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sldIdLst>
    <p:sldId id="358" r:id="rId5"/>
    <p:sldId id="395" r:id="rId6"/>
    <p:sldId id="422" r:id="rId7"/>
    <p:sldId id="430" r:id="rId8"/>
    <p:sldId id="431" r:id="rId9"/>
    <p:sldId id="433" r:id="rId10"/>
    <p:sldId id="429" r:id="rId11"/>
    <p:sldId id="432" r:id="rId12"/>
    <p:sldId id="415" r:id="rId13"/>
    <p:sldId id="434" r:id="rId14"/>
    <p:sldId id="436" r:id="rId15"/>
    <p:sldId id="439" r:id="rId16"/>
    <p:sldId id="437" r:id="rId17"/>
    <p:sldId id="441" r:id="rId18"/>
    <p:sldId id="440" r:id="rId19"/>
    <p:sldId id="442" r:id="rId20"/>
    <p:sldId id="443" r:id="rId21"/>
    <p:sldId id="438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bel HERNANDEZ GARCIA" initials="MH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6699"/>
    <a:srgbClr val="FF99CC"/>
    <a:srgbClr val="FF66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29" autoAdjust="0"/>
    <p:restoredTop sz="94660"/>
  </p:normalViewPr>
  <p:slideViewPr>
    <p:cSldViewPr>
      <p:cViewPr>
        <p:scale>
          <a:sx n="100" d="100"/>
          <a:sy n="100" d="100"/>
        </p:scale>
        <p:origin x="-156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F6752-9739-4B6D-B16D-A8339EB0B0CC}" type="datetimeFigureOut">
              <a:rPr lang="fr-FR"/>
              <a:pPr>
                <a:defRPr/>
              </a:pPr>
              <a:t>30/10/2018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6103DE-DCF4-472E-88AA-9A8BC6D3C743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42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103DE-DCF4-472E-88AA-9A8BC6D3C743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55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5ADC0-8085-43D9-8B10-010E319940B7}" type="slidenum">
              <a:rPr lang="fr-FR" smtClean="0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905266" cy="8383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905266" cy="8383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7" descr="brand-flag-1-lig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498475"/>
            <a:ext cx="8113713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196753"/>
            <a:ext cx="7344816" cy="1224136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8CD0-0AFB-4281-9C7B-05E4F60DBB3F}" type="slidenum">
              <a:rPr lang="fr-FR" smtClean="0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6F41-5BEF-4EB1-90DE-180617A56D19}" type="slidenum">
              <a:rPr lang="fr-FR" smtClean="0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905266" cy="8383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905266" cy="83831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633412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905266" cy="8383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BNPP_CARDIF_BM_F_Q.png"/>
          <p:cNvPicPr>
            <a:picLocks noChangeAspect="1"/>
          </p:cNvPicPr>
          <p:nvPr/>
        </p:nvPicPr>
        <p:blipFill>
          <a:blip r:embed="rId8" cstate="print"/>
          <a:srcRect t="17851" r="19749"/>
          <a:stretch>
            <a:fillRect/>
          </a:stretch>
        </p:blipFill>
        <p:spPr bwMode="auto">
          <a:xfrm>
            <a:off x="0" y="6165304"/>
            <a:ext cx="91440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63508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55650" y="1196975"/>
            <a:ext cx="79311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76256" y="6381328"/>
            <a:ext cx="165618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250" y="6381328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5AA934-9E86-4889-BCEC-3F747C29A292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grpSp>
        <p:nvGrpSpPr>
          <p:cNvPr id="1032" name="Group 21"/>
          <p:cNvGrpSpPr>
            <a:grpSpLocks/>
          </p:cNvGrpSpPr>
          <p:nvPr/>
        </p:nvGrpSpPr>
        <p:grpSpPr bwMode="auto">
          <a:xfrm>
            <a:off x="304800" y="938213"/>
            <a:ext cx="8491538" cy="392112"/>
            <a:chOff x="192" y="591"/>
            <a:chExt cx="5349" cy="247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H="1">
              <a:off x="431" y="595"/>
              <a:ext cx="5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V="1">
              <a:off x="192" y="591"/>
              <a:ext cx="247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  <p:pic>
        <p:nvPicPr>
          <p:cNvPr id="11" name="Image 10" descr="BNPP_CARDIF_BM_F_Q.png"/>
          <p:cNvPicPr>
            <a:picLocks noChangeAspect="1"/>
          </p:cNvPicPr>
          <p:nvPr/>
        </p:nvPicPr>
        <p:blipFill>
          <a:blip r:embed="rId8" cstate="print"/>
          <a:srcRect t="17851" r="19749"/>
          <a:stretch>
            <a:fillRect/>
          </a:stretch>
        </p:blipFill>
        <p:spPr bwMode="auto">
          <a:xfrm>
            <a:off x="0" y="6165304"/>
            <a:ext cx="91440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04800" y="938213"/>
            <a:ext cx="8491538" cy="392112"/>
            <a:chOff x="192" y="591"/>
            <a:chExt cx="5349" cy="247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>
              <a:off x="431" y="595"/>
              <a:ext cx="5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192" y="591"/>
              <a:ext cx="247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  <p:pic>
        <p:nvPicPr>
          <p:cNvPr id="15" name="Image 10" descr="BNPP_CARDIF_BM_F_Q.png"/>
          <p:cNvPicPr>
            <a:picLocks noChangeAspect="1"/>
          </p:cNvPicPr>
          <p:nvPr userDrawn="1"/>
        </p:nvPicPr>
        <p:blipFill>
          <a:blip r:embed="rId8" cstate="print"/>
          <a:srcRect t="17851" r="19749"/>
          <a:stretch>
            <a:fillRect/>
          </a:stretch>
        </p:blipFill>
        <p:spPr bwMode="auto">
          <a:xfrm>
            <a:off x="0" y="6165304"/>
            <a:ext cx="91440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21"/>
          <p:cNvGrpSpPr>
            <a:grpSpLocks/>
          </p:cNvGrpSpPr>
          <p:nvPr userDrawn="1"/>
        </p:nvGrpSpPr>
        <p:grpSpPr bwMode="auto">
          <a:xfrm>
            <a:off x="304800" y="938213"/>
            <a:ext cx="8491538" cy="392112"/>
            <a:chOff x="192" y="591"/>
            <a:chExt cx="5349" cy="247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431" y="595"/>
              <a:ext cx="5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192" y="591"/>
              <a:ext cx="247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50" r:id="rId6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30025\Documents\MSGG&amp;TEAM\TEAM%20&amp;%20WORKPLAN\MXDEV-TDD-Draft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file:///C:\Users\c30025\Documents\MSGG&amp;TEAM\TEAM%20&amp;%20WORKPLAN\MXDEV-TEST-Draft1.docx" TargetMode="Externa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30025\Documents\MSGG&amp;TEAM\TEAM%20&amp;%20WORKPLAN\MXDEV-BA-Draft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file:///C:\Users\c30025\Documents\MSGG&amp;TEAM\AREA%20STRATEGY\PRIORIZAR%20TICKETS-%20CARDIF%202018.pptx" TargetMode="Externa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space réservé du numéro de diapositive 3"/>
          <p:cNvSpPr txBox="1">
            <a:spLocks/>
          </p:cNvSpPr>
          <p:nvPr/>
        </p:nvSpPr>
        <p:spPr>
          <a:xfrm>
            <a:off x="8604250" y="6381327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87C54-83BB-4C1D-9762-14E544B691D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ous-titre 31" descr="::Chef de projet: {{var:NameCP}}&#10;Sponsor : {{var:NameSponsor}}&#10;Date : {{var:NextCopil}}"/>
          <p:cNvSpPr txBox="1">
            <a:spLocks/>
          </p:cNvSpPr>
          <p:nvPr/>
        </p:nvSpPr>
        <p:spPr bwMode="auto">
          <a:xfrm>
            <a:off x="1108306" y="5085184"/>
            <a:ext cx="6400800" cy="9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400" b="1" dirty="0" smtClean="0">
                <a:solidFill>
                  <a:schemeClr val="tx1">
                    <a:tint val="75000"/>
                  </a:schemeClr>
                </a:solidFill>
                <a:latin typeface="BNPP Sans Light" pitchFamily="50" charset="0"/>
                <a:cs typeface="+mn-cs"/>
              </a:rPr>
              <a:t>05/04/2018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NPP Sans Light" pitchFamily="50" charset="0"/>
              <a:cs typeface="+mn-cs"/>
            </a:endParaRPr>
          </a:p>
        </p:txBody>
      </p:sp>
      <p:sp>
        <p:nvSpPr>
          <p:cNvPr id="8" name="model_0" descr="::CoPil {{var:ProjectName}}"/>
          <p:cNvSpPr txBox="1">
            <a:spLocks/>
          </p:cNvSpPr>
          <p:nvPr/>
        </p:nvSpPr>
        <p:spPr bwMode="auto">
          <a:xfrm>
            <a:off x="668710" y="1196750"/>
            <a:ext cx="734481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 smtClean="0">
                <a:latin typeface="BNPP Sans" pitchFamily="50" charset="0"/>
                <a:ea typeface="+mj-ea"/>
                <a:cs typeface="+mj-cs"/>
              </a:rPr>
              <a:t>ÁREA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111735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FODA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4" name="3 Rectángulo redondeado"/>
          <p:cNvSpPr/>
          <p:nvPr/>
        </p:nvSpPr>
        <p:spPr>
          <a:xfrm>
            <a:off x="683568" y="1412776"/>
            <a:ext cx="3816424" cy="20882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>
                <a:latin typeface="Arial Narrow" panose="020B0606020202030204" pitchFamily="34" charset="0"/>
              </a:rPr>
              <a:t>Un Equipo diversificado en talentos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>
                <a:latin typeface="Arial Narrow" panose="020B0606020202030204" pitchFamily="34" charset="0"/>
              </a:rPr>
              <a:t>Conocimiento en lenguajes de programación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>
                <a:latin typeface="Arial Narrow" panose="020B0606020202030204" pitchFamily="34" charset="0"/>
              </a:rPr>
              <a:t>C</a:t>
            </a:r>
            <a:r>
              <a:rPr lang="es-ES" sz="1100" dirty="0" smtClean="0">
                <a:latin typeface="Arial Narrow" panose="020B0606020202030204" pitchFamily="34" charset="0"/>
              </a:rPr>
              <a:t>onocimiento </a:t>
            </a:r>
            <a:r>
              <a:rPr lang="es-ES" sz="1100" dirty="0">
                <a:latin typeface="Arial Narrow" panose="020B0606020202030204" pitchFamily="34" charset="0"/>
              </a:rPr>
              <a:t>en </a:t>
            </a:r>
            <a:r>
              <a:rPr lang="es-ES" sz="1100" dirty="0" smtClean="0">
                <a:latin typeface="Arial Narrow" panose="020B0606020202030204" pitchFamily="34" charset="0"/>
              </a:rPr>
              <a:t>aplicaciones (solo una parte del equipo)</a:t>
            </a:r>
            <a:endParaRPr lang="es-ES" sz="1100" dirty="0">
              <a:latin typeface="Arial Narrow" panose="020B0606020202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>
                <a:latin typeface="Arial Narrow" panose="020B0606020202030204" pitchFamily="34" charset="0"/>
              </a:rPr>
              <a:t>Excelente apoyo en nuestra  Dirección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>
                <a:latin typeface="Arial Narrow" panose="020B0606020202030204" pitchFamily="34" charset="0"/>
              </a:rPr>
              <a:t>Apoyo en entrenamiento al equipo de trabajo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 smtClean="0">
                <a:latin typeface="Arial Narrow" panose="020B0606020202030204" pitchFamily="34" charset="0"/>
              </a:rPr>
              <a:t>Contar con soporte de externo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 smtClean="0">
                <a:latin typeface="Arial Narrow" panose="020B0606020202030204" pitchFamily="34" charset="0"/>
              </a:rPr>
              <a:t>Infraestructura </a:t>
            </a:r>
            <a:r>
              <a:rPr lang="es-ES" sz="1100" dirty="0">
                <a:latin typeface="Arial Narrow" panose="020B0606020202030204" pitchFamily="34" charset="0"/>
              </a:rPr>
              <a:t>adecuada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>
                <a:latin typeface="Arial Narrow" panose="020B0606020202030204" pitchFamily="34" charset="0"/>
              </a:rPr>
              <a:t>Buen ambiente &amp; equipo unido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100" dirty="0">
                <a:latin typeface="Arial Narrow" panose="020B0606020202030204" pitchFamily="34" charset="0"/>
              </a:rPr>
              <a:t>Auto-capacitación en el equipo de trabajo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4644008" y="1412776"/>
            <a:ext cx="3816424" cy="20882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No todos conocen de todos los aplicativos y/o sistemas</a:t>
            </a:r>
          </a:p>
          <a:p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No existe un control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y planeación  de actividades</a:t>
            </a:r>
          </a:p>
          <a:p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Poco personal para atender todos los requerimientos y proyectos</a:t>
            </a:r>
          </a:p>
          <a:p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Falta documentación y/o manuales técnicos y funcionales</a:t>
            </a:r>
          </a:p>
          <a:p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 compromiso del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equipo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debe mejorarse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Debe existir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comunicación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clara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oportuna al equipo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Los tiempos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de entrega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 muy largos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Los ciclos de pruebas son más de los aceptables</a:t>
            </a:r>
          </a:p>
          <a:p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No hay seguimiento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a las buenas prácticas</a:t>
            </a:r>
          </a:p>
          <a:p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adquiere responsabilidades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que no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</a:t>
            </a:r>
          </a:p>
          <a:p>
            <a:r>
              <a:rPr lang="es-ES" sz="1100" dirty="0" smtClean="0">
                <a:latin typeface="Arial Narrow" panose="020B0606020202030204" pitchFamily="34" charset="0"/>
              </a:rPr>
              <a:t>No están las cargas de trabajo distribuidas</a:t>
            </a:r>
          </a:p>
          <a:p>
            <a:r>
              <a:rPr lang="es-ES" sz="1100" dirty="0" smtClean="0">
                <a:latin typeface="Arial Narrow" panose="020B0606020202030204" pitchFamily="34" charset="0"/>
              </a:rPr>
              <a:t>Existe mucho </a:t>
            </a:r>
            <a:r>
              <a:rPr lang="es-ES" sz="1100" dirty="0" err="1" smtClean="0">
                <a:latin typeface="Arial Narrow" panose="020B0606020202030204" pitchFamily="34" charset="0"/>
              </a:rPr>
              <a:t>retrabajo</a:t>
            </a:r>
            <a:endParaRPr lang="es-ES" sz="1100" dirty="0">
              <a:latin typeface="Arial Narrow" panose="020B0606020202030204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83568" y="3861048"/>
            <a:ext cx="3816424" cy="20882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Dar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entrenamiento al equipo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interno y externo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Establecer alianzas estratégicas con otras áreas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Entrenamiento sobre metodología y software.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Aprendizaje en nuevos proyectos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Apoyo de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Dirección para que refuerce compromiso de las áreas</a:t>
            </a:r>
            <a:endParaRPr lang="es-ES" sz="1100" dirty="0">
              <a:latin typeface="Arial Narrow" panose="020B0606020202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 calidad de servicio con la de los proveedores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Ganar Confianza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del usuario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Participar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en levantamiento de requerimientos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desde inicio 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Mantener un control y seguimiento adecuado de requerimientos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Sugerir innovación tecnológica y desarrollos que aporten valor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Ofrecer nuevas iniciativas a la empresa con productos de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calidad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644008" y="3861048"/>
            <a:ext cx="3816424" cy="20882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Percepción sobre el compromiso de IT ante sus requerimientos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Falta de compromiso de otras áreas para logro de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Falta compromiso de áreas para cumplimiento en tiempos acordados (pruebas, entrega de requerimientos claros, etc.)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Calidad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 producto y tiempos que </a:t>
            </a: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ofrecen proveedores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Desconocimiento de políticas y </a:t>
            </a: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procedimientos 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Desconocimiento en temas de Seguridad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apoyo para integrar y capacitar al equipo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No contar con el personal requerido para el logro de objetivos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No tener las definiciones y alcances definidas del requerimiento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Solicitar cambios durante el proceso del desarrollo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899592" y="105273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FORTALEZAS + I</a:t>
            </a:r>
            <a:endParaRPr lang="en-US" sz="16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860032" y="105273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DEBILIDADES </a:t>
            </a:r>
            <a:r>
              <a:rPr lang="es-MX" sz="1600" b="1" dirty="0"/>
              <a:t>-</a:t>
            </a:r>
            <a:r>
              <a:rPr lang="es-MX" sz="1600" b="1" dirty="0" smtClean="0"/>
              <a:t> I</a:t>
            </a:r>
            <a:endParaRPr lang="en-US" sz="16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99592" y="352249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OPORTUNIDADES + E</a:t>
            </a:r>
            <a:endParaRPr lang="en-US" sz="16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788024" y="3501008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AMENAZAS - 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32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err="1" smtClean="0">
                <a:latin typeface="Century Gothic" panose="020B0502020202020204" pitchFamily="34" charset="0"/>
              </a:rPr>
              <a:t>Backlog</a:t>
            </a:r>
            <a:r>
              <a:rPr lang="es-MX" sz="2800" b="1" dirty="0" smtClean="0">
                <a:latin typeface="Century Gothic" panose="020B0502020202020204" pitchFamily="34" charset="0"/>
              </a:rPr>
              <a:t> (status)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9" name="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005064"/>
            <a:ext cx="3326275" cy="225003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23074"/>
            <a:ext cx="3347417" cy="198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680520" cy="275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987824" y="4365104"/>
            <a:ext cx="208823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Nota: </a:t>
            </a:r>
            <a:r>
              <a:rPr lang="es-MX" sz="1600" dirty="0" smtClean="0">
                <a:solidFill>
                  <a:srgbClr val="FF0000"/>
                </a:solidFill>
              </a:rPr>
              <a:t>*</a:t>
            </a:r>
            <a:r>
              <a:rPr lang="es-MX" sz="1050" dirty="0" smtClean="0"/>
              <a:t>el mayor % está en UAT – con usuarios (su apoyo en respuesta es muy débil)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52850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" y="908720"/>
            <a:ext cx="911336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633412"/>
          </a:xfrm>
        </p:spPr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Flujo del Proceso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" y="5373216"/>
            <a:ext cx="3616052" cy="72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8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Estrategias - Propuestas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1124744"/>
            <a:ext cx="8496944" cy="446449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s-MX" altLang="en-US" sz="1800" dirty="0" smtClean="0"/>
              <a:t>Metodología SCRUM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Paulatinamente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Priorizaciones (CAB)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Estimaciones de tiempo (Desarrollo)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Reuniones diarias 15 </a:t>
            </a:r>
            <a:r>
              <a:rPr lang="es-MX" altLang="en-US" sz="1400" dirty="0" err="1" smtClean="0"/>
              <a:t>mins</a:t>
            </a:r>
            <a:r>
              <a:rPr lang="es-MX" altLang="en-US" sz="1400" dirty="0" smtClean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altLang="en-US" sz="1800" dirty="0"/>
              <a:t>Requerimiento con formato BA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/>
              <a:t>Involucrar a Desarrollo en </a:t>
            </a:r>
            <a:r>
              <a:rPr lang="es-MX" altLang="en-US" sz="1400" dirty="0" smtClean="0"/>
              <a:t>levantamiento de requerimiento</a:t>
            </a:r>
            <a:endParaRPr lang="es-MX" altLang="en-US" sz="14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/>
              <a:t>Firmado por </a:t>
            </a:r>
            <a:r>
              <a:rPr lang="es-MX" altLang="en-US" sz="1400" dirty="0" smtClean="0"/>
              <a:t>áreas </a:t>
            </a:r>
            <a:r>
              <a:rPr lang="es-MX" altLang="en-US" sz="1400" dirty="0"/>
              <a:t>involucradas, usuario y gerente dueños de </a:t>
            </a:r>
            <a:r>
              <a:rPr lang="es-MX" altLang="en-US" sz="1400" dirty="0" smtClean="0"/>
              <a:t>aplicación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No hay cambios durante el proceso, es requerido levantar un nuevo ticket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altLang="en-US" sz="1800" dirty="0" smtClean="0"/>
              <a:t>Documentación</a:t>
            </a:r>
            <a:endParaRPr lang="es-MX" altLang="en-US" sz="18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/>
              <a:t>BA, TDD, QA (TEST), DR, </a:t>
            </a:r>
          </a:p>
          <a:p>
            <a:pPr marL="742950" lvl="2" indent="-342900" algn="just">
              <a:buFont typeface="Wingdings" panose="05000000000000000000" pitchFamily="2" charset="2"/>
              <a:buChar char="q"/>
            </a:pPr>
            <a:r>
              <a:rPr lang="es-MX" altLang="en-US" sz="1600" dirty="0" smtClean="0"/>
              <a:t>Manuales técnicos</a:t>
            </a:r>
          </a:p>
          <a:p>
            <a:pPr marL="742950" lvl="2" indent="-342900" algn="just">
              <a:buFont typeface="Wingdings" panose="05000000000000000000" pitchFamily="2" charset="2"/>
              <a:buChar char="q"/>
            </a:pPr>
            <a:r>
              <a:rPr lang="es-MX" altLang="en-US" sz="1600" dirty="0" smtClean="0"/>
              <a:t>Manuales de usuario (responsabilidad compartida)</a:t>
            </a:r>
          </a:p>
          <a:p>
            <a:pPr marL="742950" lvl="2" indent="-342900" algn="just">
              <a:buFont typeface="Wingdings" panose="05000000000000000000" pitchFamily="2" charset="2"/>
              <a:buChar char="q"/>
            </a:pPr>
            <a:r>
              <a:rPr lang="es-MX" altLang="en-US" sz="1600" dirty="0" smtClean="0"/>
              <a:t>Contar con un recurso para documentación </a:t>
            </a:r>
          </a:p>
          <a:p>
            <a:pPr marL="742950" lvl="2" indent="-342900" algn="just">
              <a:buFont typeface="Wingdings" panose="05000000000000000000" pitchFamily="2" charset="2"/>
              <a:buChar char="q"/>
            </a:pPr>
            <a:r>
              <a:rPr lang="es-MX" altLang="en-US" sz="1600" dirty="0" err="1" smtClean="0"/>
              <a:t>Help</a:t>
            </a:r>
            <a:r>
              <a:rPr lang="es-MX" altLang="en-US" sz="1600" dirty="0" smtClean="0"/>
              <a:t> “Ayuda” en sistemas y/o aplicativos </a:t>
            </a:r>
            <a:r>
              <a:rPr lang="es-MX" altLang="en-US" sz="1600" i="1" dirty="0" smtClean="0">
                <a:solidFill>
                  <a:srgbClr val="00B0F0"/>
                </a:solidFill>
              </a:rPr>
              <a:t>(iniciativas)</a:t>
            </a:r>
            <a:endParaRPr lang="es-MX" altLang="en-US" sz="2000" dirty="0" smtClean="0"/>
          </a:p>
          <a:p>
            <a:pPr marL="0" indent="0" algn="just">
              <a:buFont typeface="Arial" pitchFamily="34" charset="0"/>
              <a:buNone/>
            </a:pPr>
            <a:endParaRPr lang="es-MX" sz="2000" dirty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683719"/>
              </p:ext>
            </p:extLst>
          </p:nvPr>
        </p:nvGraphicFramePr>
        <p:xfrm>
          <a:off x="1475656" y="5589240"/>
          <a:ext cx="914400" cy="457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showAsIcon="1" r:id="rId3" imgW="914400" imgH="771480" progId="Word.Document.12">
                  <p:link updateAutomatic="1"/>
                </p:oleObj>
              </mc:Choice>
              <mc:Fallback>
                <p:oleObj name="Document" showAsIcon="1" r:id="rId3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589240"/>
                        <a:ext cx="914400" cy="457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092132"/>
              </p:ext>
            </p:extLst>
          </p:nvPr>
        </p:nvGraphicFramePr>
        <p:xfrm>
          <a:off x="2771800" y="5576789"/>
          <a:ext cx="914400" cy="457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showAsIcon="1" r:id="rId5" imgW="914400" imgH="771480" progId="Word.Document.12">
                  <p:link updateAutomatic="1"/>
                </p:oleObj>
              </mc:Choice>
              <mc:Fallback>
                <p:oleObj name="Document" showAsIcon="1" r:id="rId5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5576789"/>
                        <a:ext cx="914400" cy="457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170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Estrategias - Propuestas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1052736"/>
            <a:ext cx="8496944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s-MX" altLang="en-US" sz="1800" dirty="0" smtClean="0"/>
              <a:t>Capacitación </a:t>
            </a:r>
          </a:p>
          <a:p>
            <a:pPr marL="742950" lvl="2" indent="-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Solicitar capacitación al equipo</a:t>
            </a:r>
          </a:p>
          <a:p>
            <a:pPr marL="1143000" lvl="3" indent="-28575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altLang="en-US" sz="1200" dirty="0" smtClean="0"/>
              <a:t>TIBCO, Seguridad, Metodología Ágil, </a:t>
            </a:r>
          </a:p>
          <a:p>
            <a:pPr marL="1143000" lvl="3" indent="-28575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altLang="en-US" sz="1200" dirty="0" smtClean="0"/>
              <a:t>Otros</a:t>
            </a:r>
          </a:p>
          <a:p>
            <a:pPr marL="742950" lvl="2" indent="-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Auto-capacitación</a:t>
            </a:r>
          </a:p>
          <a:p>
            <a:pPr marL="1200150" lvl="3" indent="-3429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altLang="en-US" sz="1200" dirty="0" smtClean="0"/>
              <a:t>Cada experto – capacitar, contar con back-up</a:t>
            </a:r>
          </a:p>
          <a:p>
            <a:pPr marL="1200150" lvl="3" indent="-3429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altLang="en-US" sz="1200" dirty="0" smtClean="0"/>
              <a:t>Compartir conocimiento 1 curso mensual (por lo menos</a:t>
            </a:r>
            <a:r>
              <a:rPr lang="es-MX" altLang="en-US" sz="1400" dirty="0" smtClean="0"/>
              <a:t>)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s-MX" altLang="en-US" sz="1800" dirty="0" smtClean="0"/>
              <a:t>Compromisos</a:t>
            </a:r>
            <a:endParaRPr lang="es-MX" altLang="en-US" sz="1400" dirty="0" smtClean="0"/>
          </a:p>
          <a:p>
            <a:pPr marL="742950" lvl="2" indent="-342900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Planeación de tareas</a:t>
            </a:r>
          </a:p>
          <a:p>
            <a:pPr marL="742950" lvl="2" indent="-342900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Calidad en Programación </a:t>
            </a:r>
          </a:p>
          <a:p>
            <a:pPr marL="742950" lvl="2" indent="-342900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Cumplir los tiempos acordados</a:t>
            </a:r>
          </a:p>
          <a:p>
            <a:pPr marL="742950" lvl="2" indent="-342900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Control y seguimiento de tareas</a:t>
            </a:r>
          </a:p>
          <a:p>
            <a:pPr marL="742950" lvl="2" indent="-342900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Calidad en las pruebas QA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altLang="en-US" sz="1800" dirty="0"/>
              <a:t>Comunicación</a:t>
            </a:r>
            <a:endParaRPr lang="es-MX" altLang="en-US" sz="20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/>
              <a:t>Asertiva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/>
              <a:t>1-2-1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Enviar Encuesta </a:t>
            </a:r>
            <a:r>
              <a:rPr lang="es-MX" altLang="en-US" sz="1400" dirty="0"/>
              <a:t>a usuarios internos sobre servicios de </a:t>
            </a:r>
            <a:r>
              <a:rPr lang="es-MX" altLang="en-US" sz="1400" dirty="0" smtClean="0"/>
              <a:t>TI</a:t>
            </a:r>
            <a:endParaRPr lang="es-MX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11198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Estrategias - Propuestas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1052736"/>
            <a:ext cx="8496944" cy="5009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s-MX" altLang="en-US" sz="1800" dirty="0" smtClean="0"/>
              <a:t>Manejo de </a:t>
            </a:r>
            <a:r>
              <a:rPr lang="es-MX" altLang="en-US" sz="1800" dirty="0" err="1" smtClean="0"/>
              <a:t>KPIs</a:t>
            </a:r>
            <a:endParaRPr lang="es-MX" altLang="en-US" sz="2000" dirty="0"/>
          </a:p>
          <a:p>
            <a:pPr lvl="1" indent="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Calidad de entregables (Todos los roles del equipo)</a:t>
            </a:r>
          </a:p>
          <a:p>
            <a:pPr lvl="1" indent="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Entregas en tiempo establecido</a:t>
            </a:r>
          </a:p>
          <a:p>
            <a:pPr lvl="1" indent="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#Incidentes resueltos</a:t>
            </a:r>
          </a:p>
          <a:p>
            <a:pPr lvl="1" indent="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Liberaciones (por equipo)</a:t>
            </a:r>
          </a:p>
          <a:p>
            <a:pPr lvl="1" indent="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Recurrencias de fallas</a:t>
            </a:r>
            <a:r>
              <a:rPr lang="es-MX" altLang="en-US" sz="1600" dirty="0" smtClean="0"/>
              <a:t> </a:t>
            </a:r>
          </a:p>
          <a:p>
            <a:pPr lvl="1" indent="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Otros  (WT, )* </a:t>
            </a:r>
            <a:endParaRPr lang="es-MX" altLang="en-US" sz="1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altLang="en-US" sz="1800" dirty="0" smtClean="0"/>
              <a:t>Festejos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Cumplimiento de Desarrollo</a:t>
            </a:r>
          </a:p>
          <a:p>
            <a:pPr lvl="2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altLang="en-US" sz="1200" dirty="0" smtClean="0"/>
              <a:t>Liberación de proyectos </a:t>
            </a:r>
          </a:p>
          <a:p>
            <a:pPr lvl="2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altLang="en-US" sz="1200" dirty="0" smtClean="0"/>
              <a:t>Solución y entrega de requerimientos complejos</a:t>
            </a:r>
          </a:p>
          <a:p>
            <a:pPr lvl="2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altLang="en-US" sz="1200" dirty="0" smtClean="0"/>
              <a:t>Avances relevantes</a:t>
            </a:r>
          </a:p>
          <a:p>
            <a:pPr lvl="2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altLang="en-US" sz="1200" dirty="0" smtClean="0"/>
              <a:t>Iniciativas del área</a:t>
            </a:r>
          </a:p>
          <a:p>
            <a:pPr lvl="2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altLang="en-US" sz="1200" dirty="0" smtClean="0"/>
              <a:t>Otros</a:t>
            </a:r>
            <a:endParaRPr lang="es-MX" altLang="en-US" sz="16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altLang="en-US" sz="1800" dirty="0" smtClean="0"/>
              <a:t>Solicitud de Apoyo</a:t>
            </a:r>
            <a:endParaRPr lang="es-MX" altLang="en-US" sz="18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Entrega de BA con alcances y requerimientos claros, precisos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Tiempos de respuesta en (UAT)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/>
              <a:t>No se aceptan cambios durante la fase de desarrollo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>
                <a:latin typeface="Aharoni"/>
                <a:cs typeface="Aharoni"/>
              </a:rPr>
              <a:t>¹</a:t>
            </a:r>
            <a:r>
              <a:rPr lang="es-MX" altLang="en-US" sz="1400" dirty="0" smtClean="0"/>
              <a:t>Apoyo en seguir los procesos por todas las áreas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altLang="en-US" sz="1400" dirty="0" smtClean="0">
                <a:latin typeface="Aharoni"/>
                <a:cs typeface="Aharoni"/>
              </a:rPr>
              <a:t>²</a:t>
            </a:r>
            <a:r>
              <a:rPr lang="es-MX" altLang="en-US" sz="1400" dirty="0" smtClean="0"/>
              <a:t>Evangelizar en metodología Ágil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s-MX" altLang="en-US" sz="1800" dirty="0" smtClean="0"/>
          </a:p>
          <a:p>
            <a:pPr marL="0" indent="0" algn="just">
              <a:buFont typeface="Arial" pitchFamily="34" charset="0"/>
              <a:buNone/>
            </a:pPr>
            <a:endParaRPr lang="es-MX" altLang="en-US" sz="2000" dirty="0" smtClean="0"/>
          </a:p>
          <a:p>
            <a:pPr marL="0" indent="0" algn="just">
              <a:buFont typeface="Arial" pitchFamily="34" charset="0"/>
              <a:buNone/>
            </a:pPr>
            <a:endParaRPr lang="es-MX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23446" y="5877272"/>
            <a:ext cx="77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/>
              <a:t>*</a:t>
            </a:r>
            <a:r>
              <a:rPr lang="es-MX" sz="700" dirty="0" smtClean="0"/>
              <a:t>WT= Horas de trabajo</a:t>
            </a:r>
            <a:r>
              <a:rPr lang="es-MX" dirty="0" smtClean="0"/>
              <a:t>, </a:t>
            </a:r>
            <a:r>
              <a:rPr lang="es-MX" sz="1200" dirty="0" smtClean="0">
                <a:latin typeface="Aharoni"/>
                <a:cs typeface="Aharoni"/>
              </a:rPr>
              <a:t>¹</a:t>
            </a:r>
            <a:r>
              <a:rPr lang="es-MX" sz="700" dirty="0" smtClean="0"/>
              <a:t>El apoyo de la dirección del área es requerido, </a:t>
            </a:r>
            <a:r>
              <a:rPr lang="es-MX" sz="1200" dirty="0" smtClean="0">
                <a:latin typeface="Aharoni"/>
                <a:cs typeface="Aharoni"/>
              </a:rPr>
              <a:t>²</a:t>
            </a:r>
            <a:r>
              <a:rPr lang="es-MX" sz="700" dirty="0" smtClean="0"/>
              <a:t>Necesario que las áreas conozcan la metodología, se puede solicitar apoyo a proveedores para este tema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9508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Iniciar con </a:t>
            </a:r>
            <a:r>
              <a:rPr lang="es-MX" sz="2800" b="1" dirty="0" err="1" smtClean="0">
                <a:latin typeface="Century Gothic" panose="020B0502020202020204" pitchFamily="34" charset="0"/>
              </a:rPr>
              <a:t>Scrum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3723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52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Iniciemos </a:t>
            </a:r>
            <a:r>
              <a:rPr lang="es-MX" sz="2800" b="1" dirty="0" err="1" smtClean="0">
                <a:latin typeface="Century Gothic" panose="020B0502020202020204" pitchFamily="34" charset="0"/>
              </a:rPr>
              <a:t>Scrum</a:t>
            </a:r>
            <a:r>
              <a:rPr lang="es-MX" sz="2800" b="1" dirty="0" smtClean="0">
                <a:latin typeface="Century Gothic" panose="020B0502020202020204" pitchFamily="34" charset="0"/>
              </a:rPr>
              <a:t>!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25148"/>
              </p:ext>
            </p:extLst>
          </p:nvPr>
        </p:nvGraphicFramePr>
        <p:xfrm>
          <a:off x="899592" y="1412776"/>
          <a:ext cx="6337300" cy="2562225"/>
        </p:xfrm>
        <a:graphic>
          <a:graphicData uri="http://schemas.openxmlformats.org/drawingml/2006/table">
            <a:tbl>
              <a:tblPr/>
              <a:tblGrid>
                <a:gridCol w="901700"/>
                <a:gridCol w="774700"/>
                <a:gridCol w="863600"/>
                <a:gridCol w="1447800"/>
                <a:gridCol w="825500"/>
                <a:gridCol w="762000"/>
                <a:gridCol w="762000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Aplicación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Responsable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Asignado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Scrum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Prioridad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BANCOPPEL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MEX0169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Flor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Flor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 tiempo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Daniel Hernández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Atrasado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CENTRUM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MEX0132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Maribel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Misael Perez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Daniel Hernández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Atrasado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TICKET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Maribel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Alberto Peña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Atrasado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SIGECI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BANAMEX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Daniel Hernández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Atrasado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SINIESTROS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SM-2018-001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Misael Perez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 tiempo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TICKETS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Daniel Hernández</a:t>
                      </a:r>
                      <a:b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</a:b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Alberto Peña</a:t>
                      </a:r>
                      <a:b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</a:b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Luis López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 tiempo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23528" y="4437112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i="1" dirty="0" smtClean="0">
                <a:latin typeface="Brush Script MT" panose="03060802040406070304" pitchFamily="66" charset="0"/>
              </a:rPr>
              <a:t>Equipo!</a:t>
            </a:r>
          </a:p>
          <a:p>
            <a:pPr algn="ctr"/>
            <a:r>
              <a:rPr lang="es-MX" sz="2000" i="1" dirty="0" smtClean="0">
                <a:latin typeface="Brush Script MT" panose="03060802040406070304" pitchFamily="66" charset="0"/>
              </a:rPr>
              <a:t>Si el plan no funciona, cambia el plan!, pero no cambies la meta</a:t>
            </a:r>
            <a:endParaRPr lang="en-US" sz="2000" i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85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Preguntas - Sugerencias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5" name="4 Rectángulo"/>
          <p:cNvSpPr/>
          <p:nvPr/>
        </p:nvSpPr>
        <p:spPr>
          <a:xfrm>
            <a:off x="3829652" y="2105561"/>
            <a:ext cx="148470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1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ES" sz="1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234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b="1" dirty="0" smtClean="0">
                <a:latin typeface="Century Gothic" panose="020B0502020202020204" pitchFamily="34" charset="0"/>
              </a:rPr>
              <a:t>Agenda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49" name="Subtitle 4"/>
          <p:cNvSpPr txBox="1">
            <a:spLocks/>
          </p:cNvSpPr>
          <p:nvPr/>
        </p:nvSpPr>
        <p:spPr>
          <a:xfrm>
            <a:off x="596900" y="1268760"/>
            <a:ext cx="7583488" cy="412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57263">
              <a:lnSpc>
                <a:spcPct val="160000"/>
              </a:lnSpc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GB" sz="3800" dirty="0" err="1" smtClean="0"/>
              <a:t>Objetivo</a:t>
            </a:r>
            <a:endParaRPr lang="en-GB" sz="3800" dirty="0" smtClean="0"/>
          </a:p>
          <a:p>
            <a:pPr marL="571500" indent="-571500" defTabSz="957263">
              <a:lnSpc>
                <a:spcPct val="160000"/>
              </a:lnSpc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GB" sz="3800" dirty="0" smtClean="0"/>
              <a:t>AS is – To Be – To Do</a:t>
            </a:r>
          </a:p>
          <a:p>
            <a:pPr marL="571500" indent="-571500" defTabSz="957263">
              <a:lnSpc>
                <a:spcPct val="160000"/>
              </a:lnSpc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GB" sz="3800" dirty="0" smtClean="0"/>
              <a:t>FODA </a:t>
            </a:r>
          </a:p>
          <a:p>
            <a:pPr marL="571500" indent="-571500" defTabSz="957263">
              <a:lnSpc>
                <a:spcPct val="160000"/>
              </a:lnSpc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GB" sz="3800" dirty="0" smtClean="0"/>
              <a:t>Backlog actual</a:t>
            </a:r>
          </a:p>
          <a:p>
            <a:pPr marL="571500" indent="-571500" defTabSz="957263">
              <a:lnSpc>
                <a:spcPct val="160000"/>
              </a:lnSpc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GB" sz="3800" dirty="0" err="1" smtClean="0"/>
              <a:t>Flujo</a:t>
            </a:r>
            <a:r>
              <a:rPr lang="en-GB" sz="3800" dirty="0" smtClean="0"/>
              <a:t> del </a:t>
            </a:r>
            <a:r>
              <a:rPr lang="en-GB" sz="3800" dirty="0" err="1" smtClean="0"/>
              <a:t>Proceso</a:t>
            </a:r>
            <a:endParaRPr lang="en-GB" sz="3800" dirty="0" smtClean="0"/>
          </a:p>
          <a:p>
            <a:pPr marL="571500" indent="-571500" defTabSz="957263">
              <a:lnSpc>
                <a:spcPct val="160000"/>
              </a:lnSpc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GB" sz="3800" dirty="0" err="1" smtClean="0"/>
              <a:t>Estrategias</a:t>
            </a:r>
            <a:endParaRPr lang="en-GB" sz="3800" dirty="0"/>
          </a:p>
          <a:p>
            <a:pPr marL="571500" indent="-571500" defTabSz="957263">
              <a:lnSpc>
                <a:spcPct val="160000"/>
              </a:lnSpc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GB" sz="3800" dirty="0" err="1" smtClean="0"/>
              <a:t>Preguntas</a:t>
            </a:r>
            <a:endParaRPr lang="en-GB" sz="3800" dirty="0" smtClean="0"/>
          </a:p>
          <a:p>
            <a:pPr marL="358775" indent="-358775" defTabSz="957263">
              <a:lnSpc>
                <a:spcPct val="160000"/>
              </a:lnSpc>
              <a:buClr>
                <a:srgbClr val="00B050"/>
              </a:buClr>
              <a:buFont typeface="Wingdings 2" pitchFamily="18" charset="2"/>
              <a:buChar char="»"/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4638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Objetivo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683568" y="1700808"/>
            <a:ext cx="7632848" cy="12961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MX" altLang="en-US" dirty="0" smtClean="0"/>
              <a:t>Presentar el “As </a:t>
            </a:r>
            <a:r>
              <a:rPr lang="es-MX" altLang="en-US" dirty="0" err="1" smtClean="0"/>
              <a:t>is</a:t>
            </a:r>
            <a:r>
              <a:rPr lang="es-MX" altLang="en-US" dirty="0" smtClean="0"/>
              <a:t> &amp; To Be” del área de desarrollo con la finalidad de visualizar áreas de oportunidad para el equipo de trabajo. </a:t>
            </a:r>
          </a:p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11560" y="3399383"/>
            <a:ext cx="3337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i="1" dirty="0" smtClean="0">
                <a:latin typeface="Century Gothic" panose="020B0502020202020204" pitchFamily="34" charset="0"/>
              </a:rPr>
              <a:t>Objetivos Específicos</a:t>
            </a:r>
            <a:endParaRPr lang="en-US" sz="2400" i="1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800654" y="3954900"/>
            <a:ext cx="7632848" cy="17063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s-MX" altLang="en-US" sz="2000" dirty="0" smtClean="0"/>
              <a:t>Tener </a:t>
            </a:r>
            <a:r>
              <a:rPr lang="es-MX" altLang="en-US" sz="2000" dirty="0" err="1" smtClean="0"/>
              <a:t>backlog</a:t>
            </a:r>
            <a:r>
              <a:rPr lang="es-MX" altLang="en-US" sz="2000" dirty="0" smtClean="0"/>
              <a:t> completo (responsables &amp; </a:t>
            </a:r>
            <a:r>
              <a:rPr lang="es-MX" altLang="en-US" sz="2000" dirty="0" err="1" smtClean="0"/>
              <a:t>dead</a:t>
            </a:r>
            <a:r>
              <a:rPr lang="es-MX" altLang="en-US" sz="2000" dirty="0" smtClean="0"/>
              <a:t> line)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altLang="en-US" sz="2000" dirty="0" smtClean="0"/>
              <a:t>Conocer FODA del área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altLang="en-US" sz="2000" dirty="0"/>
              <a:t>Estrategias a realizar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altLang="en-US" sz="2000" dirty="0" smtClean="0"/>
              <a:t>Presentar metodología ágil a usar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119659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AS </a:t>
            </a:r>
            <a:r>
              <a:rPr lang="es-MX" sz="2800" b="1" dirty="0" err="1" smtClean="0">
                <a:latin typeface="Century Gothic" panose="020B0502020202020204" pitchFamily="34" charset="0"/>
              </a:rPr>
              <a:t>is</a:t>
            </a:r>
            <a:r>
              <a:rPr lang="es-MX" sz="2800" b="1" dirty="0" smtClean="0">
                <a:latin typeface="Century Gothic" panose="020B0502020202020204" pitchFamily="34" charset="0"/>
              </a:rPr>
              <a:t> – TO be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97791"/>
              </p:ext>
            </p:extLst>
          </p:nvPr>
        </p:nvGraphicFramePr>
        <p:xfrm>
          <a:off x="755576" y="4365104"/>
          <a:ext cx="7931150" cy="1636423"/>
        </p:xfrm>
        <a:graphic>
          <a:graphicData uri="http://schemas.openxmlformats.org/drawingml/2006/table">
            <a:tbl>
              <a:tblPr/>
              <a:tblGrid>
                <a:gridCol w="740241"/>
                <a:gridCol w="1766625"/>
                <a:gridCol w="1650508"/>
                <a:gridCol w="3773776"/>
              </a:tblGrid>
              <a:tr h="12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 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2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Equipo de trabajo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Buen ambiente de trabajo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equipo debe trabajar en un ambiente agradable y de respeto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Mantener un buen ambiente de trabajo, fortaleciendo las buenas prácticas de IT, en ambiente agradable, respeto y compromiso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Recursos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número de recursos 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 área de </a:t>
                      </a:r>
                      <a:r>
                        <a:rPr lang="es-E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desarrollo</a:t>
                      </a:r>
                      <a:r>
                        <a:rPr lang="es-E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son los requeridos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Contar con los recursos necesarios para alcanzar los objetivos planeados en tiempo y forma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Contar con un control eficaz de los requerimientos, proyectos y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backlog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Trabajar con metodología para conocer avances, bloqueos, tiempos y logros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Asignar responsables a proyectos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Dar seguimiento puntual a las actividades 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fortalecer las buenas prácticas en el área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Visualizar los gaps, </a:t>
                      </a:r>
                      <a:r>
                        <a:rPr lang="es-E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áreas 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mejora y recursos que se requieren en el área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80198" y="3861048"/>
            <a:ext cx="305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smtClean="0">
                <a:latin typeface="BNPP Sans Extra Bold" pitchFamily="50" charset="0"/>
              </a:rPr>
              <a:t>Equipo de Trabajo</a:t>
            </a:r>
            <a:endParaRPr lang="en-US" sz="2000" b="1" dirty="0">
              <a:latin typeface="BNPP Sans Extra Bold" pitchFamily="50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98666" y="11039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smtClean="0">
                <a:latin typeface="BNPP Sans Extra Bold" pitchFamily="50" charset="0"/>
              </a:rPr>
              <a:t>Comunicación</a:t>
            </a:r>
            <a:endParaRPr lang="en-US" sz="2000" b="1" dirty="0">
              <a:latin typeface="BNPP Sans Extra Bold" pitchFamily="50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92007"/>
              </p:ext>
            </p:extLst>
          </p:nvPr>
        </p:nvGraphicFramePr>
        <p:xfrm>
          <a:off x="609513" y="1700808"/>
          <a:ext cx="7931150" cy="1617756"/>
        </p:xfrm>
        <a:graphic>
          <a:graphicData uri="http://schemas.openxmlformats.org/drawingml/2006/table">
            <a:tbl>
              <a:tblPr/>
              <a:tblGrid>
                <a:gridCol w="740241"/>
                <a:gridCol w="1766625"/>
                <a:gridCol w="1650508"/>
                <a:gridCol w="3773776"/>
              </a:tblGrid>
              <a:tr h="12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 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95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Comunicacion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 informacion no fluye a todos los miembros del equipo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Todo el equipo debe estar comunicado de manera efectiva, conociendo de manera oportuna los objetivos del area de desarrollo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Asegurarse de que fluya en el equipo la comunicacion que debe ser clara y efectiva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La informacion debe permearse a todos los miembros del equipo, la comunicacion efectiva es clave para llevar a buen termino todo proyecto en el area y a generar sinergia en el equipo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Conocer estatus de proyectos, requerimientos, etc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Si existe algun cambio en proyectos o requerimientos, es responsabilidad de todo el equipo dar a conocer a los demas miembros del equipo dichos cambios para preveer cualquier impacto en los desarrollos que se llevan a cabo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Es importante mantener comunicacion directa con clientes internos y externos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Retroalimentacion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tiene una retroalimentacion como miembro del equipo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equipo recibe retro con el objetivo de desarrollar sus talentos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La gerencia de desarrollo programara reuniones con cada miembro del equipo,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sera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 o 2 veces al mes para dar retro y recibir inquietudes del equipo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 1-2-1 ayudara a recibir ideas para mejora del equipo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Motivación al equipo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16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AS </a:t>
            </a:r>
            <a:r>
              <a:rPr lang="es-MX" sz="2800" b="1" dirty="0" err="1" smtClean="0">
                <a:latin typeface="Century Gothic" panose="020B0502020202020204" pitchFamily="34" charset="0"/>
              </a:rPr>
              <a:t>is</a:t>
            </a:r>
            <a:r>
              <a:rPr lang="es-MX" sz="2800" b="1" dirty="0" smtClean="0">
                <a:latin typeface="Century Gothic" panose="020B0502020202020204" pitchFamily="34" charset="0"/>
              </a:rPr>
              <a:t> – TO be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4" name="3 CuadroTexto"/>
          <p:cNvSpPr txBox="1"/>
          <p:nvPr/>
        </p:nvSpPr>
        <p:spPr>
          <a:xfrm>
            <a:off x="611560" y="122869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smtClean="0">
                <a:latin typeface="BNPP Sans Extra Bold" pitchFamily="50" charset="0"/>
              </a:rPr>
              <a:t>Compromiso</a:t>
            </a:r>
            <a:endParaRPr lang="en-US" sz="2000" b="1" dirty="0">
              <a:latin typeface="BNPP Sans Extra Bold" pitchFamily="50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755650" y="1990925"/>
          <a:ext cx="7931150" cy="3341288"/>
        </p:xfrm>
        <a:graphic>
          <a:graphicData uri="http://schemas.openxmlformats.org/drawingml/2006/table">
            <a:tbl>
              <a:tblPr/>
              <a:tblGrid>
                <a:gridCol w="740241"/>
                <a:gridCol w="1766625"/>
                <a:gridCol w="1650508"/>
                <a:gridCol w="3773776"/>
              </a:tblGrid>
              <a:tr h="12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 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4373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Ciclos de pruebas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 llevar a cabo el QA, se regresa al programador el programa para modificacion varias veces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maximo de ciclos para pruebas deben ser 2, el 3er ciclo será para realizar modificaciones en caso de obtener issues al realizar el UAT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Para realizar el desarollo, el programador debe tener claro el requerimiento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Se solicita a PM que el desarrollador sea invitado al levantamiento de requerimientos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programador es responsable de convocar a reunion extraordinaria para disolver dudas en caso de ser necesario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desarrollador debe planear tiempos para realizar pruebas tecnicas, para que al entregar su desarrollo, el area de QA reaice pruebas exhaustiva obteniendo el minimo de error, se sugiere 2 ciclos maximos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Al realizar pruebas PM y pasar a UAT, el objetivo es ir con pruebas limpias, si existe algo a modificar debe ser minimo, la funcionalidad del requerimiento debe estar practicamente lista.  Sin embargo en la planeacion es requerido tener tiempo de adecuaciones por resultado de UAT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7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Entregables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 entregables no tienen la calidad requerida, se encuentran defectos.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Todo el equipo de trabajo esta comprometido en el cumplimiento de objetivos de área, en la cual el entregable es clave para la evaluación del equipo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El equipo de Desarrollo debe conocer los objetivos del area 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Las tareas a cada integrante del equipo deben ser asignadas formalmente y debe defirse tiempos de entrega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Cada integrante del equipo es responsable  y adquiere el compromiso a entregar las tareas asignadas con alta calidad en los tiempos comprometidos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Todo el equipo esta comprometido a dar apoyo requerido para el logro de los objetivos del area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La gerencia de desarrollo es responsable de mantener control y monitoreo de las tareas asignadas por el area de desarrollo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2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Respuesta de PM no es la esperada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 pruebas que lleva a cabo PM no se realizan completas ni en tiempo y al final van con desarrollo para resolver dudas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PM debe realizar pruebas del entregable asegurandose que el funcionamiento es correcto y que cumple con el requerimiento solicitado. Se debe establecer tiempo de respuesta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Desarrollo comunica a PM que el requerimiento esta listo para pruebas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PM debe llevar a cabo sus pruebas en un tiempo definido *indicar el tiempo estipulado (3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dias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 cuanto tiempo se establece?)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Es compromiso de PM tener claro el tema antes de ir con el usuario para realizar el UAT correspondiente, es parte de su responsabilidad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84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AS </a:t>
            </a:r>
            <a:r>
              <a:rPr lang="es-MX" sz="2800" b="1" dirty="0" err="1" smtClean="0">
                <a:latin typeface="Century Gothic" panose="020B0502020202020204" pitchFamily="34" charset="0"/>
              </a:rPr>
              <a:t>is</a:t>
            </a:r>
            <a:r>
              <a:rPr lang="es-MX" sz="2800" b="1" dirty="0" smtClean="0">
                <a:latin typeface="Century Gothic" panose="020B0502020202020204" pitchFamily="34" charset="0"/>
              </a:rPr>
              <a:t> – TO be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4" name="3 CuadroTexto"/>
          <p:cNvSpPr txBox="1"/>
          <p:nvPr/>
        </p:nvSpPr>
        <p:spPr>
          <a:xfrm>
            <a:off x="611560" y="122869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smtClean="0">
                <a:latin typeface="BNPP Sans Extra Bold" pitchFamily="50" charset="0"/>
              </a:rPr>
              <a:t>Responsabilidad compartida</a:t>
            </a:r>
            <a:endParaRPr lang="en-US" sz="2000" b="1" dirty="0">
              <a:latin typeface="BNPP Sans Extra Bold" pitchFamily="50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43232"/>
              </p:ext>
            </p:extLst>
          </p:nvPr>
        </p:nvGraphicFramePr>
        <p:xfrm>
          <a:off x="755576" y="1988840"/>
          <a:ext cx="7931150" cy="2719074"/>
        </p:xfrm>
        <a:graphic>
          <a:graphicData uri="http://schemas.openxmlformats.org/drawingml/2006/table">
            <a:tbl>
              <a:tblPr/>
              <a:tblGrid>
                <a:gridCol w="740241"/>
                <a:gridCol w="1766625"/>
                <a:gridCol w="1650508"/>
                <a:gridCol w="3773776"/>
              </a:tblGrid>
              <a:tr h="12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 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52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Respuesta de Producción (Incidentes)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Producción envía el ticket de inmediato a Desarrollo sin analizar el problema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área de producción debe analizar el tema reportado verificando si ellos pueden resolver directamente la situación antes de asignar el ticket a cualquier otra área de 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HD (helpdesk) crea ticket de incidencia y envía ticket al área de producción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área de producción analiza la incidencia y verifica que todos los temas a su alcance funcionen correctamente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Si el problema es de producción, lo corrije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Si la incidencia no es de producción, el ticket es enviado al área que le corresponda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area de desarrollo debe invitar al usuario a levantar ticket para cualquier incidencia, el primer contacto debe ser el area de produccion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Producción (Liberaciones)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Equipo de producción Libera sin analizar y/o conocer funcionalidad del tema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equipo de producción debe analizar el ticket a liberar, asegurándose que todo funciona correctamente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El área de desarrollo realiza documento 'delivery report' en donde indica todo el proceso para liberar, incluyendo scripts, fixes, etc.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equipo de producción debe analizar el delivery report que se entrega para liberar y conocer el objetivo del requerimiento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DR debe de permanecer en alguna unidad de respaldo para cualquier consulta futura 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Tener definido cual es el alcance de produccion y cual el de desarrollo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0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Implementación no se involucra en temas oportunamente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prepara planeación de la implementación de manera correcta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área de implementación debe integrarse oportunamente a los proyectos para conocer todos los temas referenes a la implementación a realizar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El área correspondiente prepara y entrega documentación para llevar a cabo implementación en cuestión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área de implementación debe leer anticipadamente el documento y dar su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feedback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más tardar a los dos siguientes que le fue entregado el documento para revisar dudas sobre el tema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Si no se reciben comentarios en ese lapso de tiempo, se da como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VoBo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las tareas realizadas por el área de sistemas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71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AS </a:t>
            </a:r>
            <a:r>
              <a:rPr lang="es-MX" sz="2800" b="1" dirty="0" err="1" smtClean="0">
                <a:latin typeface="Century Gothic" panose="020B0502020202020204" pitchFamily="34" charset="0"/>
              </a:rPr>
              <a:t>is</a:t>
            </a:r>
            <a:r>
              <a:rPr lang="es-MX" sz="2800" b="1" dirty="0" smtClean="0">
                <a:latin typeface="Century Gothic" panose="020B0502020202020204" pitchFamily="34" charset="0"/>
              </a:rPr>
              <a:t> – TO be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4" name="3 CuadroTexto"/>
          <p:cNvSpPr txBox="1"/>
          <p:nvPr/>
        </p:nvSpPr>
        <p:spPr>
          <a:xfrm>
            <a:off x="611560" y="980728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smtClean="0">
                <a:latin typeface="BNPP Sans Extra Bold" pitchFamily="50" charset="0"/>
              </a:rPr>
              <a:t>Definición de Temas</a:t>
            </a:r>
            <a:endParaRPr lang="en-US" sz="2000" b="1" dirty="0">
              <a:latin typeface="BNPP Sans Extra Bold" pitchFamily="50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92647"/>
              </p:ext>
            </p:extLst>
          </p:nvPr>
        </p:nvGraphicFramePr>
        <p:xfrm>
          <a:off x="755650" y="1595820"/>
          <a:ext cx="7931150" cy="4131498"/>
        </p:xfrm>
        <a:graphic>
          <a:graphicData uri="http://schemas.openxmlformats.org/drawingml/2006/table">
            <a:tbl>
              <a:tblPr/>
              <a:tblGrid>
                <a:gridCol w="740241"/>
                <a:gridCol w="1766625"/>
                <a:gridCol w="1650508"/>
                <a:gridCol w="3773776"/>
              </a:tblGrid>
              <a:tr h="12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 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617755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Definicion de Requerimientos nuevos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(Proyectos, RFC)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 requerimientos no están claramente especificados, no se tiene definido el alcance ni se encuentran involucradas todas las áreas correspondientes.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Esto impacta debido a que durante el desarrollo piden cambios que no se tenían contemplados y deben realizarse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Todos los requerimientos deben de estar perfectamente claros y definidos.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Deben estar documentados con alcance, incluso con ejemplos de lo que se necesita.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todos se debe tener claro el objetivo y alcance del proyecto y/o aplicación, el documento debe estar firmado por los gerentes y </a:t>
                      </a:r>
                      <a:r>
                        <a:rPr lang="es-E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usuarios 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las áreas involucradas.  </a:t>
                      </a:r>
                      <a:r>
                        <a:rPr lang="es-ES" sz="7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Ejemplo del formato </a:t>
                      </a:r>
                      <a:r>
                        <a:rPr lang="es-ES" sz="7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BA</a:t>
                      </a:r>
                      <a:r>
                        <a:rPr lang="es-ES" sz="7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Aharoni"/>
                          <a:cs typeface="Aharoni"/>
                        </a:rPr>
                        <a:t>¹</a:t>
                      </a:r>
                      <a:endParaRPr lang="es-E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El usuario define de manera clara su requerimiento en HD y se le asigna un ticket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PM analiza requerimiento y convoca a reunión invitando a todos los usuarios involucrados (incluyendo a las áreas que pueden ser impactadas), el equipo de desarrollo debe estar incluido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En la reunión se hace levantamiento completo del requerimiento y se documenta a detalle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documento debe ser revisado y firmado de común acuerdo, se incluye el alcance (claramente definido), así como  el objetivo del requerimiento por los involucrados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Una vez firmado el documento, se toma como VoBo para iniciar trabajo en desarrollo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No se aceptaran cambios al requerimiento durante el desarrollo del mismo, todo cambio requiere de crear nuevo ticket y llevar el proceso correspondiente para su desarrollo, es responsabilidad de desarrollo y PM seguir la misma linea y no aceptar cambios después de haber iniciado el desarrollo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 objetivos planteados no son del todo alcanzables el tiempo para llevarlos a cabo no es el optimo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 objetivos planteados deben ser alcanzables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Definir Objetivos de área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Los Objetivos deben ser SMART (específicos, Medibles, Alcanzables, Relevantes y con tiempo planeado)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Los Objetivos se dan a conocer a cada miembro del equipo, acordando tiempos y compromisos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miembro del equipo se compromete en El logro de Los mismos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 a requerimientos (Proyectos, RFC, etc)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conoce cual es la prioridad establecida por un equipo directivo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Todos los requerimientos deben ser presentados ante el CAB quien autorizará o no el requerimiento aunado a definir la prioridad, 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Ver documento en el cual se sugiere cómo establecer </a:t>
                      </a:r>
                      <a:r>
                        <a:rPr lang="es-ES" sz="7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prioridades.</a:t>
                      </a:r>
                      <a:r>
                        <a:rPr lang="es-ES" sz="700" b="0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Aharoni"/>
                          <a:cs typeface="Aharoni"/>
                        </a:rPr>
                        <a:t>²</a:t>
                      </a:r>
                      <a:endParaRPr lang="es-E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Es necesario conocer los requerimientos solicitados por el usuario y tener identificado si son (STR, RFC, Incidencias, Problemas y/o Proyectos)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equipo de PM debe llevar un control de todos los tickets o ID indicando status en el que se encuentra 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Cada 2 semanas se debe presentar informes de los avances de (RFC, STR e Incidencias, Proyectos)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Los miembros del CAB son gerentes y/o directivos de área quienes deberán conocer las solicitudes por su equipo de trabajo y deberán explicar el porque de requerimiento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CAB decide si se autoriza o no la solicitud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Si es autorizada, se lleva a cabo la prioridad del tema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Una vez que se prioriza, se formaliza el requerimiento con PM para que inicie el proceso correspondiente E2E, como se ha definido en puntos anteriores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547664" y="5931073"/>
            <a:ext cx="12241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i="1" dirty="0">
                <a:solidFill>
                  <a:srgbClr val="FF0000"/>
                </a:solidFill>
                <a:latin typeface="Calibri"/>
              </a:rPr>
              <a:t>Ejemplo del formato </a:t>
            </a:r>
            <a:r>
              <a:rPr lang="es-ES" sz="600" i="1" dirty="0" smtClean="0">
                <a:solidFill>
                  <a:srgbClr val="FF0000"/>
                </a:solidFill>
                <a:latin typeface="Calibri"/>
              </a:rPr>
              <a:t>BA</a:t>
            </a:r>
            <a:r>
              <a:rPr lang="es-ES" sz="600" i="1" dirty="0" smtClean="0">
                <a:solidFill>
                  <a:srgbClr val="FF0000"/>
                </a:solidFill>
                <a:latin typeface="Aharoni"/>
                <a:cs typeface="Aharoni"/>
              </a:rPr>
              <a:t>¹</a:t>
            </a:r>
            <a:endParaRPr lang="en-US" sz="1400" dirty="0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65983"/>
              </p:ext>
            </p:extLst>
          </p:nvPr>
        </p:nvGraphicFramePr>
        <p:xfrm>
          <a:off x="2683090" y="5802992"/>
          <a:ext cx="504056" cy="425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showAsIcon="1" r:id="rId3" imgW="914400" imgH="771480" progId="Word.Document.12">
                  <p:link updateAutomatic="1"/>
                </p:oleObj>
              </mc:Choice>
              <mc:Fallback>
                <p:oleObj name="Document" showAsIcon="1" r:id="rId3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3090" y="5802992"/>
                        <a:ext cx="504056" cy="425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419534" y="6114392"/>
            <a:ext cx="1440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i="1" dirty="0">
                <a:solidFill>
                  <a:srgbClr val="FF0000"/>
                </a:solidFill>
                <a:latin typeface="Calibri"/>
              </a:rPr>
              <a:t>establecer </a:t>
            </a:r>
            <a:r>
              <a:rPr lang="es-ES" sz="600" i="1" dirty="0" smtClean="0">
                <a:solidFill>
                  <a:srgbClr val="FF0000"/>
                </a:solidFill>
                <a:latin typeface="Calibri"/>
              </a:rPr>
              <a:t>prioridades.</a:t>
            </a:r>
            <a:r>
              <a:rPr lang="es-ES" sz="600" i="1" dirty="0" smtClean="0">
                <a:solidFill>
                  <a:srgbClr val="FF0000"/>
                </a:solidFill>
                <a:latin typeface="Aharoni"/>
                <a:cs typeface="Aharoni"/>
              </a:rPr>
              <a:t>²</a:t>
            </a:r>
            <a:endParaRPr lang="es-ES" sz="600" dirty="0">
              <a:solidFill>
                <a:srgbClr val="FF0000"/>
              </a:solidFill>
              <a:latin typeface="Calibri"/>
            </a:endParaRPr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68845"/>
              </p:ext>
            </p:extLst>
          </p:nvPr>
        </p:nvGraphicFramePr>
        <p:xfrm>
          <a:off x="5475020" y="5931072"/>
          <a:ext cx="897180" cy="43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resentation" showAsIcon="1" r:id="rId5" imgW="914400" imgH="771480" progId="PowerPoint.Show.12">
                  <p:link updateAutomatic="1"/>
                </p:oleObj>
              </mc:Choice>
              <mc:Fallback>
                <p:oleObj name="Presentation" showAsIcon="1" r:id="rId5" imgW="914400" imgH="771480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75020" y="5931072"/>
                        <a:ext cx="897180" cy="435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065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AS </a:t>
            </a:r>
            <a:r>
              <a:rPr lang="es-MX" sz="2800" b="1" dirty="0" err="1" smtClean="0">
                <a:latin typeface="Century Gothic" panose="020B0502020202020204" pitchFamily="34" charset="0"/>
              </a:rPr>
              <a:t>is</a:t>
            </a:r>
            <a:r>
              <a:rPr lang="es-MX" sz="2800" b="1" dirty="0" smtClean="0">
                <a:latin typeface="Century Gothic" panose="020B0502020202020204" pitchFamily="34" charset="0"/>
              </a:rPr>
              <a:t> – TO be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4" name="3 CuadroTexto"/>
          <p:cNvSpPr txBox="1"/>
          <p:nvPr/>
        </p:nvSpPr>
        <p:spPr>
          <a:xfrm>
            <a:off x="611560" y="119675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smtClean="0">
                <a:latin typeface="BNPP Sans Extra Bold" pitchFamily="50" charset="0"/>
              </a:rPr>
              <a:t>Proceso &amp; Control</a:t>
            </a:r>
            <a:endParaRPr lang="en-US" sz="2000" b="1" dirty="0">
              <a:latin typeface="BNPP Sans Extra Bold" pitchFamily="50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62568"/>
              </p:ext>
            </p:extLst>
          </p:nvPr>
        </p:nvGraphicFramePr>
        <p:xfrm>
          <a:off x="683568" y="1631055"/>
          <a:ext cx="7931150" cy="1866641"/>
        </p:xfrm>
        <a:graphic>
          <a:graphicData uri="http://schemas.openxmlformats.org/drawingml/2006/table">
            <a:tbl>
              <a:tblPr/>
              <a:tblGrid>
                <a:gridCol w="740241"/>
                <a:gridCol w="1766625"/>
                <a:gridCol w="1650508"/>
                <a:gridCol w="3773776"/>
              </a:tblGrid>
              <a:tr h="12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 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71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Inicio del desarrollo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inicia el desarrollo antes de tener claro el requerimiento porque urge aún cuando no se tiene un documento formal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todo requerimiento y/o proyecto debe iniciarse el desarrollo una vez que se tiene un documento BA con objetivos y alcances definidos. El documento debe estar firmado por las áreas correspondientes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Para todo proyecto y requerimiento se debe contar con un BA firmado por los involucrados y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VoBo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alcance del mismo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Una vez que se tenga documento se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podra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iniciar con proyecto o RFC, está prohibido hacer desarrollo sin contar con dicha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informacion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Debe estar definido el proceso de proyecto y/o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rfc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 debe respetarse desde el levantamiento del requerimiento hasta la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implementacion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produccion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0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Casos de uso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entrega casos de uso o están incompletos,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 casos de uso deben ser definidos dentro del documento de BA y deben estar descritos claramente, evitando "suposiciones"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Los casos de uso son requeridos? 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Deben estar claramente definidos todos los casos de uso involucrados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Los casos de uso deben entregarse en una sola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exhibicion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 no se aceptara modificaciones durante el proyecto 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equipo de desarrollo es responsable de no recibir cambios durante el desarrollo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No se aceptarán temas que no descritos por el PM, si envía imagen que tenga detalles de estos casos no se tomarán en cuenta si no se describen en el documento.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36858"/>
              </p:ext>
            </p:extLst>
          </p:nvPr>
        </p:nvGraphicFramePr>
        <p:xfrm>
          <a:off x="683568" y="3717032"/>
          <a:ext cx="7931150" cy="2327080"/>
        </p:xfrm>
        <a:graphic>
          <a:graphicData uri="http://schemas.openxmlformats.org/drawingml/2006/table">
            <a:tbl>
              <a:tblPr/>
              <a:tblGrid>
                <a:gridCol w="740241"/>
                <a:gridCol w="1766625"/>
                <a:gridCol w="1650508"/>
                <a:gridCol w="3773776"/>
              </a:tblGrid>
              <a:tr h="12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 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0764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de tickets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existe un control de todos los cambios solicitados, 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definen prioridades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Mantener el control de todos los tickets asignados al área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Todos lo tickets asignados al área deben ser registrados en una BD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Cada registro debe contener fecha de reporte, estatus, responsable, etc.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archivo debe ir actualizandose continuamente para indicar estatus real y asignación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Este reporte deberá revisarse con el CAB para llevar a cabo las priorizaciones correspondientes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Identificar que es urgente y que es importante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Evitar trabajar como 'bomberazos' , es requerido mantener control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En caso de existir incidencias, debe estar asignado un miembro del equipo para resolver el tema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Asignación de tareas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hace una definición clara de tareas con cada persona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debe asignar tareas claras y precisas al equipo de desarrollo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Todo El equipo de desarrollo cuenta con roles asignados con base al perfil y fortaleza de cada miembro del equipo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con base a Los requerimientos, se debe realizar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planeacion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 Objetivos del equipo y responsabilidades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equipo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conocera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las actividades en las cuales se esta trabajando y avances del mismo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El equipo trabajara con actitud propositiva y proactiva para apoyar al logro de los objetivos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Evitar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retrabajos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, mismos que impactan en otros aplicativos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101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2800" b="1" dirty="0" smtClean="0">
                <a:latin typeface="Century Gothic" panose="020B0502020202020204" pitchFamily="34" charset="0"/>
              </a:rPr>
              <a:t>AS </a:t>
            </a:r>
            <a:r>
              <a:rPr lang="es-MX" sz="2800" b="1" dirty="0" err="1" smtClean="0">
                <a:latin typeface="Century Gothic" panose="020B0502020202020204" pitchFamily="34" charset="0"/>
              </a:rPr>
              <a:t>is</a:t>
            </a:r>
            <a:r>
              <a:rPr lang="es-MX" sz="2800" b="1" dirty="0" smtClean="0">
                <a:latin typeface="Century Gothic" panose="020B0502020202020204" pitchFamily="34" charset="0"/>
              </a:rPr>
              <a:t> – TO be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4" name="3 CuadroTexto"/>
          <p:cNvSpPr txBox="1"/>
          <p:nvPr/>
        </p:nvSpPr>
        <p:spPr>
          <a:xfrm>
            <a:off x="467544" y="122869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b="1" dirty="0" smtClean="0">
                <a:latin typeface="BNPP Sans Extra Bold" pitchFamily="50" charset="0"/>
              </a:rPr>
              <a:t>Metodología &amp; Capacitación</a:t>
            </a:r>
            <a:endParaRPr lang="en-US" sz="2000" b="1" dirty="0">
              <a:latin typeface="BNPP Sans Extra Bold" pitchFamily="50" charset="0"/>
            </a:endParaRPr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01317"/>
              </p:ext>
            </p:extLst>
          </p:nvPr>
        </p:nvGraphicFramePr>
        <p:xfrm>
          <a:off x="467544" y="1988840"/>
          <a:ext cx="7931150" cy="846211"/>
        </p:xfrm>
        <a:graphic>
          <a:graphicData uri="http://schemas.openxmlformats.org/drawingml/2006/table">
            <a:tbl>
              <a:tblPr/>
              <a:tblGrid>
                <a:gridCol w="740241"/>
                <a:gridCol w="1766625"/>
                <a:gridCol w="1650508"/>
                <a:gridCol w="3773776"/>
              </a:tblGrid>
              <a:tr h="12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 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21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Metodología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hay una metodología establecida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Tener una metodología definida para proyectos y requerimientos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Sugerencia Metodología SCRUM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Capacitar al equipo en la metodología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Seleccionar requerimientos y/o proyectos que van a trabajar con esta metodología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Paulatinamente pasar todos los tickets a esta metodología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Obtener historia de tareas, tiempos y logros del equipo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77551"/>
              </p:ext>
            </p:extLst>
          </p:nvPr>
        </p:nvGraphicFramePr>
        <p:xfrm>
          <a:off x="450842" y="3068960"/>
          <a:ext cx="7931150" cy="2383079"/>
        </p:xfrm>
        <a:graphic>
          <a:graphicData uri="http://schemas.openxmlformats.org/drawingml/2006/table">
            <a:tbl>
              <a:tblPr/>
              <a:tblGrid>
                <a:gridCol w="740241"/>
                <a:gridCol w="1766625"/>
                <a:gridCol w="1650508"/>
                <a:gridCol w="3773776"/>
              </a:tblGrid>
              <a:tr h="12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 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1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Conocimiento interno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Solo hay un experto en cada aplicativo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Tener conocimiento de los aplicativos, debe existir por lo menos un master y un backup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Autocapacitacion dentro del equipo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Programar auto-capacitacion en el área, por lo menos 2 cursos dentro del mes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El experto en la aplicacion prepara presentacion, reserva sala para compartir conocimiento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El equipo debe comprometerse a asistir a la capacitacion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Al finalizar el curso se aplicara reactivos del tema,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Al finalizar desarrollos y/o proyectos realizar manuales técnicos y/o funcionales del tema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 usuarios no conoces sus procesos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cliente y/o usuario deben tener conocimiento claro del proceso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El area de desarrollo tiene conocimiento claro del proceso 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Solicitar al equipo de PM su apoyo para permear esta informacion con el usuario </a:t>
                      </a:r>
                      <a:b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Crear una cultura del seguimiento adecuado del proceso e2e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Nuevas tecnologías &amp; Herramientas requeridas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cuenta con conocimiento adecuado sobre herramientas requeridas de conexión y seguridad, aunado a conocer nuevas tecnologías en los desarrollos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Mantener actualizado al equipo sobre nuevas tecnologías que ayuden mantener desarrollos innovadores que beneficien a la operación del negocio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Para mantener innovación en los desarrollos y ser competitivo en el mercado es requerido presentar desarrollos innovadores para ello es requerido dar capacitación al equipo en: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Nuevas metodologías ágiles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TIBCO</a:t>
                      </a:r>
                      <a:b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Seguridad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32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di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rdif">
      <a:majorFont>
        <a:latin typeface="BNPP Sans"/>
        <a:ea typeface=""/>
        <a:cs typeface=""/>
      </a:majorFont>
      <a:minorFont>
        <a:latin typeface="BNPP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F2F0C204B944C88198B3FCDE36D43" ma:contentTypeVersion="0" ma:contentTypeDescription="Create a new document." ma:contentTypeScope="" ma:versionID="f2016ff3daf6f600ecb78a01135ad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93D950-E566-4589-8186-8DF0EF9EA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659BAB-6918-4B53-858B-F57F92B9ED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BEDF32-EF16-4887-92A6-A3804FB4E439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15055</TotalTime>
  <Words>1957</Words>
  <Application>Microsoft Office PowerPoint</Application>
  <PresentationFormat>Presentación en pantalla (4:3)</PresentationFormat>
  <Paragraphs>340</Paragraphs>
  <Slides>18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Cardif</vt:lpstr>
      <vt:lpstr>C:\Users\c30025\Documents\MSGG&amp;TEAM\TEAM &amp; WORKPLAN\MXDEV-BA-Draft1.docx</vt:lpstr>
      <vt:lpstr>C:\Users\c30025\Documents\MSGG&amp;TEAM\AREA STRATEGY\PRIORIZAR TICKETS- CARDIF 2018.pptx</vt:lpstr>
      <vt:lpstr>C:\Users\c30025\Documents\MSGG&amp;TEAM\TEAM &amp; WORKPLAN\MXDEV-TDD-Draft1.docx</vt:lpstr>
      <vt:lpstr>C:\Users\c30025\Documents\MSGG&amp;TEAM\TEAM &amp; WORKPLAN\MXDEV-TEST-Draft1.docx</vt:lpstr>
      <vt:lpstr>Presentación de PowerPoint</vt:lpstr>
      <vt:lpstr>Agenda</vt:lpstr>
      <vt:lpstr>Objetivo</vt:lpstr>
      <vt:lpstr>AS is – TO be</vt:lpstr>
      <vt:lpstr>AS is – TO be</vt:lpstr>
      <vt:lpstr>AS is – TO be</vt:lpstr>
      <vt:lpstr>AS is – TO be</vt:lpstr>
      <vt:lpstr>AS is – TO be</vt:lpstr>
      <vt:lpstr>AS is – TO be</vt:lpstr>
      <vt:lpstr>FODA</vt:lpstr>
      <vt:lpstr>Backlog (status)</vt:lpstr>
      <vt:lpstr>Flujo del Proceso</vt:lpstr>
      <vt:lpstr>Estrategias - Propuestas</vt:lpstr>
      <vt:lpstr>Estrategias - Propuestas</vt:lpstr>
      <vt:lpstr>Estrategias - Propuestas</vt:lpstr>
      <vt:lpstr>Iniciar con Scrum</vt:lpstr>
      <vt:lpstr>Iniciemos Scrum!</vt:lpstr>
      <vt:lpstr>Preguntas - Sugerencias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laude</dc:creator>
  <cp:lastModifiedBy>Maria Susana GONZALEZ GONZALEZ</cp:lastModifiedBy>
  <cp:revision>725</cp:revision>
  <dcterms:created xsi:type="dcterms:W3CDTF">2012-12-19T09:28:47Z</dcterms:created>
  <dcterms:modified xsi:type="dcterms:W3CDTF">2018-10-30T14:41:24Z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0x010100624F2F0C204B944C88198B3FCDE36D43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button idQ="doc:_FF_-_NewBox_-_SteeringCommittee_-_1.1.0.pptm__tool_showData_1" visible="true" label="'FF - NewBox - SteeringCommittee - 1.1.0.pptm'!tool_showData" onAction="'FF - NewBox - SteeringCommittee - 1.1.0.pptm'!tool_showData" imageMso="FontColorMoreColorsDialog"/>
        <mso:button idQ="doc:_FF_-_NewBox_-_SteeringCommittee_-_1.1.0.pptm__tool_showModels_1" visible="true" label="'FF - NewBox - SteeringCommittee - 1.1.0.pptm'!tool_showModels" onAction="'FF - NewBox - SteeringCommittee - 1.1.0.pptm'!tool_showModels" imageMso="InkEraseMode"/>
      </mso:documentControls>
    </mso:qat>
  </mso:ribbon>
</mso:customUI>
</file>