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5C0920-0EA6-F354-99CD-3359ECFE268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0FC699-E9B9-DFC3-3C47-547D10DB80D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F930BE-11F4-64EE-5092-9A5253738E6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B901E2-DD95-90C0-B1C7-B917735F0D0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EFD93C-73E8-DC25-4398-4F4C19BBAFA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96B4BC-D1A9-B6AC-EE5E-D5081D53CC4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6BE613-739E-F9E9-6D51-D5630D6B36E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4159ED-8C72-E84C-DC68-36742C8E046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Bresenham%27s_line_algorithm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courses.uoa.gr/courses/DI104/" TargetMode="External"/><Relationship Id="rId4" Type="http://schemas.openxmlformats.org/officeDocument/2006/relationships/hyperlink" Target="https://www.songho.ca/opengl/index.html" TargetMode="External"/><Relationship Id="rId5" Type="http://schemas.openxmlformats.org/officeDocument/2006/relationships/hyperlink" Target="https://learnopengl.com/" TargetMode="External"/><Relationship Id="rId6" Type="http://schemas.openxmlformats.org/officeDocument/2006/relationships/hyperlink" Target="https://en.wikipedia.org/wiki/Bresenham%27s_line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923169"/>
          </a:xfrm>
        </p:spPr>
        <p:txBody>
          <a:bodyPr/>
          <a:lstStyle/>
          <a:p>
            <a:pPr>
              <a:defRPr/>
            </a:pPr>
            <a:r>
              <a:rPr lang="en-US"/>
              <a:t>FPGA</a:t>
            </a:r>
            <a:r>
              <a:rPr lang="el-GR"/>
              <a:t> </a:t>
            </a:r>
            <a:r>
              <a:rPr lang="en-US"/>
              <a:t>graphic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96417" y="2368472"/>
            <a:ext cx="8096285" cy="26126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72865" indent="-272865" algn="l">
              <a:buFont typeface="Arial"/>
              <a:buChar char="•"/>
              <a:defRPr/>
            </a:pPr>
            <a:r>
              <a:rPr lang="el-GR"/>
              <a:t>Μέσα από </a:t>
            </a:r>
            <a:r>
              <a:rPr lang="en-US"/>
              <a:t>usb </a:t>
            </a:r>
            <a:r>
              <a:rPr lang="el-GR"/>
              <a:t>δέχεται πληροφορία</a:t>
            </a:r>
            <a:endParaRPr lang="el-GR"/>
          </a:p>
          <a:p>
            <a:pPr marL="272865" indent="-272865" algn="l">
              <a:buFont typeface="Arial"/>
              <a:buChar char="•"/>
              <a:defRPr/>
            </a:pPr>
            <a:r>
              <a:rPr lang="el-G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Κάνει επεξεργασία της πληροφορίας</a:t>
            </a:r>
            <a:endParaRPr sz="2400"/>
          </a:p>
          <a:p>
            <a:pPr marL="272865" indent="-272865" algn="l">
              <a:buFont typeface="Arial"/>
              <a:buChar char="•"/>
              <a:defRPr/>
            </a:pPr>
            <a:r>
              <a:rPr lang="el-GR"/>
              <a:t>Και επιστρέφει εικόνα</a:t>
            </a:r>
            <a:endParaRPr lang="el-GR"/>
          </a:p>
          <a:p>
            <a:pPr marL="349965" indent="-349965" algn="l">
              <a:buFont typeface="Arial"/>
              <a:buChar char="•"/>
              <a:defRPr/>
            </a:pPr>
            <a:endParaRPr lang="el-GR"/>
          </a:p>
          <a:p>
            <a:pPr marL="349965" indent="-349965" algn="l">
              <a:buFont typeface="Arial"/>
              <a:buChar char="•"/>
              <a:defRPr/>
            </a:pPr>
            <a:endParaRPr lang="en-US"/>
          </a:p>
        </p:txBody>
      </p:sp>
      <p:pic>
        <p:nvPicPr>
          <p:cNvPr id="12933490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912338" y="2259744"/>
            <a:ext cx="4815940" cy="2725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6580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Η πληροφορία που θα δέχεται θα είναι πολύγονα των 3 κορυφών</a:t>
            </a:r>
            <a:endParaRPr/>
          </a:p>
        </p:txBody>
      </p:sp>
      <p:sp>
        <p:nvSpPr>
          <p:cNvPr id="2028951513" name=""/>
          <p:cNvSpPr txBox="1"/>
          <p:nvPr/>
        </p:nvSpPr>
        <p:spPr bwMode="auto">
          <a:xfrm flipH="0" flipV="0">
            <a:off x="922868" y="1690687"/>
            <a:ext cx="669927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Τα μοντέλα συχνά περιγράφονται με πολύγωνα 3 κορυφών, απλός στης μέρες μας τα μοντέλα έχουν τόσα πολλά πολύγονα που δεν φαίνονται </a:t>
            </a:r>
            <a:endParaRPr/>
          </a:p>
        </p:txBody>
      </p:sp>
      <p:pic>
        <p:nvPicPr>
          <p:cNvPr id="19046668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931784"/>
            <a:ext cx="3422560" cy="3144384"/>
          </a:xfrm>
          <a:prstGeom prst="rect">
            <a:avLst/>
          </a:prstGeom>
        </p:spPr>
      </p:pic>
      <p:pic>
        <p:nvPicPr>
          <p:cNvPr id="4743900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20045" y="2481004"/>
            <a:ext cx="2755733" cy="3797219"/>
          </a:xfrm>
          <a:prstGeom prst="rect">
            <a:avLst/>
          </a:prstGeom>
        </p:spPr>
      </p:pic>
      <p:sp>
        <p:nvSpPr>
          <p:cNvPr id="1503576119" name=""/>
          <p:cNvSpPr/>
          <p:nvPr/>
        </p:nvSpPr>
        <p:spPr bwMode="auto">
          <a:xfrm>
            <a:off x="4607950" y="4528278"/>
            <a:ext cx="2592048" cy="4684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780" y="43200"/>
                  <a:pt x="1561" y="43200"/>
                  <a:pt x="2602" y="43200"/>
                </a:cubicBezTo>
                <a:cubicBezTo>
                  <a:pt x="3643" y="43200"/>
                  <a:pt x="4424" y="43200"/>
                  <a:pt x="5465" y="43200"/>
                </a:cubicBezTo>
                <a:cubicBezTo>
                  <a:pt x="6245" y="43200"/>
                  <a:pt x="7026" y="43200"/>
                  <a:pt x="7807" y="43200"/>
                </a:cubicBezTo>
                <a:cubicBezTo>
                  <a:pt x="8848" y="43200"/>
                  <a:pt x="9889" y="28799"/>
                  <a:pt x="10669" y="14399"/>
                </a:cubicBezTo>
                <a:cubicBezTo>
                  <a:pt x="11450" y="14399"/>
                  <a:pt x="12231" y="14399"/>
                  <a:pt x="13272" y="14399"/>
                </a:cubicBezTo>
                <a:cubicBezTo>
                  <a:pt x="14053" y="14399"/>
                  <a:pt x="15354" y="14399"/>
                  <a:pt x="16134" y="14399"/>
                </a:cubicBezTo>
                <a:cubicBezTo>
                  <a:pt x="16915" y="14399"/>
                  <a:pt x="17696" y="14399"/>
                  <a:pt x="18477" y="14399"/>
                </a:cubicBezTo>
                <a:cubicBezTo>
                  <a:pt x="19257" y="14399"/>
                  <a:pt x="20298" y="14399"/>
                  <a:pt x="21339" y="14399"/>
                </a:cubicBezTo>
                <a:cubicBezTo>
                  <a:pt x="22380" y="14399"/>
                  <a:pt x="23681" y="28799"/>
                  <a:pt x="24983" y="28799"/>
                </a:cubicBezTo>
                <a:cubicBezTo>
                  <a:pt x="26284" y="43200"/>
                  <a:pt x="27065" y="43200"/>
                  <a:pt x="27845" y="43200"/>
                </a:cubicBezTo>
                <a:cubicBezTo>
                  <a:pt x="28626" y="43200"/>
                  <a:pt x="29407" y="43200"/>
                  <a:pt x="30708" y="43200"/>
                </a:cubicBezTo>
                <a:cubicBezTo>
                  <a:pt x="31749" y="43200"/>
                  <a:pt x="33050" y="43200"/>
                  <a:pt x="34351" y="43200"/>
                </a:cubicBezTo>
                <a:cubicBezTo>
                  <a:pt x="35392" y="28799"/>
                  <a:pt x="36173" y="14399"/>
                  <a:pt x="36954" y="14399"/>
                </a:cubicBezTo>
                <a:cubicBezTo>
                  <a:pt x="38515" y="14399"/>
                  <a:pt x="40077" y="0"/>
                  <a:pt x="41118" y="0"/>
                </a:cubicBezTo>
                <a:quadBezTo>
                  <a:pt x="42159" y="0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704782" name=""/>
          <p:cNvSpPr/>
          <p:nvPr/>
        </p:nvSpPr>
        <p:spPr bwMode="auto">
          <a:xfrm>
            <a:off x="6559795" y="3841229"/>
            <a:ext cx="1014958" cy="154586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993" y="0"/>
                  <a:pt x="5316" y="872"/>
                  <a:pt x="7310" y="1309"/>
                </a:cubicBezTo>
                <a:cubicBezTo>
                  <a:pt x="8640" y="2181"/>
                  <a:pt x="11298" y="3054"/>
                  <a:pt x="13956" y="3490"/>
                </a:cubicBezTo>
                <a:cubicBezTo>
                  <a:pt x="18609" y="4800"/>
                  <a:pt x="20603" y="4800"/>
                  <a:pt x="21932" y="5672"/>
                </a:cubicBezTo>
                <a:cubicBezTo>
                  <a:pt x="24590" y="6545"/>
                  <a:pt x="27249" y="7418"/>
                  <a:pt x="29907" y="8290"/>
                </a:cubicBezTo>
                <a:cubicBezTo>
                  <a:pt x="31236" y="9163"/>
                  <a:pt x="33230" y="10036"/>
                  <a:pt x="35224" y="10472"/>
                </a:cubicBezTo>
                <a:cubicBezTo>
                  <a:pt x="37218" y="10909"/>
                  <a:pt x="39212" y="12218"/>
                  <a:pt x="41870" y="13090"/>
                </a:cubicBezTo>
                <a:cubicBezTo>
                  <a:pt x="43200" y="13963"/>
                  <a:pt x="43200" y="15272"/>
                  <a:pt x="43200" y="16581"/>
                </a:cubicBezTo>
                <a:cubicBezTo>
                  <a:pt x="41870" y="17454"/>
                  <a:pt x="41206" y="18763"/>
                  <a:pt x="39212" y="19636"/>
                </a:cubicBezTo>
                <a:cubicBezTo>
                  <a:pt x="37883" y="20509"/>
                  <a:pt x="36553" y="21381"/>
                  <a:pt x="35224" y="22254"/>
                </a:cubicBezTo>
                <a:cubicBezTo>
                  <a:pt x="33895" y="23127"/>
                  <a:pt x="33230" y="24436"/>
                  <a:pt x="32566" y="25745"/>
                </a:cubicBezTo>
                <a:cubicBezTo>
                  <a:pt x="31236" y="26618"/>
                  <a:pt x="29907" y="27927"/>
                  <a:pt x="28578" y="28800"/>
                </a:cubicBezTo>
                <a:cubicBezTo>
                  <a:pt x="27913" y="30109"/>
                  <a:pt x="26584" y="30981"/>
                  <a:pt x="24590" y="32290"/>
                </a:cubicBezTo>
                <a:cubicBezTo>
                  <a:pt x="23261" y="33163"/>
                  <a:pt x="21932" y="34036"/>
                  <a:pt x="19938" y="34472"/>
                </a:cubicBezTo>
                <a:cubicBezTo>
                  <a:pt x="17944" y="35781"/>
                  <a:pt x="16615" y="37090"/>
                  <a:pt x="15286" y="38399"/>
                </a:cubicBezTo>
                <a:cubicBezTo>
                  <a:pt x="13956" y="39272"/>
                  <a:pt x="12627" y="40581"/>
                  <a:pt x="11298" y="41454"/>
                </a:cubicBezTo>
                <a:quadBezTo>
                  <a:pt x="9969" y="42327"/>
                  <a:pt x="8640" y="4320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2464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13565" y="711642"/>
            <a:ext cx="2154835" cy="1211964"/>
          </a:xfrm>
        </p:spPr>
        <p:txBody>
          <a:bodyPr/>
          <a:lstStyle/>
          <a:p>
            <a:pPr>
              <a:defRPr/>
            </a:pPr>
            <a:r>
              <a:rPr lang="el-GR"/>
              <a:t>Σημεία</a:t>
            </a:r>
            <a:endParaRPr/>
          </a:p>
        </p:txBody>
      </p:sp>
      <p:sp>
        <p:nvSpPr>
          <p:cNvPr id="1643685967" name=""/>
          <p:cNvSpPr txBox="1"/>
          <p:nvPr/>
        </p:nvSpPr>
        <p:spPr bwMode="auto">
          <a:xfrm flipH="0" flipV="0">
            <a:off x="813565" y="1858155"/>
            <a:ext cx="472740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Κάθε σημείο έχει συντεταγμένες [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 y, z, w</a:t>
            </a:r>
            <a:r>
              <a:rPr lang="el-G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el-GR"/>
              <a:t> όπου το </a:t>
            </a:r>
            <a:r>
              <a:rPr lang="en-US"/>
              <a:t>w </a:t>
            </a:r>
            <a:r>
              <a:rPr lang="el-GR"/>
              <a:t>χρησιμεύει για ομογενείς μετασχηματισμούς</a:t>
            </a:r>
            <a:endParaRPr sz="1800"/>
          </a:p>
        </p:txBody>
      </p:sp>
      <p:sp>
        <p:nvSpPr>
          <p:cNvPr id="305166851" name=""/>
          <p:cNvSpPr txBox="1"/>
          <p:nvPr/>
        </p:nvSpPr>
        <p:spPr bwMode="auto">
          <a:xfrm flipH="0" flipV="0">
            <a:off x="5857130" y="1317624"/>
            <a:ext cx="5928703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Πριν χρησιμοποιήσουμε της συντεταγμένες, θα πρέπει να της κοινωνικοποιήσουμε </a:t>
            </a:r>
            <a:r>
              <a:rPr lang="el-GR"/>
              <a:t>στην οθόνη που σχεδιάζονται τα μοντέλα. </a:t>
            </a:r>
            <a:endParaRPr lang="el-GR"/>
          </a:p>
          <a:p>
            <a:pPr>
              <a:defRPr/>
            </a:pPr>
            <a:r>
              <a:rPr lang="el-GR"/>
              <a:t>Θα πρέπει να </a:t>
            </a:r>
            <a:r>
              <a:rPr lang="el-GR"/>
              <a:t> πάρουμε υπόψη το βάθος το πλάτος το ύψος και από πιο σημείο βλέπουμε τα μοντέλα</a:t>
            </a:r>
            <a:endParaRPr lang="el-GR"/>
          </a:p>
        </p:txBody>
      </p:sp>
      <p:sp>
        <p:nvSpPr>
          <p:cNvPr id="866161609" name=""/>
          <p:cNvSpPr/>
          <p:nvPr/>
        </p:nvSpPr>
        <p:spPr bwMode="auto">
          <a:xfrm>
            <a:off x="6388032" y="3076106"/>
            <a:ext cx="15614" cy="4840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4180"/>
                  <a:pt x="0" y="8361"/>
                  <a:pt x="0" y="12541"/>
                </a:cubicBezTo>
                <a:cubicBezTo>
                  <a:pt x="0" y="16722"/>
                  <a:pt x="0" y="20903"/>
                  <a:pt x="0" y="25083"/>
                </a:cubicBezTo>
                <a:cubicBezTo>
                  <a:pt x="0" y="30658"/>
                  <a:pt x="43200" y="34838"/>
                  <a:pt x="43200" y="3901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798282" name=""/>
          <p:cNvSpPr/>
          <p:nvPr/>
        </p:nvSpPr>
        <p:spPr bwMode="auto">
          <a:xfrm>
            <a:off x="6325572" y="3419631"/>
            <a:ext cx="218606" cy="2498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1600"/>
                </a:moveTo>
                <a:cubicBezTo>
                  <a:pt x="6171" y="26999"/>
                  <a:pt x="12342" y="32399"/>
                  <a:pt x="18514" y="37799"/>
                </a:cubicBezTo>
                <a:cubicBezTo>
                  <a:pt x="24685" y="43200"/>
                  <a:pt x="27771" y="35099"/>
                  <a:pt x="33942" y="24300"/>
                </a:cubicBezTo>
                <a:quadBezTo>
                  <a:pt x="37028" y="10799"/>
                  <a:pt x="4320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6219932" name=""/>
          <p:cNvSpPr txBox="1"/>
          <p:nvPr/>
        </p:nvSpPr>
        <p:spPr bwMode="auto">
          <a:xfrm flipH="0" flipV="0">
            <a:off x="6968139" y="3058875"/>
            <a:ext cx="446941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1400"/>
              <a:t>Θα μπορούσαμε να χρησιμοποιήσουμε την </a:t>
            </a:r>
            <a:r>
              <a:rPr lang="en-US" sz="1400"/>
              <a:t>projectction Matrix </a:t>
            </a:r>
            <a:r>
              <a:rPr lang="el-GR" sz="1400"/>
              <a:t>που προσφέρει η </a:t>
            </a:r>
            <a:r>
              <a:rPr lang="en-US" sz="1400"/>
              <a:t>opengl</a:t>
            </a:r>
            <a:r>
              <a:rPr lang="en-US" sz="1400"/>
              <a:t> </a:t>
            </a:r>
            <a:endParaRPr/>
          </a:p>
        </p:txBody>
      </p:sp>
      <p:sp>
        <p:nvSpPr>
          <p:cNvPr id="219665249" name=""/>
          <p:cNvSpPr txBox="1"/>
          <p:nvPr/>
        </p:nvSpPr>
        <p:spPr bwMode="auto">
          <a:xfrm flipH="0" flipV="0">
            <a:off x="6968139" y="3560163"/>
            <a:ext cx="397122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>
                <a:solidFill>
                  <a:schemeClr val="accent1"/>
                </a:solidFill>
              </a:rPr>
              <a:t>https://www.songho.ca/opengl/gl_projectionmatrix.html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930870236" name=""/>
          <p:cNvSpPr/>
          <p:nvPr/>
        </p:nvSpPr>
        <p:spPr bwMode="auto">
          <a:xfrm>
            <a:off x="4951475" y="1577090"/>
            <a:ext cx="499672" cy="24983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0" y="32400"/>
                  <a:pt x="0" y="24300"/>
                  <a:pt x="0" y="16199"/>
                </a:cubicBezTo>
                <a:cubicBezTo>
                  <a:pt x="0" y="8099"/>
                  <a:pt x="2700" y="2700"/>
                  <a:pt x="6749" y="0"/>
                </a:cubicBezTo>
                <a:cubicBezTo>
                  <a:pt x="10800" y="0"/>
                  <a:pt x="14850" y="0"/>
                  <a:pt x="18899" y="5399"/>
                </a:cubicBezTo>
                <a:cubicBezTo>
                  <a:pt x="22950" y="5399"/>
                  <a:pt x="27000" y="5399"/>
                  <a:pt x="31049" y="5399"/>
                </a:cubicBezTo>
                <a:cubicBezTo>
                  <a:pt x="35100" y="5399"/>
                  <a:pt x="39150" y="8099"/>
                  <a:pt x="43200" y="8099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0882136" name=""/>
          <p:cNvSpPr/>
          <p:nvPr/>
        </p:nvSpPr>
        <p:spPr bwMode="auto">
          <a:xfrm>
            <a:off x="5388688" y="1483401"/>
            <a:ext cx="187376" cy="2654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2541"/>
                  <a:pt x="21600" y="7623"/>
                  <a:pt x="28800" y="12705"/>
                </a:cubicBezTo>
                <a:cubicBezTo>
                  <a:pt x="39599" y="17788"/>
                  <a:pt x="43200" y="25411"/>
                  <a:pt x="36000" y="30494"/>
                </a:cubicBezTo>
                <a:quadBezTo>
                  <a:pt x="28800" y="35576"/>
                  <a:pt x="25199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937950" name=""/>
          <p:cNvSpPr txBox="1"/>
          <p:nvPr/>
        </p:nvSpPr>
        <p:spPr bwMode="auto">
          <a:xfrm flipH="0" flipV="0">
            <a:off x="5732213" y="4184753"/>
            <a:ext cx="552312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Τώρα θα μπορούμε σε αυτές της θέσεις να κάνετε μετασχηματισμούς όπως </a:t>
            </a:r>
            <a:r>
              <a:rPr lang="en-US"/>
              <a:t>rotationY </a:t>
            </a:r>
            <a:endParaRPr/>
          </a:p>
        </p:txBody>
      </p:sp>
      <p:pic>
        <p:nvPicPr>
          <p:cNvPr id="12626770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4611" y="4567433"/>
            <a:ext cx="2544831" cy="1804271"/>
          </a:xfrm>
          <a:prstGeom prst="rect">
            <a:avLst/>
          </a:prstGeom>
        </p:spPr>
      </p:pic>
      <p:sp>
        <p:nvSpPr>
          <p:cNvPr id="2107476604" name=""/>
          <p:cNvSpPr txBox="1"/>
          <p:nvPr/>
        </p:nvSpPr>
        <p:spPr bwMode="auto">
          <a:xfrm flipH="0" flipV="0">
            <a:off x="813565" y="3211275"/>
            <a:ext cx="426534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Οι μετασχηματισμοί γίνονται με πολλαπλασιασμό μητρώων πχ</a:t>
            </a:r>
            <a:endParaRPr/>
          </a:p>
        </p:txBody>
      </p:sp>
      <p:pic>
        <p:nvPicPr>
          <p:cNvPr id="6610165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2499" y="4231598"/>
            <a:ext cx="1514475" cy="1352549"/>
          </a:xfrm>
          <a:prstGeom prst="rect">
            <a:avLst/>
          </a:prstGeom>
        </p:spPr>
      </p:pic>
      <p:sp>
        <p:nvSpPr>
          <p:cNvPr id="1953192399" name=""/>
          <p:cNvSpPr txBox="1"/>
          <p:nvPr/>
        </p:nvSpPr>
        <p:spPr bwMode="auto">
          <a:xfrm flipH="0" flipV="0">
            <a:off x="2673498" y="4769939"/>
            <a:ext cx="1434527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= [x`,y`,z`,w]</a:t>
            </a:r>
            <a:endParaRPr/>
          </a:p>
        </p:txBody>
      </p:sp>
      <p:sp>
        <p:nvSpPr>
          <p:cNvPr id="1588348432" name=""/>
          <p:cNvSpPr txBox="1"/>
          <p:nvPr/>
        </p:nvSpPr>
        <p:spPr bwMode="auto">
          <a:xfrm flipH="0" flipV="0">
            <a:off x="532499" y="6095999"/>
            <a:ext cx="598820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(Η σειρά που πολλαπλασιάζονται οι μήτρες έχει σημασία)</a:t>
            </a:r>
            <a:endParaRPr/>
          </a:p>
        </p:txBody>
      </p:sp>
      <p:sp>
        <p:nvSpPr>
          <p:cNvPr id="870788444" name=""/>
          <p:cNvSpPr/>
          <p:nvPr/>
        </p:nvSpPr>
        <p:spPr bwMode="auto">
          <a:xfrm>
            <a:off x="1988154" y="4360333"/>
            <a:ext cx="148166" cy="11430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800"/>
                </a:moveTo>
                <a:cubicBezTo>
                  <a:pt x="30857" y="400"/>
                  <a:pt x="18514" y="0"/>
                  <a:pt x="6171" y="0"/>
                </a:cubicBezTo>
                <a:cubicBezTo>
                  <a:pt x="6171" y="1600"/>
                  <a:pt x="6171" y="3200"/>
                  <a:pt x="0" y="5200"/>
                </a:cubicBezTo>
                <a:cubicBezTo>
                  <a:pt x="0" y="6800"/>
                  <a:pt x="0" y="8800"/>
                  <a:pt x="0" y="10800"/>
                </a:cubicBezTo>
                <a:cubicBezTo>
                  <a:pt x="0" y="12399"/>
                  <a:pt x="3085" y="13999"/>
                  <a:pt x="3085" y="15599"/>
                </a:cubicBezTo>
                <a:cubicBezTo>
                  <a:pt x="6171" y="17199"/>
                  <a:pt x="6171" y="18800"/>
                  <a:pt x="6171" y="20400"/>
                </a:cubicBezTo>
                <a:cubicBezTo>
                  <a:pt x="6171" y="22000"/>
                  <a:pt x="6171" y="24400"/>
                  <a:pt x="6171" y="26000"/>
                </a:cubicBezTo>
                <a:cubicBezTo>
                  <a:pt x="9257" y="27999"/>
                  <a:pt x="9257" y="29600"/>
                  <a:pt x="9257" y="31200"/>
                </a:cubicBezTo>
                <a:cubicBezTo>
                  <a:pt x="9257" y="32800"/>
                  <a:pt x="9257" y="34400"/>
                  <a:pt x="9257" y="36000"/>
                </a:cubicBezTo>
                <a:cubicBezTo>
                  <a:pt x="9257" y="37600"/>
                  <a:pt x="9257" y="39200"/>
                  <a:pt x="9257" y="40800"/>
                </a:cubicBezTo>
                <a:cubicBezTo>
                  <a:pt x="9257" y="42400"/>
                  <a:pt x="24685" y="42800"/>
                  <a:pt x="37028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4115664" name=""/>
          <p:cNvSpPr/>
          <p:nvPr/>
        </p:nvSpPr>
        <p:spPr bwMode="auto">
          <a:xfrm>
            <a:off x="2168071" y="4487333"/>
            <a:ext cx="63499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199" y="17280"/>
                  <a:pt x="21599" y="3024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246634" name=""/>
          <p:cNvSpPr/>
          <p:nvPr/>
        </p:nvSpPr>
        <p:spPr bwMode="auto">
          <a:xfrm>
            <a:off x="2125737" y="4497916"/>
            <a:ext cx="126999" cy="11641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2400" y="11781"/>
                  <a:pt x="21599" y="23563"/>
                  <a:pt x="10799" y="35345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015215" name=""/>
          <p:cNvSpPr/>
          <p:nvPr/>
        </p:nvSpPr>
        <p:spPr bwMode="auto">
          <a:xfrm>
            <a:off x="2136321" y="4741333"/>
            <a:ext cx="95249" cy="84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9599" y="21600"/>
                  <a:pt x="28799" y="3240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3874914" name=""/>
          <p:cNvSpPr/>
          <p:nvPr/>
        </p:nvSpPr>
        <p:spPr bwMode="auto">
          <a:xfrm>
            <a:off x="2220987" y="4751916"/>
            <a:ext cx="95249" cy="169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8400" y="10799"/>
                  <a:pt x="28800" y="18900"/>
                  <a:pt x="19200" y="27000"/>
                </a:cubicBezTo>
                <a:quadBezTo>
                  <a:pt x="9600" y="35099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820926" name=""/>
          <p:cNvSpPr/>
          <p:nvPr/>
        </p:nvSpPr>
        <p:spPr bwMode="auto">
          <a:xfrm>
            <a:off x="2146904" y="5101166"/>
            <a:ext cx="179916" cy="105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705" y="4320"/>
                  <a:pt x="22870" y="4320"/>
                  <a:pt x="33035" y="4320"/>
                </a:cubicBezTo>
                <a:cubicBezTo>
                  <a:pt x="43200" y="4320"/>
                  <a:pt x="35576" y="17280"/>
                  <a:pt x="25411" y="25920"/>
                </a:cubicBezTo>
                <a:cubicBezTo>
                  <a:pt x="17788" y="34560"/>
                  <a:pt x="30494" y="38879"/>
                  <a:pt x="40658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110569" name=""/>
          <p:cNvSpPr/>
          <p:nvPr/>
        </p:nvSpPr>
        <p:spPr bwMode="auto">
          <a:xfrm>
            <a:off x="2115154" y="5355166"/>
            <a:ext cx="253999" cy="126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799" y="14400"/>
                  <a:pt x="7199" y="25200"/>
                  <a:pt x="10799" y="36000"/>
                </a:cubicBezTo>
                <a:cubicBezTo>
                  <a:pt x="16199" y="28800"/>
                  <a:pt x="18000" y="14400"/>
                  <a:pt x="19800" y="0"/>
                </a:cubicBezTo>
                <a:cubicBezTo>
                  <a:pt x="25200" y="7200"/>
                  <a:pt x="28800" y="21600"/>
                  <a:pt x="32400" y="32400"/>
                </a:cubicBezTo>
                <a:cubicBezTo>
                  <a:pt x="36000" y="43200"/>
                  <a:pt x="37800" y="28800"/>
                  <a:pt x="39600" y="14400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7431004" name=""/>
          <p:cNvSpPr/>
          <p:nvPr/>
        </p:nvSpPr>
        <p:spPr bwMode="auto">
          <a:xfrm>
            <a:off x="2326821" y="4339166"/>
            <a:ext cx="211666" cy="122766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8639" y="43200"/>
                  <a:pt x="17279" y="43200"/>
                  <a:pt x="25920" y="43200"/>
                </a:cubicBezTo>
                <a:cubicBezTo>
                  <a:pt x="32400" y="42455"/>
                  <a:pt x="34560" y="40965"/>
                  <a:pt x="36720" y="39475"/>
                </a:cubicBezTo>
                <a:cubicBezTo>
                  <a:pt x="38880" y="37986"/>
                  <a:pt x="38880" y="36496"/>
                  <a:pt x="41040" y="35006"/>
                </a:cubicBezTo>
                <a:cubicBezTo>
                  <a:pt x="43200" y="33517"/>
                  <a:pt x="43200" y="32027"/>
                  <a:pt x="43200" y="30537"/>
                </a:cubicBezTo>
                <a:cubicBezTo>
                  <a:pt x="38880" y="29420"/>
                  <a:pt x="38880" y="27558"/>
                  <a:pt x="36720" y="25696"/>
                </a:cubicBezTo>
                <a:cubicBezTo>
                  <a:pt x="34560" y="24206"/>
                  <a:pt x="34560" y="22717"/>
                  <a:pt x="36720" y="20855"/>
                </a:cubicBezTo>
                <a:cubicBezTo>
                  <a:pt x="36720" y="19365"/>
                  <a:pt x="36720" y="17875"/>
                  <a:pt x="36720" y="16386"/>
                </a:cubicBezTo>
                <a:cubicBezTo>
                  <a:pt x="36720" y="14896"/>
                  <a:pt x="36720" y="13406"/>
                  <a:pt x="34560" y="11917"/>
                </a:cubicBezTo>
                <a:cubicBezTo>
                  <a:pt x="34560" y="10055"/>
                  <a:pt x="32400" y="8193"/>
                  <a:pt x="32400" y="6703"/>
                </a:cubicBezTo>
                <a:cubicBezTo>
                  <a:pt x="32400" y="5213"/>
                  <a:pt x="32400" y="3724"/>
                  <a:pt x="30240" y="2234"/>
                </a:cubicBezTo>
                <a:cubicBezTo>
                  <a:pt x="25920" y="744"/>
                  <a:pt x="15119" y="0"/>
                  <a:pt x="6479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387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8422049" cy="930274"/>
          </a:xfrm>
        </p:spPr>
        <p:txBody>
          <a:bodyPr/>
          <a:lstStyle/>
          <a:p>
            <a:pPr>
              <a:defRPr/>
            </a:pPr>
            <a:r>
              <a:rPr lang="el-GR"/>
              <a:t>Μετακίνηση των σημείων</a:t>
            </a:r>
            <a:endParaRPr/>
          </a:p>
        </p:txBody>
      </p:sp>
      <p:sp>
        <p:nvSpPr>
          <p:cNvPr id="14207261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515600" cy="124142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l-GR"/>
              <a:t>Αν θέλουμε να μετακινήσουμε κάποιο μοντέλο στους τρις άξονες θα μπορούμε να το κάνουμε μέσα από τον πολλαπλασιασμό με την μήτρα </a:t>
            </a:r>
            <a:endParaRPr/>
          </a:p>
        </p:txBody>
      </p:sp>
      <p:sp>
        <p:nvSpPr>
          <p:cNvPr id="1908548216" name=""/>
          <p:cNvSpPr/>
          <p:nvPr/>
        </p:nvSpPr>
        <p:spPr bwMode="auto">
          <a:xfrm>
            <a:off x="3164249" y="2857500"/>
            <a:ext cx="57149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4320"/>
                  <a:pt x="14399" y="8640"/>
                  <a:pt x="14399" y="12959"/>
                </a:cubicBezTo>
                <a:cubicBezTo>
                  <a:pt x="14399" y="17280"/>
                  <a:pt x="14399" y="21600"/>
                  <a:pt x="14399" y="25919"/>
                </a:cubicBezTo>
                <a:cubicBezTo>
                  <a:pt x="28799" y="32400"/>
                  <a:pt x="28799" y="3888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4170760" name=""/>
          <p:cNvSpPr/>
          <p:nvPr/>
        </p:nvSpPr>
        <p:spPr bwMode="auto">
          <a:xfrm>
            <a:off x="3983400" y="3390899"/>
            <a:ext cx="76199" cy="419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7854"/>
                  <a:pt x="21600" y="11781"/>
                  <a:pt x="21600" y="15709"/>
                </a:cubicBezTo>
                <a:cubicBezTo>
                  <a:pt x="21600" y="19636"/>
                  <a:pt x="32399" y="23563"/>
                  <a:pt x="32399" y="27490"/>
                </a:cubicBezTo>
                <a:cubicBezTo>
                  <a:pt x="32399" y="33381"/>
                  <a:pt x="32399" y="37309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4650237" name=""/>
          <p:cNvSpPr/>
          <p:nvPr/>
        </p:nvSpPr>
        <p:spPr bwMode="auto">
          <a:xfrm>
            <a:off x="4745399" y="4038599"/>
            <a:ext cx="76199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6479"/>
                  <a:pt x="10800" y="10799"/>
                  <a:pt x="10800" y="15120"/>
                </a:cubicBezTo>
                <a:cubicBezTo>
                  <a:pt x="10800" y="19440"/>
                  <a:pt x="21600" y="23759"/>
                  <a:pt x="21600" y="30240"/>
                </a:cubicBezTo>
                <a:cubicBezTo>
                  <a:pt x="32400" y="34560"/>
                  <a:pt x="32400" y="38879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0746754" name=""/>
          <p:cNvSpPr/>
          <p:nvPr/>
        </p:nvSpPr>
        <p:spPr bwMode="auto">
          <a:xfrm>
            <a:off x="5583600" y="4724399"/>
            <a:ext cx="38099" cy="304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1600" y="5399"/>
                  <a:pt x="21600" y="10799"/>
                  <a:pt x="21600" y="16199"/>
                </a:cubicBezTo>
                <a:cubicBezTo>
                  <a:pt x="43200" y="21600"/>
                  <a:pt x="43200" y="27000"/>
                  <a:pt x="43200" y="32400"/>
                </a:cubicBezTo>
                <a:quadBezTo>
                  <a:pt x="43200" y="37800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5740404" name=""/>
          <p:cNvSpPr/>
          <p:nvPr/>
        </p:nvSpPr>
        <p:spPr bwMode="auto">
          <a:xfrm>
            <a:off x="5202599" y="3848099"/>
            <a:ext cx="209549" cy="5715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272" y="0"/>
                </a:moveTo>
                <a:cubicBezTo>
                  <a:pt x="43200" y="5760"/>
                  <a:pt x="39272" y="10079"/>
                  <a:pt x="39272" y="14400"/>
                </a:cubicBezTo>
                <a:cubicBezTo>
                  <a:pt x="39272" y="18719"/>
                  <a:pt x="39272" y="21600"/>
                  <a:pt x="39272" y="24480"/>
                </a:cubicBezTo>
                <a:cubicBezTo>
                  <a:pt x="39272" y="28800"/>
                  <a:pt x="39272" y="31680"/>
                  <a:pt x="35345" y="36000"/>
                </a:cubicBezTo>
                <a:cubicBezTo>
                  <a:pt x="35345" y="38880"/>
                  <a:pt x="31418" y="36000"/>
                  <a:pt x="27490" y="33120"/>
                </a:cubicBezTo>
                <a:cubicBezTo>
                  <a:pt x="19636" y="30239"/>
                  <a:pt x="11781" y="28800"/>
                  <a:pt x="3927" y="31680"/>
                </a:cubicBezTo>
                <a:cubicBezTo>
                  <a:pt x="0" y="34560"/>
                  <a:pt x="0" y="37440"/>
                  <a:pt x="0" y="40319"/>
                </a:cubicBezTo>
                <a:cubicBezTo>
                  <a:pt x="7854" y="41760"/>
                  <a:pt x="15709" y="43200"/>
                  <a:pt x="23563" y="43200"/>
                </a:cubicBezTo>
                <a:quadBezTo>
                  <a:pt x="31418" y="41760"/>
                  <a:pt x="39272" y="3888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774554" name=""/>
          <p:cNvSpPr/>
          <p:nvPr/>
        </p:nvSpPr>
        <p:spPr bwMode="auto">
          <a:xfrm>
            <a:off x="5545499" y="4229100"/>
            <a:ext cx="228599" cy="1714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599"/>
                </a:moveTo>
                <a:cubicBezTo>
                  <a:pt x="7200" y="9599"/>
                  <a:pt x="21600" y="0"/>
                  <a:pt x="28799" y="0"/>
                </a:cubicBezTo>
                <a:cubicBezTo>
                  <a:pt x="28799" y="9599"/>
                  <a:pt x="25200" y="19199"/>
                  <a:pt x="18000" y="28800"/>
                </a:cubicBezTo>
                <a:cubicBezTo>
                  <a:pt x="14400" y="38399"/>
                  <a:pt x="21600" y="43200"/>
                  <a:pt x="28799" y="43200"/>
                </a:cubicBezTo>
                <a:quadBezTo>
                  <a:pt x="35999" y="43200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4224342" name=""/>
          <p:cNvSpPr/>
          <p:nvPr/>
        </p:nvSpPr>
        <p:spPr bwMode="auto">
          <a:xfrm>
            <a:off x="5259749" y="3124199"/>
            <a:ext cx="247649" cy="4952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3230" y="0"/>
                </a:moveTo>
                <a:cubicBezTo>
                  <a:pt x="36553" y="3323"/>
                  <a:pt x="36553" y="6646"/>
                  <a:pt x="36553" y="9969"/>
                </a:cubicBezTo>
                <a:cubicBezTo>
                  <a:pt x="39876" y="14953"/>
                  <a:pt x="39876" y="19938"/>
                  <a:pt x="39876" y="24923"/>
                </a:cubicBezTo>
                <a:cubicBezTo>
                  <a:pt x="43200" y="29907"/>
                  <a:pt x="43200" y="33230"/>
                  <a:pt x="43200" y="36553"/>
                </a:cubicBezTo>
                <a:cubicBezTo>
                  <a:pt x="43200" y="39876"/>
                  <a:pt x="36553" y="36553"/>
                  <a:pt x="29907" y="31569"/>
                </a:cubicBezTo>
                <a:cubicBezTo>
                  <a:pt x="23261" y="28246"/>
                  <a:pt x="16615" y="26584"/>
                  <a:pt x="9969" y="26584"/>
                </a:cubicBezTo>
                <a:cubicBezTo>
                  <a:pt x="3323" y="29907"/>
                  <a:pt x="0" y="33230"/>
                  <a:pt x="0" y="36553"/>
                </a:cubicBezTo>
                <a:cubicBezTo>
                  <a:pt x="3323" y="39876"/>
                  <a:pt x="9969" y="43200"/>
                  <a:pt x="16615" y="43200"/>
                </a:cubicBezTo>
                <a:cubicBezTo>
                  <a:pt x="23261" y="43200"/>
                  <a:pt x="29907" y="43200"/>
                  <a:pt x="36553" y="43200"/>
                </a:cubicBezTo>
                <a:lnTo>
                  <a:pt x="36553" y="39876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641665" name=""/>
          <p:cNvSpPr/>
          <p:nvPr/>
        </p:nvSpPr>
        <p:spPr bwMode="auto">
          <a:xfrm>
            <a:off x="5602649" y="3467099"/>
            <a:ext cx="133349" cy="76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10800"/>
                  <a:pt x="30857" y="21600"/>
                  <a:pt x="30857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863200" name=""/>
          <p:cNvSpPr/>
          <p:nvPr/>
        </p:nvSpPr>
        <p:spPr bwMode="auto">
          <a:xfrm>
            <a:off x="5755049" y="3524249"/>
            <a:ext cx="57150" cy="1523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3200" y="10800"/>
                  <a:pt x="14400" y="21600"/>
                  <a:pt x="14400" y="324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244918" name=""/>
          <p:cNvSpPr/>
          <p:nvPr/>
        </p:nvSpPr>
        <p:spPr bwMode="auto">
          <a:xfrm>
            <a:off x="5202599" y="2743200"/>
            <a:ext cx="190499" cy="361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560" y="0"/>
                </a:moveTo>
                <a:cubicBezTo>
                  <a:pt x="43200" y="2273"/>
                  <a:pt x="43200" y="6821"/>
                  <a:pt x="43200" y="15915"/>
                </a:cubicBezTo>
                <a:cubicBezTo>
                  <a:pt x="43200" y="22736"/>
                  <a:pt x="43200" y="27284"/>
                  <a:pt x="43200" y="31831"/>
                </a:cubicBezTo>
                <a:cubicBezTo>
                  <a:pt x="34560" y="27284"/>
                  <a:pt x="25920" y="25010"/>
                  <a:pt x="17280" y="22736"/>
                </a:cubicBezTo>
                <a:cubicBezTo>
                  <a:pt x="8640" y="27284"/>
                  <a:pt x="8640" y="31831"/>
                  <a:pt x="0" y="36378"/>
                </a:cubicBezTo>
                <a:cubicBezTo>
                  <a:pt x="0" y="40926"/>
                  <a:pt x="8640" y="43200"/>
                  <a:pt x="17280" y="43200"/>
                </a:cubicBezTo>
                <a:cubicBezTo>
                  <a:pt x="25920" y="43200"/>
                  <a:pt x="34560" y="43200"/>
                  <a:pt x="43200" y="40926"/>
                </a:cubicBezTo>
                <a:lnTo>
                  <a:pt x="43200" y="36378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748406" name=""/>
          <p:cNvSpPr/>
          <p:nvPr/>
        </p:nvSpPr>
        <p:spPr bwMode="auto">
          <a:xfrm>
            <a:off x="5583600" y="2990849"/>
            <a:ext cx="228599" cy="1333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0800" y="12342"/>
                  <a:pt x="21599" y="18514"/>
                  <a:pt x="28799" y="30857"/>
                </a:cubicBezTo>
                <a:quadBezTo>
                  <a:pt x="35999" y="37028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716081" name=""/>
          <p:cNvSpPr/>
          <p:nvPr/>
        </p:nvSpPr>
        <p:spPr bwMode="auto">
          <a:xfrm>
            <a:off x="5659799" y="3028950"/>
            <a:ext cx="114299" cy="1142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28799" y="7200"/>
                  <a:pt x="14399" y="21599"/>
                  <a:pt x="14399" y="35999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722033" name=""/>
          <p:cNvSpPr/>
          <p:nvPr/>
        </p:nvSpPr>
        <p:spPr bwMode="auto">
          <a:xfrm>
            <a:off x="5850299" y="2609849"/>
            <a:ext cx="438149" cy="27241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02"/>
                </a:moveTo>
                <a:cubicBezTo>
                  <a:pt x="3756" y="302"/>
                  <a:pt x="7513" y="0"/>
                  <a:pt x="11269" y="0"/>
                </a:cubicBezTo>
                <a:cubicBezTo>
                  <a:pt x="15026" y="0"/>
                  <a:pt x="18782" y="302"/>
                  <a:pt x="20660" y="906"/>
                </a:cubicBezTo>
                <a:cubicBezTo>
                  <a:pt x="24417" y="1812"/>
                  <a:pt x="26295" y="2416"/>
                  <a:pt x="26295" y="3020"/>
                </a:cubicBezTo>
                <a:cubicBezTo>
                  <a:pt x="26295" y="3927"/>
                  <a:pt x="28173" y="5135"/>
                  <a:pt x="30052" y="5739"/>
                </a:cubicBezTo>
                <a:cubicBezTo>
                  <a:pt x="30052" y="6948"/>
                  <a:pt x="30052" y="7552"/>
                  <a:pt x="30052" y="8458"/>
                </a:cubicBezTo>
                <a:cubicBezTo>
                  <a:pt x="30052" y="9062"/>
                  <a:pt x="30052" y="9667"/>
                  <a:pt x="30052" y="10271"/>
                </a:cubicBezTo>
                <a:cubicBezTo>
                  <a:pt x="28173" y="11177"/>
                  <a:pt x="28173" y="11781"/>
                  <a:pt x="28173" y="12386"/>
                </a:cubicBezTo>
                <a:cubicBezTo>
                  <a:pt x="28173" y="12990"/>
                  <a:pt x="28173" y="13594"/>
                  <a:pt x="28173" y="14500"/>
                </a:cubicBezTo>
                <a:cubicBezTo>
                  <a:pt x="28173" y="15406"/>
                  <a:pt x="28173" y="16011"/>
                  <a:pt x="28173" y="16615"/>
                </a:cubicBezTo>
                <a:cubicBezTo>
                  <a:pt x="31930" y="19032"/>
                  <a:pt x="33808" y="20542"/>
                  <a:pt x="33808" y="21146"/>
                </a:cubicBezTo>
                <a:cubicBezTo>
                  <a:pt x="33808" y="22053"/>
                  <a:pt x="33808" y="22959"/>
                  <a:pt x="33808" y="24167"/>
                </a:cubicBezTo>
                <a:cubicBezTo>
                  <a:pt x="33808" y="24772"/>
                  <a:pt x="33808" y="25376"/>
                  <a:pt x="33808" y="26282"/>
                </a:cubicBezTo>
                <a:cubicBezTo>
                  <a:pt x="33808" y="28095"/>
                  <a:pt x="33808" y="29303"/>
                  <a:pt x="33808" y="29907"/>
                </a:cubicBezTo>
                <a:cubicBezTo>
                  <a:pt x="33808" y="30813"/>
                  <a:pt x="35686" y="32324"/>
                  <a:pt x="37565" y="35043"/>
                </a:cubicBezTo>
                <a:cubicBezTo>
                  <a:pt x="37565" y="36251"/>
                  <a:pt x="37565" y="37158"/>
                  <a:pt x="41321" y="38366"/>
                </a:cubicBezTo>
                <a:cubicBezTo>
                  <a:pt x="41321" y="39876"/>
                  <a:pt x="43200" y="40481"/>
                  <a:pt x="41321" y="41387"/>
                </a:cubicBezTo>
                <a:cubicBezTo>
                  <a:pt x="39443" y="41991"/>
                  <a:pt x="35686" y="41991"/>
                  <a:pt x="33808" y="42595"/>
                </a:cubicBezTo>
                <a:cubicBezTo>
                  <a:pt x="30052" y="42595"/>
                  <a:pt x="26295" y="42897"/>
                  <a:pt x="22539" y="42897"/>
                </a:cubicBezTo>
                <a:lnTo>
                  <a:pt x="18782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494924" name=""/>
          <p:cNvSpPr/>
          <p:nvPr/>
        </p:nvSpPr>
        <p:spPr bwMode="auto">
          <a:xfrm>
            <a:off x="2878499" y="2705099"/>
            <a:ext cx="228599" cy="26479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599" y="0"/>
                </a:moveTo>
                <a:cubicBezTo>
                  <a:pt x="32399" y="0"/>
                  <a:pt x="21600" y="0"/>
                  <a:pt x="14399" y="0"/>
                </a:cubicBezTo>
                <a:cubicBezTo>
                  <a:pt x="7199" y="621"/>
                  <a:pt x="3599" y="1243"/>
                  <a:pt x="3599" y="1864"/>
                </a:cubicBezTo>
                <a:cubicBezTo>
                  <a:pt x="3599" y="2486"/>
                  <a:pt x="3599" y="3107"/>
                  <a:pt x="0" y="3729"/>
                </a:cubicBezTo>
                <a:cubicBezTo>
                  <a:pt x="0" y="4351"/>
                  <a:pt x="0" y="4972"/>
                  <a:pt x="0" y="5594"/>
                </a:cubicBezTo>
                <a:cubicBezTo>
                  <a:pt x="0" y="6215"/>
                  <a:pt x="0" y="7148"/>
                  <a:pt x="0" y="7769"/>
                </a:cubicBezTo>
                <a:cubicBezTo>
                  <a:pt x="0" y="9323"/>
                  <a:pt x="0" y="9945"/>
                  <a:pt x="0" y="10877"/>
                </a:cubicBezTo>
                <a:cubicBezTo>
                  <a:pt x="0" y="11499"/>
                  <a:pt x="0" y="12120"/>
                  <a:pt x="3599" y="13053"/>
                </a:cubicBezTo>
                <a:cubicBezTo>
                  <a:pt x="3599" y="13674"/>
                  <a:pt x="7199" y="14296"/>
                  <a:pt x="7199" y="15228"/>
                </a:cubicBezTo>
                <a:cubicBezTo>
                  <a:pt x="7199" y="16161"/>
                  <a:pt x="7199" y="17093"/>
                  <a:pt x="10799" y="18025"/>
                </a:cubicBezTo>
                <a:cubicBezTo>
                  <a:pt x="10799" y="19269"/>
                  <a:pt x="10799" y="20512"/>
                  <a:pt x="10799" y="21133"/>
                </a:cubicBezTo>
                <a:cubicBezTo>
                  <a:pt x="10799" y="21755"/>
                  <a:pt x="10799" y="22998"/>
                  <a:pt x="10799" y="24241"/>
                </a:cubicBezTo>
                <a:cubicBezTo>
                  <a:pt x="7199" y="25484"/>
                  <a:pt x="7199" y="26106"/>
                  <a:pt x="7199" y="26728"/>
                </a:cubicBezTo>
                <a:cubicBezTo>
                  <a:pt x="7199" y="27349"/>
                  <a:pt x="7199" y="27971"/>
                  <a:pt x="7199" y="28903"/>
                </a:cubicBezTo>
                <a:cubicBezTo>
                  <a:pt x="7199" y="29835"/>
                  <a:pt x="7199" y="30457"/>
                  <a:pt x="7199" y="31700"/>
                </a:cubicBezTo>
                <a:cubicBezTo>
                  <a:pt x="7199" y="32322"/>
                  <a:pt x="7199" y="32943"/>
                  <a:pt x="7199" y="34187"/>
                </a:cubicBezTo>
                <a:cubicBezTo>
                  <a:pt x="7199" y="34808"/>
                  <a:pt x="7199" y="35430"/>
                  <a:pt x="7199" y="36051"/>
                </a:cubicBezTo>
                <a:cubicBezTo>
                  <a:pt x="3599" y="36984"/>
                  <a:pt x="3599" y="37916"/>
                  <a:pt x="0" y="38538"/>
                </a:cubicBezTo>
                <a:cubicBezTo>
                  <a:pt x="0" y="39159"/>
                  <a:pt x="0" y="39781"/>
                  <a:pt x="3599" y="40402"/>
                </a:cubicBezTo>
                <a:cubicBezTo>
                  <a:pt x="7199" y="41024"/>
                  <a:pt x="7199" y="41646"/>
                  <a:pt x="14399" y="41956"/>
                </a:cubicBezTo>
                <a:cubicBezTo>
                  <a:pt x="17999" y="42578"/>
                  <a:pt x="28799" y="42889"/>
                  <a:pt x="35999" y="4288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3553097" name=""/>
          <p:cNvSpPr/>
          <p:nvPr/>
        </p:nvSpPr>
        <p:spPr bwMode="auto">
          <a:xfrm>
            <a:off x="3926249" y="2781299"/>
            <a:ext cx="209549" cy="2666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1781" y="3085"/>
                </a:moveTo>
                <a:cubicBezTo>
                  <a:pt x="3927" y="6171"/>
                  <a:pt x="3927" y="12342"/>
                  <a:pt x="0" y="21600"/>
                </a:cubicBezTo>
                <a:cubicBezTo>
                  <a:pt x="0" y="27771"/>
                  <a:pt x="0" y="33942"/>
                  <a:pt x="3927" y="40114"/>
                </a:cubicBezTo>
                <a:cubicBezTo>
                  <a:pt x="11781" y="43200"/>
                  <a:pt x="23563" y="43200"/>
                  <a:pt x="31418" y="43200"/>
                </a:cubicBezTo>
                <a:cubicBezTo>
                  <a:pt x="35345" y="33942"/>
                  <a:pt x="39272" y="24685"/>
                  <a:pt x="43200" y="18514"/>
                </a:cubicBezTo>
                <a:cubicBezTo>
                  <a:pt x="43200" y="12342"/>
                  <a:pt x="39272" y="6171"/>
                  <a:pt x="35345" y="0"/>
                </a:cubicBezTo>
                <a:quadBezTo>
                  <a:pt x="23563" y="0"/>
                  <a:pt x="15709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183635" name=""/>
          <p:cNvSpPr/>
          <p:nvPr/>
        </p:nvSpPr>
        <p:spPr bwMode="auto">
          <a:xfrm>
            <a:off x="4631099" y="2781299"/>
            <a:ext cx="209549" cy="3047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636" y="0"/>
                </a:moveTo>
                <a:cubicBezTo>
                  <a:pt x="7854" y="5399"/>
                  <a:pt x="0" y="10799"/>
                  <a:pt x="0" y="16200"/>
                </a:cubicBezTo>
                <a:cubicBezTo>
                  <a:pt x="0" y="24299"/>
                  <a:pt x="0" y="29700"/>
                  <a:pt x="3927" y="35100"/>
                </a:cubicBezTo>
                <a:cubicBezTo>
                  <a:pt x="15709" y="40500"/>
                  <a:pt x="23563" y="43200"/>
                  <a:pt x="31418" y="43200"/>
                </a:cubicBezTo>
                <a:cubicBezTo>
                  <a:pt x="39272" y="37800"/>
                  <a:pt x="39272" y="32400"/>
                  <a:pt x="43200" y="26999"/>
                </a:cubicBezTo>
                <a:cubicBezTo>
                  <a:pt x="43200" y="21600"/>
                  <a:pt x="43200" y="13499"/>
                  <a:pt x="35345" y="8099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0475529" name=""/>
          <p:cNvSpPr/>
          <p:nvPr/>
        </p:nvSpPr>
        <p:spPr bwMode="auto">
          <a:xfrm>
            <a:off x="4516799" y="3429000"/>
            <a:ext cx="266699" cy="2857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7028" y="0"/>
                </a:moveTo>
                <a:cubicBezTo>
                  <a:pt x="27771" y="0"/>
                  <a:pt x="21599" y="0"/>
                  <a:pt x="15428" y="0"/>
                </a:cubicBezTo>
                <a:cubicBezTo>
                  <a:pt x="6171" y="0"/>
                  <a:pt x="3085" y="5760"/>
                  <a:pt x="0" y="11520"/>
                </a:cubicBezTo>
                <a:cubicBezTo>
                  <a:pt x="0" y="17279"/>
                  <a:pt x="0" y="25920"/>
                  <a:pt x="0" y="34559"/>
                </a:cubicBezTo>
                <a:cubicBezTo>
                  <a:pt x="6171" y="40319"/>
                  <a:pt x="12342" y="43200"/>
                  <a:pt x="21599" y="43200"/>
                </a:cubicBezTo>
                <a:cubicBezTo>
                  <a:pt x="30857" y="37439"/>
                  <a:pt x="37028" y="31680"/>
                  <a:pt x="37028" y="25920"/>
                </a:cubicBezTo>
                <a:cubicBezTo>
                  <a:pt x="43200" y="20159"/>
                  <a:pt x="43200" y="11520"/>
                  <a:pt x="43200" y="5760"/>
                </a:cubicBezTo>
                <a:quadBezTo>
                  <a:pt x="43200" y="0"/>
                  <a:pt x="37028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2641550" name=""/>
          <p:cNvSpPr/>
          <p:nvPr/>
        </p:nvSpPr>
        <p:spPr bwMode="auto">
          <a:xfrm>
            <a:off x="4021499" y="4076699"/>
            <a:ext cx="228599" cy="2666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999" y="0"/>
                </a:moveTo>
                <a:cubicBezTo>
                  <a:pt x="7199" y="0"/>
                  <a:pt x="3599" y="6171"/>
                  <a:pt x="0" y="12342"/>
                </a:cubicBezTo>
                <a:cubicBezTo>
                  <a:pt x="0" y="21600"/>
                  <a:pt x="0" y="30857"/>
                  <a:pt x="0" y="37028"/>
                </a:cubicBezTo>
                <a:cubicBezTo>
                  <a:pt x="7199" y="37028"/>
                  <a:pt x="14399" y="40114"/>
                  <a:pt x="21600" y="43200"/>
                </a:cubicBezTo>
                <a:cubicBezTo>
                  <a:pt x="28800" y="43200"/>
                  <a:pt x="35999" y="37028"/>
                  <a:pt x="43200" y="30857"/>
                </a:cubicBezTo>
                <a:cubicBezTo>
                  <a:pt x="43200" y="21600"/>
                  <a:pt x="43200" y="15428"/>
                  <a:pt x="43200" y="9257"/>
                </a:cubicBezTo>
                <a:cubicBezTo>
                  <a:pt x="35999" y="9257"/>
                  <a:pt x="25200" y="6171"/>
                  <a:pt x="14399" y="3085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865925" name=""/>
          <p:cNvSpPr/>
          <p:nvPr/>
        </p:nvSpPr>
        <p:spPr bwMode="auto">
          <a:xfrm>
            <a:off x="3183299" y="3429000"/>
            <a:ext cx="266699" cy="2285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342" y="0"/>
                </a:moveTo>
                <a:cubicBezTo>
                  <a:pt x="6171" y="7200"/>
                  <a:pt x="0" y="14400"/>
                  <a:pt x="0" y="21600"/>
                </a:cubicBezTo>
                <a:cubicBezTo>
                  <a:pt x="0" y="28800"/>
                  <a:pt x="0" y="36000"/>
                  <a:pt x="6171" y="43200"/>
                </a:cubicBezTo>
                <a:cubicBezTo>
                  <a:pt x="12342" y="43200"/>
                  <a:pt x="24685" y="43200"/>
                  <a:pt x="30857" y="43200"/>
                </a:cubicBezTo>
                <a:cubicBezTo>
                  <a:pt x="33942" y="32400"/>
                  <a:pt x="40114" y="21600"/>
                  <a:pt x="43200" y="14400"/>
                </a:cubicBezTo>
                <a:cubicBezTo>
                  <a:pt x="37028" y="3600"/>
                  <a:pt x="30857" y="0"/>
                  <a:pt x="24685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5278199" name=""/>
          <p:cNvSpPr/>
          <p:nvPr/>
        </p:nvSpPr>
        <p:spPr bwMode="auto">
          <a:xfrm>
            <a:off x="3278549" y="4038599"/>
            <a:ext cx="247649" cy="2857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6615" y="5760"/>
                </a:moveTo>
                <a:cubicBezTo>
                  <a:pt x="9969" y="5760"/>
                  <a:pt x="0" y="11519"/>
                  <a:pt x="0" y="17279"/>
                </a:cubicBezTo>
                <a:cubicBezTo>
                  <a:pt x="0" y="23040"/>
                  <a:pt x="0" y="28800"/>
                  <a:pt x="3323" y="34559"/>
                </a:cubicBezTo>
                <a:cubicBezTo>
                  <a:pt x="3323" y="40319"/>
                  <a:pt x="9969" y="40319"/>
                  <a:pt x="16615" y="43200"/>
                </a:cubicBezTo>
                <a:cubicBezTo>
                  <a:pt x="23261" y="43200"/>
                  <a:pt x="29907" y="40319"/>
                  <a:pt x="36553" y="31679"/>
                </a:cubicBezTo>
                <a:cubicBezTo>
                  <a:pt x="43200" y="25920"/>
                  <a:pt x="43200" y="14399"/>
                  <a:pt x="43200" y="8639"/>
                </a:cubicBezTo>
                <a:cubicBezTo>
                  <a:pt x="43200" y="2880"/>
                  <a:pt x="36553" y="0"/>
                  <a:pt x="29907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85592" name=""/>
          <p:cNvSpPr/>
          <p:nvPr/>
        </p:nvSpPr>
        <p:spPr bwMode="auto">
          <a:xfrm>
            <a:off x="3316649" y="4724399"/>
            <a:ext cx="247649" cy="419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938" y="1963"/>
                </a:moveTo>
                <a:cubicBezTo>
                  <a:pt x="13292" y="5890"/>
                  <a:pt x="9969" y="11781"/>
                  <a:pt x="3323" y="19636"/>
                </a:cubicBezTo>
                <a:cubicBezTo>
                  <a:pt x="3323" y="23563"/>
                  <a:pt x="0" y="29454"/>
                  <a:pt x="0" y="35345"/>
                </a:cubicBezTo>
                <a:cubicBezTo>
                  <a:pt x="0" y="39272"/>
                  <a:pt x="3323" y="43200"/>
                  <a:pt x="13292" y="43200"/>
                </a:cubicBezTo>
                <a:cubicBezTo>
                  <a:pt x="16615" y="39272"/>
                  <a:pt x="23261" y="37309"/>
                  <a:pt x="33230" y="33381"/>
                </a:cubicBezTo>
                <a:cubicBezTo>
                  <a:pt x="36553" y="29454"/>
                  <a:pt x="39876" y="25527"/>
                  <a:pt x="43200" y="15709"/>
                </a:cubicBezTo>
                <a:cubicBezTo>
                  <a:pt x="43200" y="9818"/>
                  <a:pt x="36553" y="3927"/>
                  <a:pt x="29907" y="1963"/>
                </a:cubicBezTo>
                <a:quadBezTo>
                  <a:pt x="19938" y="0"/>
                  <a:pt x="13292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3226934" name=""/>
          <p:cNvSpPr/>
          <p:nvPr/>
        </p:nvSpPr>
        <p:spPr bwMode="auto">
          <a:xfrm>
            <a:off x="4059599" y="4705349"/>
            <a:ext cx="228600" cy="380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5999" y="2160"/>
                  <a:pt x="25199" y="6479"/>
                  <a:pt x="14400" y="10799"/>
                </a:cubicBezTo>
                <a:cubicBezTo>
                  <a:pt x="3600" y="19439"/>
                  <a:pt x="0" y="23760"/>
                  <a:pt x="0" y="30240"/>
                </a:cubicBezTo>
                <a:cubicBezTo>
                  <a:pt x="0" y="34560"/>
                  <a:pt x="7200" y="41039"/>
                  <a:pt x="14400" y="43200"/>
                </a:cubicBezTo>
                <a:cubicBezTo>
                  <a:pt x="21600" y="41039"/>
                  <a:pt x="28799" y="41039"/>
                  <a:pt x="35999" y="38879"/>
                </a:cubicBezTo>
                <a:cubicBezTo>
                  <a:pt x="39599" y="30240"/>
                  <a:pt x="39599" y="23760"/>
                  <a:pt x="43200" y="17279"/>
                </a:cubicBezTo>
                <a:quadBezTo>
                  <a:pt x="35999" y="15119"/>
                  <a:pt x="18000" y="8639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7210083" name=""/>
          <p:cNvSpPr/>
          <p:nvPr/>
        </p:nvSpPr>
        <p:spPr bwMode="auto">
          <a:xfrm>
            <a:off x="4707299" y="4838699"/>
            <a:ext cx="247649" cy="2666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9969" y="0"/>
                </a:moveTo>
                <a:cubicBezTo>
                  <a:pt x="0" y="12342"/>
                  <a:pt x="0" y="18514"/>
                  <a:pt x="0" y="24685"/>
                </a:cubicBezTo>
                <a:cubicBezTo>
                  <a:pt x="3323" y="30857"/>
                  <a:pt x="6646" y="37028"/>
                  <a:pt x="13292" y="40114"/>
                </a:cubicBezTo>
                <a:cubicBezTo>
                  <a:pt x="19938" y="43200"/>
                  <a:pt x="26584" y="43200"/>
                  <a:pt x="33230" y="43200"/>
                </a:cubicBezTo>
                <a:cubicBezTo>
                  <a:pt x="39876" y="40114"/>
                  <a:pt x="43200" y="27771"/>
                  <a:pt x="43200" y="21600"/>
                </a:cubicBezTo>
                <a:cubicBezTo>
                  <a:pt x="43200" y="15428"/>
                  <a:pt x="36553" y="9257"/>
                  <a:pt x="26584" y="6171"/>
                </a:cubicBezTo>
                <a:quadBezTo>
                  <a:pt x="19938" y="6171"/>
                  <a:pt x="13292" y="6171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386873" name=""/>
          <p:cNvSpPr txBox="1"/>
          <p:nvPr/>
        </p:nvSpPr>
        <p:spPr bwMode="auto">
          <a:xfrm flipH="0" flipV="0">
            <a:off x="7543633" y="2857500"/>
            <a:ext cx="4559639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2200"/>
              <a:t>Για</a:t>
            </a:r>
            <a:r>
              <a:rPr lang="en-US" sz="2200"/>
              <a:t> w = 1</a:t>
            </a:r>
            <a:br>
              <a:rPr lang="el-GR" sz="2200"/>
            </a:br>
            <a:r>
              <a:rPr lang="en-US" sz="2200"/>
              <a:t>x`  = x   + 0y + 0z + dx</a:t>
            </a:r>
            <a:endParaRPr sz="2200"/>
          </a:p>
          <a:p>
            <a:pPr>
              <a:defRPr/>
            </a:pPr>
            <a:r>
              <a:rPr lang="en-US" sz="2200"/>
              <a:t>y`  = 0x + y   + 0z + dy</a:t>
            </a:r>
            <a:endParaRPr sz="2200"/>
          </a:p>
          <a:p>
            <a:pPr>
              <a:defRPr/>
            </a:pPr>
            <a:r>
              <a:rPr lang="en-US" sz="2200"/>
              <a:t>z`  = 0x + 0y + z   + dz</a:t>
            </a:r>
            <a:endParaRPr sz="2200"/>
          </a:p>
          <a:p>
            <a:pPr>
              <a:defRPr/>
            </a:pPr>
            <a:r>
              <a:rPr lang="en-US" sz="2200"/>
              <a:t>w` = 0x + 0y + 0z + 1</a:t>
            </a:r>
            <a:endParaRPr lang="en-US"/>
          </a:p>
        </p:txBody>
      </p:sp>
      <p:sp>
        <p:nvSpPr>
          <p:cNvPr id="1563769134" name=""/>
          <p:cNvSpPr/>
          <p:nvPr/>
        </p:nvSpPr>
        <p:spPr bwMode="auto">
          <a:xfrm>
            <a:off x="6255833" y="2645833"/>
            <a:ext cx="380999" cy="2666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199" y="342"/>
                </a:moveTo>
                <a:cubicBezTo>
                  <a:pt x="13200" y="171"/>
                  <a:pt x="8400" y="0"/>
                  <a:pt x="3600" y="0"/>
                </a:cubicBezTo>
                <a:cubicBezTo>
                  <a:pt x="2399" y="685"/>
                  <a:pt x="2399" y="1371"/>
                  <a:pt x="2399" y="2057"/>
                </a:cubicBezTo>
                <a:cubicBezTo>
                  <a:pt x="2399" y="2742"/>
                  <a:pt x="1200" y="3600"/>
                  <a:pt x="1200" y="4285"/>
                </a:cubicBezTo>
                <a:cubicBezTo>
                  <a:pt x="0" y="5142"/>
                  <a:pt x="0" y="5999"/>
                  <a:pt x="0" y="6857"/>
                </a:cubicBezTo>
                <a:cubicBezTo>
                  <a:pt x="0" y="7714"/>
                  <a:pt x="0" y="8400"/>
                  <a:pt x="0" y="9600"/>
                </a:cubicBezTo>
                <a:cubicBezTo>
                  <a:pt x="1200" y="10285"/>
                  <a:pt x="1200" y="10971"/>
                  <a:pt x="2399" y="11828"/>
                </a:cubicBezTo>
                <a:cubicBezTo>
                  <a:pt x="4799" y="12857"/>
                  <a:pt x="4799" y="13714"/>
                  <a:pt x="7199" y="14742"/>
                </a:cubicBezTo>
                <a:cubicBezTo>
                  <a:pt x="7199" y="15428"/>
                  <a:pt x="8400" y="16114"/>
                  <a:pt x="9599" y="16799"/>
                </a:cubicBezTo>
                <a:cubicBezTo>
                  <a:pt x="10800" y="17485"/>
                  <a:pt x="10800" y="18171"/>
                  <a:pt x="11999" y="18857"/>
                </a:cubicBezTo>
                <a:cubicBezTo>
                  <a:pt x="11999" y="19542"/>
                  <a:pt x="11999" y="20571"/>
                  <a:pt x="13200" y="21257"/>
                </a:cubicBezTo>
                <a:cubicBezTo>
                  <a:pt x="14399" y="22285"/>
                  <a:pt x="14399" y="23142"/>
                  <a:pt x="15600" y="24000"/>
                </a:cubicBezTo>
                <a:cubicBezTo>
                  <a:pt x="15600" y="25028"/>
                  <a:pt x="16799" y="25885"/>
                  <a:pt x="16799" y="26742"/>
                </a:cubicBezTo>
                <a:cubicBezTo>
                  <a:pt x="18000" y="27428"/>
                  <a:pt x="18000" y="28457"/>
                  <a:pt x="19199" y="29142"/>
                </a:cubicBezTo>
                <a:cubicBezTo>
                  <a:pt x="19199" y="30000"/>
                  <a:pt x="21599" y="31028"/>
                  <a:pt x="21599" y="31714"/>
                </a:cubicBezTo>
                <a:cubicBezTo>
                  <a:pt x="21599" y="32914"/>
                  <a:pt x="21599" y="34114"/>
                  <a:pt x="21599" y="34971"/>
                </a:cubicBezTo>
                <a:cubicBezTo>
                  <a:pt x="21599" y="35828"/>
                  <a:pt x="22799" y="37028"/>
                  <a:pt x="22799" y="38228"/>
                </a:cubicBezTo>
                <a:cubicBezTo>
                  <a:pt x="23999" y="38914"/>
                  <a:pt x="23999" y="39771"/>
                  <a:pt x="23999" y="40628"/>
                </a:cubicBezTo>
                <a:cubicBezTo>
                  <a:pt x="23999" y="41485"/>
                  <a:pt x="25199" y="42171"/>
                  <a:pt x="25199" y="42857"/>
                </a:cubicBezTo>
                <a:cubicBezTo>
                  <a:pt x="28799" y="43200"/>
                  <a:pt x="33600" y="43200"/>
                  <a:pt x="38400" y="43028"/>
                </a:cubicBezTo>
                <a:lnTo>
                  <a:pt x="43200" y="42857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3275419" name=""/>
          <p:cNvSpPr/>
          <p:nvPr/>
        </p:nvSpPr>
        <p:spPr bwMode="auto">
          <a:xfrm>
            <a:off x="6541583" y="2815166"/>
            <a:ext cx="179916" cy="2328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41" y="7854"/>
                  <a:pt x="10164" y="11781"/>
                  <a:pt x="17788" y="21600"/>
                </a:cubicBezTo>
                <a:cubicBezTo>
                  <a:pt x="30494" y="29454"/>
                  <a:pt x="38117" y="35345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2615863" name=""/>
          <p:cNvSpPr/>
          <p:nvPr/>
        </p:nvSpPr>
        <p:spPr bwMode="auto">
          <a:xfrm>
            <a:off x="6552166" y="2836333"/>
            <a:ext cx="158749" cy="20108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31679" y="9094"/>
                  <a:pt x="23040" y="13642"/>
                  <a:pt x="17280" y="20463"/>
                </a:cubicBezTo>
                <a:cubicBezTo>
                  <a:pt x="11520" y="27284"/>
                  <a:pt x="5760" y="36378"/>
                  <a:pt x="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2992198" name=""/>
          <p:cNvSpPr/>
          <p:nvPr/>
        </p:nvSpPr>
        <p:spPr bwMode="auto">
          <a:xfrm>
            <a:off x="6499249" y="3344333"/>
            <a:ext cx="179916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4799"/>
                  <a:pt x="12705" y="16799"/>
                  <a:pt x="17788" y="23999"/>
                </a:cubicBezTo>
                <a:cubicBezTo>
                  <a:pt x="25411" y="28800"/>
                  <a:pt x="33035" y="36000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342168" name=""/>
          <p:cNvSpPr/>
          <p:nvPr/>
        </p:nvSpPr>
        <p:spPr bwMode="auto">
          <a:xfrm>
            <a:off x="6605083" y="3323166"/>
            <a:ext cx="179916" cy="37041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40658" y="7405"/>
                  <a:pt x="33035" y="9874"/>
                  <a:pt x="27952" y="14811"/>
                </a:cubicBezTo>
                <a:cubicBezTo>
                  <a:pt x="17788" y="20982"/>
                  <a:pt x="12705" y="24685"/>
                  <a:pt x="10164" y="30857"/>
                </a:cubicBezTo>
                <a:quadBezTo>
                  <a:pt x="2541" y="35794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592164" name=""/>
          <p:cNvSpPr/>
          <p:nvPr/>
        </p:nvSpPr>
        <p:spPr bwMode="auto">
          <a:xfrm>
            <a:off x="6552166" y="3979333"/>
            <a:ext cx="264583" cy="253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599"/>
                </a:moveTo>
                <a:cubicBezTo>
                  <a:pt x="6912" y="3599"/>
                  <a:pt x="15551" y="1799"/>
                  <a:pt x="24192" y="0"/>
                </a:cubicBezTo>
                <a:cubicBezTo>
                  <a:pt x="31104" y="0"/>
                  <a:pt x="38016" y="0"/>
                  <a:pt x="41472" y="7199"/>
                </a:cubicBezTo>
                <a:cubicBezTo>
                  <a:pt x="38016" y="12599"/>
                  <a:pt x="32831" y="18000"/>
                  <a:pt x="27648" y="21600"/>
                </a:cubicBezTo>
                <a:cubicBezTo>
                  <a:pt x="24192" y="27000"/>
                  <a:pt x="20736" y="32400"/>
                  <a:pt x="17280" y="39600"/>
                </a:cubicBezTo>
                <a:cubicBezTo>
                  <a:pt x="24192" y="41400"/>
                  <a:pt x="31104" y="43200"/>
                  <a:pt x="38016" y="43200"/>
                </a:cubicBezTo>
                <a:lnTo>
                  <a:pt x="43200" y="396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564453" name=""/>
          <p:cNvSpPr/>
          <p:nvPr/>
        </p:nvSpPr>
        <p:spPr bwMode="auto">
          <a:xfrm>
            <a:off x="6626249" y="4720166"/>
            <a:ext cx="285750" cy="253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3199" y="8999"/>
                  <a:pt x="6399" y="14400"/>
                  <a:pt x="9599" y="21600"/>
                </a:cubicBezTo>
                <a:cubicBezTo>
                  <a:pt x="12799" y="27000"/>
                  <a:pt x="15999" y="36000"/>
                  <a:pt x="19199" y="28800"/>
                </a:cubicBezTo>
                <a:cubicBezTo>
                  <a:pt x="19199" y="21600"/>
                  <a:pt x="17600" y="14400"/>
                  <a:pt x="25599" y="19800"/>
                </a:cubicBezTo>
                <a:cubicBezTo>
                  <a:pt x="28799" y="25200"/>
                  <a:pt x="30400" y="32400"/>
                  <a:pt x="36800" y="39600"/>
                </a:cubicBezTo>
                <a:cubicBezTo>
                  <a:pt x="41600" y="43200"/>
                  <a:pt x="43200" y="36000"/>
                  <a:pt x="43200" y="28800"/>
                </a:cubicBezTo>
                <a:quadBezTo>
                  <a:pt x="43200" y="16199"/>
                  <a:pt x="43200" y="8999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466918" name=""/>
          <p:cNvSpPr/>
          <p:nvPr/>
        </p:nvSpPr>
        <p:spPr bwMode="auto">
          <a:xfrm>
            <a:off x="6806166" y="2751666"/>
            <a:ext cx="412749" cy="245533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38" y="186"/>
                  <a:pt x="8861" y="558"/>
                  <a:pt x="14400" y="744"/>
                </a:cubicBezTo>
                <a:cubicBezTo>
                  <a:pt x="19938" y="931"/>
                  <a:pt x="24369" y="931"/>
                  <a:pt x="31015" y="931"/>
                </a:cubicBezTo>
                <a:cubicBezTo>
                  <a:pt x="33230" y="2048"/>
                  <a:pt x="33230" y="3165"/>
                  <a:pt x="33230" y="5213"/>
                </a:cubicBezTo>
                <a:cubicBezTo>
                  <a:pt x="33230" y="6144"/>
                  <a:pt x="33230" y="7075"/>
                  <a:pt x="33230" y="8193"/>
                </a:cubicBezTo>
                <a:cubicBezTo>
                  <a:pt x="33230" y="9682"/>
                  <a:pt x="33230" y="10799"/>
                  <a:pt x="33230" y="11544"/>
                </a:cubicBezTo>
                <a:cubicBezTo>
                  <a:pt x="33230" y="12475"/>
                  <a:pt x="33230" y="13593"/>
                  <a:pt x="33230" y="14524"/>
                </a:cubicBezTo>
                <a:cubicBezTo>
                  <a:pt x="33230" y="15641"/>
                  <a:pt x="33230" y="16386"/>
                  <a:pt x="33230" y="17503"/>
                </a:cubicBezTo>
                <a:cubicBezTo>
                  <a:pt x="33230" y="18434"/>
                  <a:pt x="33230" y="19179"/>
                  <a:pt x="34338" y="20296"/>
                </a:cubicBezTo>
                <a:cubicBezTo>
                  <a:pt x="35446" y="21227"/>
                  <a:pt x="35446" y="21972"/>
                  <a:pt x="35446" y="22903"/>
                </a:cubicBezTo>
                <a:cubicBezTo>
                  <a:pt x="35446" y="23834"/>
                  <a:pt x="36553" y="24579"/>
                  <a:pt x="36553" y="25324"/>
                </a:cubicBezTo>
                <a:cubicBezTo>
                  <a:pt x="36553" y="26441"/>
                  <a:pt x="38769" y="27931"/>
                  <a:pt x="38769" y="28862"/>
                </a:cubicBezTo>
                <a:cubicBezTo>
                  <a:pt x="39876" y="29606"/>
                  <a:pt x="39876" y="30910"/>
                  <a:pt x="39876" y="31655"/>
                </a:cubicBezTo>
                <a:cubicBezTo>
                  <a:pt x="39876" y="32399"/>
                  <a:pt x="39876" y="33331"/>
                  <a:pt x="39876" y="34262"/>
                </a:cubicBezTo>
                <a:cubicBezTo>
                  <a:pt x="39876" y="35379"/>
                  <a:pt x="39876" y="36496"/>
                  <a:pt x="39876" y="37613"/>
                </a:cubicBezTo>
                <a:cubicBezTo>
                  <a:pt x="39876" y="38544"/>
                  <a:pt x="39876" y="39662"/>
                  <a:pt x="40984" y="40406"/>
                </a:cubicBezTo>
                <a:cubicBezTo>
                  <a:pt x="42092" y="41151"/>
                  <a:pt x="42092" y="41896"/>
                  <a:pt x="43200" y="42827"/>
                </a:cubicBezTo>
                <a:cubicBezTo>
                  <a:pt x="38769" y="42827"/>
                  <a:pt x="33230" y="43013"/>
                  <a:pt x="28799" y="43200"/>
                </a:cubicBezTo>
                <a:lnTo>
                  <a:pt x="24369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9481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Περιστροφή</a:t>
            </a:r>
            <a:endParaRPr/>
          </a:p>
        </p:txBody>
      </p:sp>
      <p:sp>
        <p:nvSpPr>
          <p:cNvPr id="158368757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0650899" cy="82232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l-GR" sz="2000"/>
              <a:t>Επειδή όταν γίνετε</a:t>
            </a:r>
            <a:r>
              <a:rPr lang="el-GR" sz="2000"/>
              <a:t> η περιστροφή γίνεται γύρο από το κέντρο τον αξόνων πρέπει πρώτα να μετακινήσουμε το μοντέλο στο κέντρο, να το περιστρέψουμε και μετά να το επιστρέψουμε</a:t>
            </a:r>
            <a:endParaRPr sz="2000"/>
          </a:p>
        </p:txBody>
      </p:sp>
      <p:sp>
        <p:nvSpPr>
          <p:cNvPr id="1942314645" name=""/>
          <p:cNvSpPr txBox="1"/>
          <p:nvPr/>
        </p:nvSpPr>
        <p:spPr bwMode="auto">
          <a:xfrm flipH="0" flipV="0">
            <a:off x="838199" y="2647949"/>
            <a:ext cx="237515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Μήτρες περιστροφής:</a:t>
            </a:r>
            <a:endParaRPr/>
          </a:p>
        </p:txBody>
      </p:sp>
      <p:pic>
        <p:nvPicPr>
          <p:cNvPr id="12158693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8237" y="3014069"/>
            <a:ext cx="10410824" cy="2362199"/>
          </a:xfrm>
          <a:prstGeom prst="rect">
            <a:avLst/>
          </a:prstGeom>
        </p:spPr>
      </p:pic>
      <p:sp>
        <p:nvSpPr>
          <p:cNvPr id="1437213148" name=""/>
          <p:cNvSpPr txBox="1"/>
          <p:nvPr/>
        </p:nvSpPr>
        <p:spPr bwMode="auto">
          <a:xfrm flipH="0" flipV="0">
            <a:off x="660397" y="5376269"/>
            <a:ext cx="868975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Για </a:t>
            </a:r>
            <a:r>
              <a:rPr lang="en-US"/>
              <a:t>p </a:t>
            </a:r>
            <a:r>
              <a:rPr lang="el-GR"/>
              <a:t>= </a:t>
            </a:r>
            <a:r>
              <a:rPr lang="en-US"/>
              <a:t>[x, y, z, w]</a:t>
            </a:r>
            <a:r>
              <a:rPr lang="el-GR"/>
              <a:t> και μήτρα μετακίνησης </a:t>
            </a:r>
            <a:r>
              <a:rPr lang="en-US"/>
              <a:t>D</a:t>
            </a:r>
            <a:r>
              <a:rPr lang="el-GR"/>
              <a:t> </a:t>
            </a:r>
            <a:r>
              <a:rPr lang="en-US"/>
              <a:t>(</a:t>
            </a:r>
            <a:r>
              <a:rPr lang="el-GR"/>
              <a:t>μετακίνηση </a:t>
            </a:r>
            <a:r>
              <a:rPr lang="el-GR"/>
              <a:t>στη αρχική</a:t>
            </a:r>
            <a:r>
              <a:rPr lang="en-US"/>
              <a:t>)</a:t>
            </a:r>
            <a:r>
              <a:rPr lang="el-GR"/>
              <a:t> θέση</a:t>
            </a:r>
            <a:r>
              <a:rPr lang="el-GR"/>
              <a:t> θα έχουμε</a:t>
            </a:r>
            <a:br>
              <a:rPr lang="el-GR"/>
            </a:br>
            <a:r>
              <a:rPr lang="en-US"/>
              <a:t>p` = </a:t>
            </a:r>
            <a:r>
              <a:rPr lang="en-US"/>
              <a:t>D * R * (-1 * D) * p</a:t>
            </a:r>
            <a:r>
              <a:rPr lang="el-GR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2186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Ευθείες</a:t>
            </a:r>
            <a:endParaRPr/>
          </a:p>
        </p:txBody>
      </p:sp>
      <p:sp>
        <p:nvSpPr>
          <p:cNvPr id="110952532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942658" y="1542321"/>
            <a:ext cx="9361841" cy="69922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el-GR"/>
              <a:t>Όταν τα σημεία πάρουν θέσεις που θέλουμε, για να βρούμε μεταξύ ποιόν σημείων θα φτιαχτούν ευθείες μας αρκεί να ξέρουμε ότι αυτά τα τρία σημεία είναι τρίγωνα</a:t>
            </a:r>
            <a:endParaRPr/>
          </a:p>
        </p:txBody>
      </p:sp>
      <p:sp>
        <p:nvSpPr>
          <p:cNvPr id="1851458463" name=""/>
          <p:cNvSpPr/>
          <p:nvPr/>
        </p:nvSpPr>
        <p:spPr bwMode="auto">
          <a:xfrm>
            <a:off x="1142683" y="2628900"/>
            <a:ext cx="38099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4560"/>
                  <a:pt x="43200" y="43200"/>
                  <a:pt x="0" y="1728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080707" name=""/>
          <p:cNvSpPr/>
          <p:nvPr/>
        </p:nvSpPr>
        <p:spPr bwMode="auto">
          <a:xfrm>
            <a:off x="1171258" y="4276724"/>
            <a:ext cx="28575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34559"/>
                </a:moveTo>
                <a:quadBezTo>
                  <a:pt x="14400" y="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8667159" name=""/>
          <p:cNvSpPr/>
          <p:nvPr/>
        </p:nvSpPr>
        <p:spPr bwMode="auto">
          <a:xfrm>
            <a:off x="3057208" y="2571750"/>
            <a:ext cx="47624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8639"/>
                </a:moveTo>
                <a:quadBezTo>
                  <a:pt x="0" y="0"/>
                  <a:pt x="864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237208" name=""/>
          <p:cNvSpPr/>
          <p:nvPr/>
        </p:nvSpPr>
        <p:spPr bwMode="auto">
          <a:xfrm>
            <a:off x="3085783" y="4181474"/>
            <a:ext cx="38099" cy="571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14400"/>
                </a:moveTo>
                <a:cubicBezTo>
                  <a:pt x="21600" y="43200"/>
                  <a:pt x="43200" y="7200"/>
                  <a:pt x="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713301" name=""/>
          <p:cNvSpPr/>
          <p:nvPr/>
        </p:nvSpPr>
        <p:spPr bwMode="auto">
          <a:xfrm>
            <a:off x="1380808" y="4105274"/>
            <a:ext cx="66674" cy="857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4685" y="19200"/>
                  <a:pt x="4320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5472354" name=""/>
          <p:cNvSpPr/>
          <p:nvPr/>
        </p:nvSpPr>
        <p:spPr bwMode="auto">
          <a:xfrm>
            <a:off x="1628458" y="3952874"/>
            <a:ext cx="28574" cy="38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008821" name=""/>
          <p:cNvSpPr/>
          <p:nvPr/>
        </p:nvSpPr>
        <p:spPr bwMode="auto">
          <a:xfrm>
            <a:off x="1885633" y="3676649"/>
            <a:ext cx="85725" cy="95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9600" y="25919"/>
                  <a:pt x="23999" y="864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675688" name=""/>
          <p:cNvSpPr/>
          <p:nvPr/>
        </p:nvSpPr>
        <p:spPr bwMode="auto">
          <a:xfrm>
            <a:off x="2104708" y="3457575"/>
            <a:ext cx="114299" cy="95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399" y="25920"/>
                  <a:pt x="28800" y="1296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614372" name=""/>
          <p:cNvSpPr/>
          <p:nvPr/>
        </p:nvSpPr>
        <p:spPr bwMode="auto">
          <a:xfrm>
            <a:off x="2380933" y="3181349"/>
            <a:ext cx="85724" cy="952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400" y="30240"/>
                  <a:pt x="28800" y="1728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7353121" name=""/>
          <p:cNvSpPr/>
          <p:nvPr/>
        </p:nvSpPr>
        <p:spPr bwMode="auto">
          <a:xfrm>
            <a:off x="2542858" y="3038474"/>
            <a:ext cx="95249" cy="571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quadBezTo>
                  <a:pt x="21600" y="28800"/>
                  <a:pt x="4320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168705" name=""/>
          <p:cNvSpPr/>
          <p:nvPr/>
        </p:nvSpPr>
        <p:spPr bwMode="auto">
          <a:xfrm>
            <a:off x="2800033" y="2857500"/>
            <a:ext cx="38099" cy="285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473809" name=""/>
          <p:cNvSpPr/>
          <p:nvPr/>
        </p:nvSpPr>
        <p:spPr bwMode="auto">
          <a:xfrm>
            <a:off x="3085783" y="2752724"/>
            <a:ext cx="19049" cy="380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364109" name=""/>
          <p:cNvSpPr/>
          <p:nvPr/>
        </p:nvSpPr>
        <p:spPr bwMode="auto">
          <a:xfrm>
            <a:off x="3066733" y="3009899"/>
            <a:ext cx="19049" cy="857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0" y="240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889870" name=""/>
          <p:cNvSpPr/>
          <p:nvPr/>
        </p:nvSpPr>
        <p:spPr bwMode="auto">
          <a:xfrm>
            <a:off x="3047683" y="3333749"/>
            <a:ext cx="9524" cy="857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0" y="240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0662400" name=""/>
          <p:cNvSpPr/>
          <p:nvPr/>
        </p:nvSpPr>
        <p:spPr bwMode="auto">
          <a:xfrm>
            <a:off x="3028633" y="3676649"/>
            <a:ext cx="9524" cy="761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0" y="21600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0321787" name=""/>
          <p:cNvSpPr/>
          <p:nvPr/>
        </p:nvSpPr>
        <p:spPr bwMode="auto">
          <a:xfrm>
            <a:off x="3066733" y="3914775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852101" name=""/>
          <p:cNvSpPr/>
          <p:nvPr/>
        </p:nvSpPr>
        <p:spPr bwMode="auto">
          <a:xfrm>
            <a:off x="2847658" y="4238624"/>
            <a:ext cx="380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lnTo>
                  <a:pt x="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206652" name=""/>
          <p:cNvSpPr/>
          <p:nvPr/>
        </p:nvSpPr>
        <p:spPr bwMode="auto">
          <a:xfrm>
            <a:off x="2571433" y="4238624"/>
            <a:ext cx="85724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19199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6026334" name=""/>
          <p:cNvSpPr/>
          <p:nvPr/>
        </p:nvSpPr>
        <p:spPr bwMode="auto">
          <a:xfrm>
            <a:off x="2314258" y="4238624"/>
            <a:ext cx="85724" cy="1904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3999" y="432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776893" name=""/>
          <p:cNvSpPr/>
          <p:nvPr/>
        </p:nvSpPr>
        <p:spPr bwMode="auto">
          <a:xfrm>
            <a:off x="1961833" y="4305299"/>
            <a:ext cx="761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21599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853418" name=""/>
          <p:cNvSpPr/>
          <p:nvPr/>
        </p:nvSpPr>
        <p:spPr bwMode="auto">
          <a:xfrm>
            <a:off x="1790383" y="4295774"/>
            <a:ext cx="761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21600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220294" name=""/>
          <p:cNvSpPr/>
          <p:nvPr/>
        </p:nvSpPr>
        <p:spPr bwMode="auto">
          <a:xfrm>
            <a:off x="1514158" y="4314825"/>
            <a:ext cx="9524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43200" y="0"/>
                </a:moveTo>
                <a:quadBezTo>
                  <a:pt x="21600" y="0"/>
                  <a:pt x="0" y="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4878247" name=""/>
          <p:cNvSpPr/>
          <p:nvPr/>
        </p:nvSpPr>
        <p:spPr bwMode="auto">
          <a:xfrm>
            <a:off x="1161733" y="2800350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0287257" name=""/>
          <p:cNvSpPr/>
          <p:nvPr/>
        </p:nvSpPr>
        <p:spPr bwMode="auto">
          <a:xfrm>
            <a:off x="1133158" y="3057525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550149" name=""/>
          <p:cNvSpPr/>
          <p:nvPr/>
        </p:nvSpPr>
        <p:spPr bwMode="auto">
          <a:xfrm>
            <a:off x="1123633" y="3343275"/>
            <a:ext cx="19049" cy="857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quadBezTo>
                  <a:pt x="21600" y="24000"/>
                  <a:pt x="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292904" name=""/>
          <p:cNvSpPr/>
          <p:nvPr/>
        </p:nvSpPr>
        <p:spPr bwMode="auto">
          <a:xfrm>
            <a:off x="1142683" y="3686175"/>
            <a:ext cx="0" cy="38099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029646" name=""/>
          <p:cNvSpPr/>
          <p:nvPr/>
        </p:nvSpPr>
        <p:spPr bwMode="auto">
          <a:xfrm>
            <a:off x="1123633" y="4000500"/>
            <a:ext cx="9524" cy="47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3377010" name=""/>
          <p:cNvSpPr/>
          <p:nvPr/>
        </p:nvSpPr>
        <p:spPr bwMode="auto">
          <a:xfrm>
            <a:off x="1323658" y="2571750"/>
            <a:ext cx="123824" cy="285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6615" y="43200"/>
                  <a:pt x="29907" y="14399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036459" name=""/>
          <p:cNvSpPr/>
          <p:nvPr/>
        </p:nvSpPr>
        <p:spPr bwMode="auto">
          <a:xfrm>
            <a:off x="1628458" y="2562224"/>
            <a:ext cx="123824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13292" y="0"/>
                  <a:pt x="29907" y="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433408" name=""/>
          <p:cNvSpPr/>
          <p:nvPr/>
        </p:nvSpPr>
        <p:spPr bwMode="auto">
          <a:xfrm>
            <a:off x="1990408" y="2524124"/>
            <a:ext cx="47624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8887908" name=""/>
          <p:cNvSpPr/>
          <p:nvPr/>
        </p:nvSpPr>
        <p:spPr bwMode="auto">
          <a:xfrm>
            <a:off x="2295208" y="2514600"/>
            <a:ext cx="380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lnTo>
                  <a:pt x="43200" y="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664847" name=""/>
          <p:cNvSpPr/>
          <p:nvPr/>
        </p:nvSpPr>
        <p:spPr bwMode="auto">
          <a:xfrm>
            <a:off x="2495233" y="2505074"/>
            <a:ext cx="114299" cy="0"/>
          </a:xfrm>
          <a:custGeom>
            <a:avLst/>
            <a:gdLst/>
            <a:ahLst/>
            <a:cxnLst/>
            <a:rect l="l" t="t" r="r" b="b"/>
            <a:pathLst>
              <a:path w="43200" h="0" fill="none" stroke="1" extrusionOk="0">
                <a:moveTo>
                  <a:pt x="0" y="0"/>
                </a:moveTo>
                <a:cubicBezTo>
                  <a:pt x="14400" y="0"/>
                  <a:pt x="28800" y="0"/>
                  <a:pt x="43200" y="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142308" name=""/>
          <p:cNvSpPr/>
          <p:nvPr/>
        </p:nvSpPr>
        <p:spPr bwMode="auto">
          <a:xfrm>
            <a:off x="2771458" y="2505074"/>
            <a:ext cx="47624" cy="95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lnTo>
                  <a:pt x="43200" y="4320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682936" name=""/>
          <p:cNvSpPr/>
          <p:nvPr/>
        </p:nvSpPr>
        <p:spPr bwMode="auto">
          <a:xfrm>
            <a:off x="742633" y="2486025"/>
            <a:ext cx="200024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285" y="17280"/>
                </a:moveTo>
                <a:cubicBezTo>
                  <a:pt x="8228" y="8640"/>
                  <a:pt x="8228" y="0"/>
                  <a:pt x="12342" y="10800"/>
                </a:cubicBezTo>
                <a:cubicBezTo>
                  <a:pt x="14400" y="21599"/>
                  <a:pt x="16457" y="30239"/>
                  <a:pt x="16457" y="38879"/>
                </a:cubicBezTo>
                <a:cubicBezTo>
                  <a:pt x="8228" y="43200"/>
                  <a:pt x="0" y="43200"/>
                  <a:pt x="8228" y="43200"/>
                </a:cubicBezTo>
                <a:cubicBezTo>
                  <a:pt x="16457" y="43200"/>
                  <a:pt x="26742" y="38879"/>
                  <a:pt x="34971" y="38879"/>
                </a:cubicBezTo>
                <a:lnTo>
                  <a:pt x="43200" y="36719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061414" name=""/>
          <p:cNvSpPr/>
          <p:nvPr/>
        </p:nvSpPr>
        <p:spPr bwMode="auto">
          <a:xfrm>
            <a:off x="3257233" y="2371725"/>
            <a:ext cx="209549" cy="2285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7199"/>
                </a:moveTo>
                <a:cubicBezTo>
                  <a:pt x="1963" y="0"/>
                  <a:pt x="11781" y="0"/>
                  <a:pt x="21599" y="0"/>
                </a:cubicBezTo>
                <a:cubicBezTo>
                  <a:pt x="25527" y="7199"/>
                  <a:pt x="27490" y="14400"/>
                  <a:pt x="25527" y="21600"/>
                </a:cubicBezTo>
                <a:cubicBezTo>
                  <a:pt x="17672" y="27000"/>
                  <a:pt x="7854" y="30600"/>
                  <a:pt x="0" y="32400"/>
                </a:cubicBezTo>
                <a:cubicBezTo>
                  <a:pt x="7854" y="30600"/>
                  <a:pt x="15709" y="30600"/>
                  <a:pt x="27490" y="36000"/>
                </a:cubicBezTo>
                <a:quadBezTo>
                  <a:pt x="35345" y="41399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46057" name=""/>
          <p:cNvSpPr/>
          <p:nvPr/>
        </p:nvSpPr>
        <p:spPr bwMode="auto">
          <a:xfrm>
            <a:off x="685483" y="4352924"/>
            <a:ext cx="295274" cy="31432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9163"/>
                </a:moveTo>
                <a:cubicBezTo>
                  <a:pt x="5574" y="3927"/>
                  <a:pt x="11148" y="2618"/>
                  <a:pt x="16722" y="0"/>
                </a:cubicBezTo>
                <a:cubicBezTo>
                  <a:pt x="22296" y="1309"/>
                  <a:pt x="27870" y="5236"/>
                  <a:pt x="30658" y="10472"/>
                </a:cubicBezTo>
                <a:cubicBezTo>
                  <a:pt x="27870" y="15709"/>
                  <a:pt x="22296" y="15709"/>
                  <a:pt x="16722" y="17018"/>
                </a:cubicBezTo>
                <a:cubicBezTo>
                  <a:pt x="22296" y="15709"/>
                  <a:pt x="29264" y="15709"/>
                  <a:pt x="36232" y="18327"/>
                </a:cubicBezTo>
                <a:cubicBezTo>
                  <a:pt x="39019" y="23563"/>
                  <a:pt x="41806" y="28800"/>
                  <a:pt x="43200" y="34036"/>
                </a:cubicBezTo>
                <a:cubicBezTo>
                  <a:pt x="39019" y="39272"/>
                  <a:pt x="33445" y="41890"/>
                  <a:pt x="27870" y="43200"/>
                </a:cubicBezTo>
                <a:quadBezTo>
                  <a:pt x="22296" y="43200"/>
                  <a:pt x="18116" y="39272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251384" name=""/>
          <p:cNvSpPr/>
          <p:nvPr/>
        </p:nvSpPr>
        <p:spPr bwMode="auto">
          <a:xfrm>
            <a:off x="3219133" y="4305299"/>
            <a:ext cx="228600" cy="2190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800" y="0"/>
                </a:moveTo>
                <a:cubicBezTo>
                  <a:pt x="10800" y="9391"/>
                  <a:pt x="9000" y="16904"/>
                  <a:pt x="5400" y="26295"/>
                </a:cubicBezTo>
                <a:cubicBezTo>
                  <a:pt x="1800" y="35686"/>
                  <a:pt x="0" y="43200"/>
                  <a:pt x="10800" y="43200"/>
                </a:cubicBezTo>
                <a:cubicBezTo>
                  <a:pt x="18000" y="41321"/>
                  <a:pt x="26999" y="39443"/>
                  <a:pt x="35999" y="37565"/>
                </a:cubicBezTo>
                <a:lnTo>
                  <a:pt x="43200" y="31930"/>
                </a:ln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481341" name=""/>
          <p:cNvSpPr/>
          <p:nvPr/>
        </p:nvSpPr>
        <p:spPr bwMode="auto">
          <a:xfrm>
            <a:off x="3333433" y="4419599"/>
            <a:ext cx="19049" cy="2000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10285"/>
                  <a:pt x="21600" y="18514"/>
                  <a:pt x="43200" y="26742"/>
                </a:cubicBezTo>
                <a:quadBezTo>
                  <a:pt x="43200" y="34971"/>
                  <a:pt x="43200" y="43200"/>
                </a:quad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258370" name=""/>
          <p:cNvSpPr txBox="1"/>
          <p:nvPr/>
        </p:nvSpPr>
        <p:spPr bwMode="auto">
          <a:xfrm flipH="0" flipV="0">
            <a:off x="4287874" y="2326598"/>
            <a:ext cx="623075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sz="1600"/>
              <a:t>Και για να μπορέσουμε να αναπαραστήσουμε τις ευθείες σε μία οθόνη από </a:t>
            </a:r>
            <a:r>
              <a:rPr lang="en-US" sz="1600"/>
              <a:t>pixels </a:t>
            </a:r>
            <a:r>
              <a:rPr lang="el-GR" sz="1600"/>
              <a:t>(</a:t>
            </a:r>
            <a:r>
              <a:rPr lang="en-US" sz="1600"/>
              <a:t>ά</a:t>
            </a:r>
            <a:r>
              <a:rPr lang="el-GR" sz="1600"/>
              <a:t>ρα όχι αναλογική ακρίβεια) μπορούμε να χρησιμοποιήσουμε τον αλγόριθμο του </a:t>
            </a:r>
            <a:r>
              <a:rPr lang="en-US" sz="1600"/>
              <a:t>Bresenham</a:t>
            </a:r>
            <a:r>
              <a:rPr lang="el-GR" sz="1600"/>
              <a:t> 	</a:t>
            </a:r>
            <a:endParaRPr sz="1600"/>
          </a:p>
        </p:txBody>
      </p:sp>
      <p:sp>
        <p:nvSpPr>
          <p:cNvPr id="1598465183" name=""/>
          <p:cNvSpPr txBox="1"/>
          <p:nvPr/>
        </p:nvSpPr>
        <p:spPr bwMode="auto">
          <a:xfrm flipH="0" flipV="0">
            <a:off x="4690128" y="3196409"/>
            <a:ext cx="429306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u="sng">
                <a:solidFill>
                  <a:schemeClr val="accent1"/>
                </a:solidFill>
                <a:hlinkClick r:id="rId3" tooltip="https://en.wikipedia.org/wiki/Bresenham%27s_line_algorithm"/>
              </a:rPr>
              <a:t>https://en.wikipedia.org/wiki/Bresenham%27s_line_algorithm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953856485" name=""/>
          <p:cNvSpPr/>
          <p:nvPr/>
        </p:nvSpPr>
        <p:spPr bwMode="auto">
          <a:xfrm>
            <a:off x="461999" y="2241549"/>
            <a:ext cx="3397249" cy="271462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220" y="31578"/>
                </a:moveTo>
                <a:cubicBezTo>
                  <a:pt x="2826" y="31073"/>
                  <a:pt x="3431" y="30315"/>
                  <a:pt x="3633" y="29557"/>
                </a:cubicBezTo>
                <a:cubicBezTo>
                  <a:pt x="4037" y="28800"/>
                  <a:pt x="4441" y="28042"/>
                  <a:pt x="4844" y="27284"/>
                </a:cubicBezTo>
                <a:cubicBezTo>
                  <a:pt x="5652" y="26778"/>
                  <a:pt x="6056" y="26273"/>
                  <a:pt x="6661" y="25768"/>
                </a:cubicBezTo>
                <a:cubicBezTo>
                  <a:pt x="7267" y="25010"/>
                  <a:pt x="8074" y="24000"/>
                  <a:pt x="8680" y="23747"/>
                </a:cubicBezTo>
                <a:cubicBezTo>
                  <a:pt x="9285" y="22989"/>
                  <a:pt x="9891" y="22484"/>
                  <a:pt x="10497" y="21978"/>
                </a:cubicBezTo>
                <a:cubicBezTo>
                  <a:pt x="11708" y="20968"/>
                  <a:pt x="12314" y="20715"/>
                  <a:pt x="12717" y="20210"/>
                </a:cubicBezTo>
                <a:cubicBezTo>
                  <a:pt x="13323" y="19705"/>
                  <a:pt x="13727" y="19200"/>
                  <a:pt x="14534" y="18694"/>
                </a:cubicBezTo>
                <a:cubicBezTo>
                  <a:pt x="15140" y="18189"/>
                  <a:pt x="15543" y="17684"/>
                  <a:pt x="16149" y="17178"/>
                </a:cubicBezTo>
                <a:cubicBezTo>
                  <a:pt x="16957" y="16673"/>
                  <a:pt x="17764" y="15915"/>
                  <a:pt x="18370" y="15663"/>
                </a:cubicBezTo>
                <a:cubicBezTo>
                  <a:pt x="18975" y="15157"/>
                  <a:pt x="19379" y="14652"/>
                  <a:pt x="20186" y="14147"/>
                </a:cubicBezTo>
                <a:cubicBezTo>
                  <a:pt x="20792" y="13642"/>
                  <a:pt x="21398" y="13389"/>
                  <a:pt x="21801" y="12884"/>
                </a:cubicBezTo>
                <a:cubicBezTo>
                  <a:pt x="22609" y="12126"/>
                  <a:pt x="23214" y="11621"/>
                  <a:pt x="23820" y="11115"/>
                </a:cubicBezTo>
                <a:cubicBezTo>
                  <a:pt x="24224" y="10610"/>
                  <a:pt x="24628" y="10105"/>
                  <a:pt x="25031" y="9600"/>
                </a:cubicBezTo>
                <a:cubicBezTo>
                  <a:pt x="25435" y="9094"/>
                  <a:pt x="26041" y="8589"/>
                  <a:pt x="26646" y="8084"/>
                </a:cubicBezTo>
                <a:cubicBezTo>
                  <a:pt x="27454" y="7326"/>
                  <a:pt x="28059" y="6821"/>
                  <a:pt x="28463" y="6315"/>
                </a:cubicBezTo>
                <a:cubicBezTo>
                  <a:pt x="29271" y="5810"/>
                  <a:pt x="29876" y="5305"/>
                  <a:pt x="30684" y="4547"/>
                </a:cubicBezTo>
                <a:cubicBezTo>
                  <a:pt x="31087" y="4042"/>
                  <a:pt x="31491" y="3536"/>
                  <a:pt x="31895" y="3031"/>
                </a:cubicBezTo>
                <a:cubicBezTo>
                  <a:pt x="32500" y="2778"/>
                  <a:pt x="33106" y="2273"/>
                  <a:pt x="33712" y="1515"/>
                </a:cubicBezTo>
                <a:cubicBezTo>
                  <a:pt x="34317" y="1263"/>
                  <a:pt x="34923" y="1010"/>
                  <a:pt x="35528" y="505"/>
                </a:cubicBezTo>
                <a:cubicBezTo>
                  <a:pt x="36134" y="505"/>
                  <a:pt x="36740" y="0"/>
                  <a:pt x="37345" y="0"/>
                </a:cubicBezTo>
                <a:cubicBezTo>
                  <a:pt x="37951" y="0"/>
                  <a:pt x="38557" y="0"/>
                  <a:pt x="39162" y="252"/>
                </a:cubicBezTo>
                <a:cubicBezTo>
                  <a:pt x="39566" y="757"/>
                  <a:pt x="40171" y="1010"/>
                  <a:pt x="40777" y="1515"/>
                </a:cubicBezTo>
                <a:cubicBezTo>
                  <a:pt x="41181" y="2021"/>
                  <a:pt x="41585" y="2778"/>
                  <a:pt x="42392" y="3536"/>
                </a:cubicBezTo>
                <a:cubicBezTo>
                  <a:pt x="42594" y="4294"/>
                  <a:pt x="42796" y="5052"/>
                  <a:pt x="42998" y="5810"/>
                </a:cubicBezTo>
                <a:cubicBezTo>
                  <a:pt x="43200" y="6821"/>
                  <a:pt x="43200" y="7578"/>
                  <a:pt x="43200" y="8336"/>
                </a:cubicBezTo>
                <a:cubicBezTo>
                  <a:pt x="43200" y="9600"/>
                  <a:pt x="43200" y="10863"/>
                  <a:pt x="43200" y="11621"/>
                </a:cubicBezTo>
                <a:cubicBezTo>
                  <a:pt x="43200" y="12631"/>
                  <a:pt x="43200" y="13642"/>
                  <a:pt x="43200" y="14652"/>
                </a:cubicBezTo>
                <a:cubicBezTo>
                  <a:pt x="43200" y="15410"/>
                  <a:pt x="43200" y="16673"/>
                  <a:pt x="43200" y="17431"/>
                </a:cubicBezTo>
                <a:cubicBezTo>
                  <a:pt x="42998" y="18189"/>
                  <a:pt x="42796" y="19200"/>
                  <a:pt x="42796" y="20210"/>
                </a:cubicBezTo>
                <a:cubicBezTo>
                  <a:pt x="42796" y="21221"/>
                  <a:pt x="42594" y="22231"/>
                  <a:pt x="42392" y="23242"/>
                </a:cubicBezTo>
                <a:cubicBezTo>
                  <a:pt x="42392" y="24000"/>
                  <a:pt x="42392" y="24757"/>
                  <a:pt x="42190" y="25768"/>
                </a:cubicBezTo>
                <a:cubicBezTo>
                  <a:pt x="42190" y="26778"/>
                  <a:pt x="41988" y="27536"/>
                  <a:pt x="41988" y="28294"/>
                </a:cubicBezTo>
                <a:cubicBezTo>
                  <a:pt x="41988" y="29052"/>
                  <a:pt x="42190" y="29810"/>
                  <a:pt x="42190" y="30821"/>
                </a:cubicBezTo>
                <a:cubicBezTo>
                  <a:pt x="42392" y="31831"/>
                  <a:pt x="42594" y="32589"/>
                  <a:pt x="42796" y="33347"/>
                </a:cubicBezTo>
                <a:cubicBezTo>
                  <a:pt x="42796" y="34357"/>
                  <a:pt x="42796" y="35368"/>
                  <a:pt x="42796" y="36126"/>
                </a:cubicBezTo>
                <a:cubicBezTo>
                  <a:pt x="42796" y="36884"/>
                  <a:pt x="42594" y="37642"/>
                  <a:pt x="42190" y="38400"/>
                </a:cubicBezTo>
                <a:cubicBezTo>
                  <a:pt x="41786" y="38905"/>
                  <a:pt x="41383" y="39410"/>
                  <a:pt x="40777" y="39915"/>
                </a:cubicBezTo>
                <a:cubicBezTo>
                  <a:pt x="40373" y="40421"/>
                  <a:pt x="39768" y="40926"/>
                  <a:pt x="39364" y="41431"/>
                </a:cubicBezTo>
                <a:cubicBezTo>
                  <a:pt x="38557" y="41684"/>
                  <a:pt x="37547" y="41936"/>
                  <a:pt x="37143" y="42442"/>
                </a:cubicBezTo>
                <a:cubicBezTo>
                  <a:pt x="36336" y="42442"/>
                  <a:pt x="35327" y="42947"/>
                  <a:pt x="34721" y="42947"/>
                </a:cubicBezTo>
                <a:cubicBezTo>
                  <a:pt x="33510" y="43200"/>
                  <a:pt x="32299" y="43200"/>
                  <a:pt x="31491" y="43200"/>
                </a:cubicBezTo>
                <a:cubicBezTo>
                  <a:pt x="30684" y="43200"/>
                  <a:pt x="29472" y="42947"/>
                  <a:pt x="28867" y="42947"/>
                </a:cubicBezTo>
                <a:cubicBezTo>
                  <a:pt x="28261" y="42947"/>
                  <a:pt x="27454" y="42947"/>
                  <a:pt x="26444" y="42694"/>
                </a:cubicBezTo>
                <a:cubicBezTo>
                  <a:pt x="25839" y="42694"/>
                  <a:pt x="25233" y="42694"/>
                  <a:pt x="24628" y="42442"/>
                </a:cubicBezTo>
                <a:cubicBezTo>
                  <a:pt x="24022" y="42442"/>
                  <a:pt x="23214" y="42442"/>
                  <a:pt x="22205" y="42442"/>
                </a:cubicBezTo>
                <a:cubicBezTo>
                  <a:pt x="21600" y="42442"/>
                  <a:pt x="20994" y="42442"/>
                  <a:pt x="19581" y="42189"/>
                </a:cubicBezTo>
                <a:cubicBezTo>
                  <a:pt x="18571" y="41936"/>
                  <a:pt x="17360" y="41684"/>
                  <a:pt x="16351" y="41431"/>
                </a:cubicBezTo>
                <a:cubicBezTo>
                  <a:pt x="15543" y="41431"/>
                  <a:pt x="14534" y="41178"/>
                  <a:pt x="13525" y="40926"/>
                </a:cubicBezTo>
                <a:cubicBezTo>
                  <a:pt x="12919" y="40926"/>
                  <a:pt x="12112" y="40926"/>
                  <a:pt x="11708" y="40421"/>
                </a:cubicBezTo>
                <a:cubicBezTo>
                  <a:pt x="10900" y="40421"/>
                  <a:pt x="10093" y="40421"/>
                  <a:pt x="9084" y="40168"/>
                </a:cubicBezTo>
                <a:cubicBezTo>
                  <a:pt x="8478" y="39915"/>
                  <a:pt x="7469" y="39915"/>
                  <a:pt x="6863" y="39663"/>
                </a:cubicBezTo>
                <a:cubicBezTo>
                  <a:pt x="6257" y="39663"/>
                  <a:pt x="5652" y="39410"/>
                  <a:pt x="4844" y="39410"/>
                </a:cubicBezTo>
                <a:cubicBezTo>
                  <a:pt x="4239" y="39157"/>
                  <a:pt x="3633" y="39157"/>
                  <a:pt x="2826" y="38905"/>
                </a:cubicBezTo>
                <a:cubicBezTo>
                  <a:pt x="2220" y="38905"/>
                  <a:pt x="1614" y="38652"/>
                  <a:pt x="1009" y="38400"/>
                </a:cubicBezTo>
                <a:cubicBezTo>
                  <a:pt x="605" y="37642"/>
                  <a:pt x="403" y="36884"/>
                  <a:pt x="0" y="36126"/>
                </a:cubicBezTo>
                <a:cubicBezTo>
                  <a:pt x="0" y="35368"/>
                  <a:pt x="0" y="34610"/>
                  <a:pt x="403" y="33852"/>
                </a:cubicBezTo>
                <a:cubicBezTo>
                  <a:pt x="807" y="32842"/>
                  <a:pt x="1211" y="31831"/>
                  <a:pt x="1614" y="31326"/>
                </a:cubicBezTo>
                <a:cubicBezTo>
                  <a:pt x="2018" y="30821"/>
                  <a:pt x="2422" y="30315"/>
                  <a:pt x="2826" y="29557"/>
                </a:cubicBezTo>
              </a:path>
            </a:pathLst>
          </a:custGeom>
          <a:noFill/>
          <a:ln w="36000">
            <a:solidFill>
              <a:srgbClr val="552F8B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4583835" name=""/>
          <p:cNvSpPr/>
          <p:nvPr/>
        </p:nvSpPr>
        <p:spPr bwMode="auto">
          <a:xfrm>
            <a:off x="271499" y="2098674"/>
            <a:ext cx="3635374" cy="274637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84" y="2746"/>
                </a:moveTo>
                <a:cubicBezTo>
                  <a:pt x="4150" y="2746"/>
                  <a:pt x="4904" y="2497"/>
                  <a:pt x="5470" y="2247"/>
                </a:cubicBezTo>
                <a:cubicBezTo>
                  <a:pt x="6036" y="2247"/>
                  <a:pt x="6791" y="1997"/>
                  <a:pt x="7357" y="1997"/>
                </a:cubicBezTo>
                <a:cubicBezTo>
                  <a:pt x="7923" y="1997"/>
                  <a:pt x="8677" y="1747"/>
                  <a:pt x="9809" y="1747"/>
                </a:cubicBezTo>
                <a:cubicBezTo>
                  <a:pt x="10564" y="1747"/>
                  <a:pt x="11318" y="1747"/>
                  <a:pt x="11884" y="1498"/>
                </a:cubicBezTo>
                <a:cubicBezTo>
                  <a:pt x="12450" y="1498"/>
                  <a:pt x="13393" y="1248"/>
                  <a:pt x="14337" y="749"/>
                </a:cubicBezTo>
                <a:cubicBezTo>
                  <a:pt x="15091" y="749"/>
                  <a:pt x="16034" y="749"/>
                  <a:pt x="16600" y="749"/>
                </a:cubicBezTo>
                <a:cubicBezTo>
                  <a:pt x="17166" y="499"/>
                  <a:pt x="17921" y="499"/>
                  <a:pt x="18675" y="499"/>
                </a:cubicBezTo>
                <a:cubicBezTo>
                  <a:pt x="19241" y="499"/>
                  <a:pt x="20185" y="499"/>
                  <a:pt x="20751" y="499"/>
                </a:cubicBezTo>
                <a:cubicBezTo>
                  <a:pt x="21505" y="249"/>
                  <a:pt x="22071" y="249"/>
                  <a:pt x="22637" y="249"/>
                </a:cubicBezTo>
                <a:cubicBezTo>
                  <a:pt x="23203" y="249"/>
                  <a:pt x="23769" y="249"/>
                  <a:pt x="24712" y="249"/>
                </a:cubicBezTo>
                <a:cubicBezTo>
                  <a:pt x="25278" y="499"/>
                  <a:pt x="26033" y="499"/>
                  <a:pt x="26599" y="749"/>
                </a:cubicBezTo>
                <a:cubicBezTo>
                  <a:pt x="27165" y="749"/>
                  <a:pt x="27919" y="749"/>
                  <a:pt x="28485" y="749"/>
                </a:cubicBezTo>
                <a:cubicBezTo>
                  <a:pt x="29240" y="749"/>
                  <a:pt x="29806" y="749"/>
                  <a:pt x="30372" y="749"/>
                </a:cubicBezTo>
                <a:cubicBezTo>
                  <a:pt x="30937" y="749"/>
                  <a:pt x="31503" y="749"/>
                  <a:pt x="32069" y="749"/>
                </a:cubicBezTo>
                <a:cubicBezTo>
                  <a:pt x="32824" y="749"/>
                  <a:pt x="33579" y="749"/>
                  <a:pt x="34333" y="749"/>
                </a:cubicBezTo>
                <a:cubicBezTo>
                  <a:pt x="34899" y="749"/>
                  <a:pt x="35842" y="249"/>
                  <a:pt x="36408" y="249"/>
                </a:cubicBezTo>
                <a:cubicBezTo>
                  <a:pt x="36974" y="249"/>
                  <a:pt x="37729" y="249"/>
                  <a:pt x="38483" y="249"/>
                </a:cubicBezTo>
                <a:cubicBezTo>
                  <a:pt x="39049" y="0"/>
                  <a:pt x="39615" y="0"/>
                  <a:pt x="40181" y="249"/>
                </a:cubicBezTo>
                <a:cubicBezTo>
                  <a:pt x="40936" y="998"/>
                  <a:pt x="41502" y="1498"/>
                  <a:pt x="41879" y="1997"/>
                </a:cubicBezTo>
                <a:cubicBezTo>
                  <a:pt x="42256" y="2746"/>
                  <a:pt x="42634" y="3246"/>
                  <a:pt x="43011" y="4245"/>
                </a:cubicBezTo>
                <a:cubicBezTo>
                  <a:pt x="43200" y="5243"/>
                  <a:pt x="43200" y="6492"/>
                  <a:pt x="43011" y="7241"/>
                </a:cubicBezTo>
                <a:cubicBezTo>
                  <a:pt x="42822" y="7990"/>
                  <a:pt x="42256" y="8989"/>
                  <a:pt x="41879" y="9489"/>
                </a:cubicBezTo>
                <a:cubicBezTo>
                  <a:pt x="41313" y="10487"/>
                  <a:pt x="40747" y="11236"/>
                  <a:pt x="40181" y="11986"/>
                </a:cubicBezTo>
                <a:cubicBezTo>
                  <a:pt x="39615" y="12735"/>
                  <a:pt x="39238" y="13234"/>
                  <a:pt x="38861" y="13734"/>
                </a:cubicBezTo>
                <a:cubicBezTo>
                  <a:pt x="38483" y="14233"/>
                  <a:pt x="38106" y="14732"/>
                  <a:pt x="37729" y="15731"/>
                </a:cubicBezTo>
                <a:cubicBezTo>
                  <a:pt x="36974" y="16730"/>
                  <a:pt x="36597" y="17230"/>
                  <a:pt x="35842" y="17729"/>
                </a:cubicBezTo>
                <a:cubicBezTo>
                  <a:pt x="35088" y="18228"/>
                  <a:pt x="34522" y="18728"/>
                  <a:pt x="33956" y="19227"/>
                </a:cubicBezTo>
                <a:cubicBezTo>
                  <a:pt x="33390" y="19727"/>
                  <a:pt x="32447" y="20226"/>
                  <a:pt x="32069" y="20726"/>
                </a:cubicBezTo>
                <a:cubicBezTo>
                  <a:pt x="31315" y="21225"/>
                  <a:pt x="30937" y="21724"/>
                  <a:pt x="30372" y="21974"/>
                </a:cubicBezTo>
                <a:cubicBezTo>
                  <a:pt x="29428" y="22723"/>
                  <a:pt x="28674" y="23722"/>
                  <a:pt x="28108" y="23972"/>
                </a:cubicBezTo>
                <a:cubicBezTo>
                  <a:pt x="27542" y="24471"/>
                  <a:pt x="26787" y="24721"/>
                  <a:pt x="26410" y="25220"/>
                </a:cubicBezTo>
                <a:cubicBezTo>
                  <a:pt x="25655" y="25720"/>
                  <a:pt x="24901" y="25969"/>
                  <a:pt x="24335" y="26219"/>
                </a:cubicBezTo>
                <a:cubicBezTo>
                  <a:pt x="23769" y="26719"/>
                  <a:pt x="23203" y="26968"/>
                  <a:pt x="22637" y="27717"/>
                </a:cubicBezTo>
                <a:cubicBezTo>
                  <a:pt x="21882" y="28217"/>
                  <a:pt x="21505" y="28716"/>
                  <a:pt x="20751" y="29216"/>
                </a:cubicBezTo>
                <a:cubicBezTo>
                  <a:pt x="19996" y="29715"/>
                  <a:pt x="19619" y="30464"/>
                  <a:pt x="18864" y="30964"/>
                </a:cubicBezTo>
                <a:cubicBezTo>
                  <a:pt x="18487" y="31713"/>
                  <a:pt x="17921" y="32212"/>
                  <a:pt x="17355" y="32462"/>
                </a:cubicBezTo>
                <a:cubicBezTo>
                  <a:pt x="16600" y="33211"/>
                  <a:pt x="15846" y="33960"/>
                  <a:pt x="15468" y="34460"/>
                </a:cubicBezTo>
                <a:cubicBezTo>
                  <a:pt x="14714" y="34959"/>
                  <a:pt x="14148" y="35458"/>
                  <a:pt x="13205" y="36208"/>
                </a:cubicBezTo>
                <a:cubicBezTo>
                  <a:pt x="12639" y="36707"/>
                  <a:pt x="12073" y="36957"/>
                  <a:pt x="11696" y="37456"/>
                </a:cubicBezTo>
                <a:cubicBezTo>
                  <a:pt x="11130" y="37706"/>
                  <a:pt x="10752" y="38205"/>
                  <a:pt x="10375" y="38705"/>
                </a:cubicBezTo>
                <a:cubicBezTo>
                  <a:pt x="9809" y="39204"/>
                  <a:pt x="9243" y="39704"/>
                  <a:pt x="8677" y="40203"/>
                </a:cubicBezTo>
                <a:cubicBezTo>
                  <a:pt x="7923" y="40702"/>
                  <a:pt x="7545" y="41202"/>
                  <a:pt x="6979" y="41701"/>
                </a:cubicBezTo>
                <a:cubicBezTo>
                  <a:pt x="6413" y="42201"/>
                  <a:pt x="5848" y="42450"/>
                  <a:pt x="5093" y="42700"/>
                </a:cubicBezTo>
                <a:cubicBezTo>
                  <a:pt x="4527" y="42950"/>
                  <a:pt x="3961" y="43200"/>
                  <a:pt x="3395" y="43200"/>
                </a:cubicBezTo>
                <a:cubicBezTo>
                  <a:pt x="2641" y="43200"/>
                  <a:pt x="2075" y="43200"/>
                  <a:pt x="1509" y="43200"/>
                </a:cubicBezTo>
                <a:cubicBezTo>
                  <a:pt x="1131" y="42700"/>
                  <a:pt x="754" y="41701"/>
                  <a:pt x="565" y="40952"/>
                </a:cubicBezTo>
                <a:cubicBezTo>
                  <a:pt x="377" y="40203"/>
                  <a:pt x="377" y="39454"/>
                  <a:pt x="377" y="38705"/>
                </a:cubicBezTo>
                <a:cubicBezTo>
                  <a:pt x="377" y="37956"/>
                  <a:pt x="377" y="37206"/>
                  <a:pt x="377" y="36457"/>
                </a:cubicBezTo>
                <a:cubicBezTo>
                  <a:pt x="377" y="35458"/>
                  <a:pt x="188" y="34709"/>
                  <a:pt x="188" y="33710"/>
                </a:cubicBezTo>
                <a:cubicBezTo>
                  <a:pt x="188" y="32712"/>
                  <a:pt x="0" y="31963"/>
                  <a:pt x="0" y="31213"/>
                </a:cubicBezTo>
                <a:cubicBezTo>
                  <a:pt x="0" y="30215"/>
                  <a:pt x="0" y="29216"/>
                  <a:pt x="0" y="28217"/>
                </a:cubicBezTo>
                <a:cubicBezTo>
                  <a:pt x="0" y="27218"/>
                  <a:pt x="188" y="26469"/>
                  <a:pt x="377" y="25720"/>
                </a:cubicBezTo>
                <a:cubicBezTo>
                  <a:pt x="754" y="24971"/>
                  <a:pt x="754" y="24221"/>
                  <a:pt x="1131" y="23223"/>
                </a:cubicBezTo>
                <a:cubicBezTo>
                  <a:pt x="1131" y="22473"/>
                  <a:pt x="1509" y="21724"/>
                  <a:pt x="1697" y="20726"/>
                </a:cubicBezTo>
                <a:cubicBezTo>
                  <a:pt x="1697" y="19976"/>
                  <a:pt x="1886" y="19227"/>
                  <a:pt x="1886" y="18228"/>
                </a:cubicBezTo>
                <a:cubicBezTo>
                  <a:pt x="2075" y="17230"/>
                  <a:pt x="2075" y="15981"/>
                  <a:pt x="2075" y="15232"/>
                </a:cubicBezTo>
                <a:cubicBezTo>
                  <a:pt x="2263" y="14483"/>
                  <a:pt x="2263" y="13734"/>
                  <a:pt x="2452" y="12984"/>
                </a:cubicBezTo>
                <a:cubicBezTo>
                  <a:pt x="2452" y="12235"/>
                  <a:pt x="2641" y="11236"/>
                  <a:pt x="2641" y="10238"/>
                </a:cubicBezTo>
                <a:cubicBezTo>
                  <a:pt x="2641" y="9239"/>
                  <a:pt x="2829" y="8240"/>
                  <a:pt x="3018" y="7241"/>
                </a:cubicBezTo>
                <a:cubicBezTo>
                  <a:pt x="3018" y="6492"/>
                  <a:pt x="3018" y="5743"/>
                  <a:pt x="3206" y="4744"/>
                </a:cubicBezTo>
                <a:cubicBezTo>
                  <a:pt x="3584" y="3995"/>
                  <a:pt x="3772" y="3246"/>
                  <a:pt x="4150" y="2746"/>
                </a:cubicBezTo>
                <a:quadBezTo>
                  <a:pt x="4527" y="1997"/>
                  <a:pt x="4904" y="1498"/>
                </a:quadBezTo>
              </a:path>
            </a:pathLst>
          </a:custGeom>
          <a:noFill/>
          <a:ln w="36000">
            <a:solidFill>
              <a:srgbClr val="D4323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320210" name=""/>
          <p:cNvSpPr/>
          <p:nvPr/>
        </p:nvSpPr>
        <p:spPr bwMode="auto">
          <a:xfrm>
            <a:off x="3076890" y="2614612"/>
            <a:ext cx="39687" cy="162718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279" y="0"/>
                </a:moveTo>
                <a:cubicBezTo>
                  <a:pt x="0" y="1475"/>
                  <a:pt x="0" y="2739"/>
                  <a:pt x="0" y="3793"/>
                </a:cubicBezTo>
                <a:cubicBezTo>
                  <a:pt x="0" y="4846"/>
                  <a:pt x="8639" y="5900"/>
                  <a:pt x="17279" y="6954"/>
                </a:cubicBezTo>
                <a:cubicBezTo>
                  <a:pt x="25919" y="8007"/>
                  <a:pt x="25919" y="9061"/>
                  <a:pt x="25919" y="10115"/>
                </a:cubicBezTo>
                <a:cubicBezTo>
                  <a:pt x="34559" y="11168"/>
                  <a:pt x="34559" y="12222"/>
                  <a:pt x="34559" y="13276"/>
                </a:cubicBezTo>
                <a:cubicBezTo>
                  <a:pt x="34559" y="14540"/>
                  <a:pt x="34559" y="15594"/>
                  <a:pt x="34559" y="16647"/>
                </a:cubicBezTo>
                <a:cubicBezTo>
                  <a:pt x="34559" y="17912"/>
                  <a:pt x="34559" y="18965"/>
                  <a:pt x="34559" y="20019"/>
                </a:cubicBezTo>
                <a:cubicBezTo>
                  <a:pt x="34559" y="21283"/>
                  <a:pt x="34559" y="22337"/>
                  <a:pt x="34559" y="23391"/>
                </a:cubicBezTo>
                <a:cubicBezTo>
                  <a:pt x="34559" y="24444"/>
                  <a:pt x="17279" y="25498"/>
                  <a:pt x="17279" y="26973"/>
                </a:cubicBezTo>
                <a:cubicBezTo>
                  <a:pt x="8639" y="28027"/>
                  <a:pt x="8639" y="29080"/>
                  <a:pt x="8639" y="30134"/>
                </a:cubicBezTo>
                <a:cubicBezTo>
                  <a:pt x="8639" y="31188"/>
                  <a:pt x="8639" y="32241"/>
                  <a:pt x="8639" y="33506"/>
                </a:cubicBezTo>
                <a:cubicBezTo>
                  <a:pt x="8639" y="34560"/>
                  <a:pt x="17279" y="35613"/>
                  <a:pt x="17279" y="36667"/>
                </a:cubicBezTo>
                <a:cubicBezTo>
                  <a:pt x="25919" y="37720"/>
                  <a:pt x="34559" y="38774"/>
                  <a:pt x="34559" y="39828"/>
                </a:cubicBezTo>
                <a:cubicBezTo>
                  <a:pt x="34559" y="41092"/>
                  <a:pt x="34559" y="42146"/>
                  <a:pt x="43200" y="43200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361624" name=""/>
          <p:cNvSpPr/>
          <p:nvPr/>
        </p:nvSpPr>
        <p:spPr bwMode="auto">
          <a:xfrm>
            <a:off x="1101610" y="2527299"/>
            <a:ext cx="2016124" cy="1777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41271"/>
                </a:moveTo>
                <a:cubicBezTo>
                  <a:pt x="42349" y="41657"/>
                  <a:pt x="41499" y="42042"/>
                  <a:pt x="40478" y="42042"/>
                </a:cubicBezTo>
                <a:cubicBezTo>
                  <a:pt x="39628" y="42042"/>
                  <a:pt x="38437" y="42042"/>
                  <a:pt x="37247" y="41657"/>
                </a:cubicBezTo>
                <a:cubicBezTo>
                  <a:pt x="36226" y="41657"/>
                  <a:pt x="35376" y="41657"/>
                  <a:pt x="34525" y="41657"/>
                </a:cubicBezTo>
                <a:cubicBezTo>
                  <a:pt x="33505" y="41657"/>
                  <a:pt x="32485" y="41657"/>
                  <a:pt x="31464" y="41657"/>
                </a:cubicBezTo>
                <a:cubicBezTo>
                  <a:pt x="30444" y="41657"/>
                  <a:pt x="29593" y="41657"/>
                  <a:pt x="28743" y="41657"/>
                </a:cubicBezTo>
                <a:cubicBezTo>
                  <a:pt x="27892" y="41657"/>
                  <a:pt x="26362" y="41657"/>
                  <a:pt x="25171" y="41657"/>
                </a:cubicBezTo>
                <a:cubicBezTo>
                  <a:pt x="23981" y="41657"/>
                  <a:pt x="22960" y="41657"/>
                  <a:pt x="21940" y="41657"/>
                </a:cubicBezTo>
                <a:cubicBezTo>
                  <a:pt x="21089" y="41850"/>
                  <a:pt x="20239" y="42042"/>
                  <a:pt x="19218" y="42042"/>
                </a:cubicBezTo>
                <a:cubicBezTo>
                  <a:pt x="17858" y="42428"/>
                  <a:pt x="17007" y="42428"/>
                  <a:pt x="15987" y="42428"/>
                </a:cubicBezTo>
                <a:cubicBezTo>
                  <a:pt x="14966" y="42621"/>
                  <a:pt x="14116" y="42621"/>
                  <a:pt x="12755" y="42814"/>
                </a:cubicBezTo>
                <a:cubicBezTo>
                  <a:pt x="11905" y="42814"/>
                  <a:pt x="8844" y="42428"/>
                  <a:pt x="7653" y="42428"/>
                </a:cubicBezTo>
                <a:cubicBezTo>
                  <a:pt x="6292" y="42428"/>
                  <a:pt x="5442" y="42428"/>
                  <a:pt x="4422" y="42235"/>
                </a:cubicBezTo>
                <a:cubicBezTo>
                  <a:pt x="3571" y="42428"/>
                  <a:pt x="1870" y="42621"/>
                  <a:pt x="850" y="42814"/>
                </a:cubicBezTo>
                <a:cubicBezTo>
                  <a:pt x="0" y="43200"/>
                  <a:pt x="510" y="42235"/>
                  <a:pt x="1190" y="41657"/>
                </a:cubicBezTo>
                <a:cubicBezTo>
                  <a:pt x="1870" y="40885"/>
                  <a:pt x="2381" y="40114"/>
                  <a:pt x="3231" y="39535"/>
                </a:cubicBezTo>
                <a:cubicBezTo>
                  <a:pt x="4251" y="38957"/>
                  <a:pt x="5102" y="38571"/>
                  <a:pt x="5952" y="38185"/>
                </a:cubicBezTo>
                <a:cubicBezTo>
                  <a:pt x="6803" y="37800"/>
                  <a:pt x="7653" y="37414"/>
                  <a:pt x="8333" y="36642"/>
                </a:cubicBezTo>
                <a:cubicBezTo>
                  <a:pt x="9184" y="36450"/>
                  <a:pt x="9864" y="35871"/>
                  <a:pt x="10544" y="35292"/>
                </a:cubicBezTo>
                <a:cubicBezTo>
                  <a:pt x="11395" y="34714"/>
                  <a:pt x="12245" y="33942"/>
                  <a:pt x="13096" y="33557"/>
                </a:cubicBezTo>
                <a:cubicBezTo>
                  <a:pt x="13776" y="32785"/>
                  <a:pt x="14626" y="32014"/>
                  <a:pt x="15307" y="31435"/>
                </a:cubicBezTo>
                <a:cubicBezTo>
                  <a:pt x="16157" y="31050"/>
                  <a:pt x="16837" y="30085"/>
                  <a:pt x="17688" y="29314"/>
                </a:cubicBezTo>
                <a:cubicBezTo>
                  <a:pt x="18538" y="28542"/>
                  <a:pt x="19218" y="27771"/>
                  <a:pt x="19899" y="27000"/>
                </a:cubicBezTo>
                <a:cubicBezTo>
                  <a:pt x="20579" y="26228"/>
                  <a:pt x="21429" y="25649"/>
                  <a:pt x="21940" y="24878"/>
                </a:cubicBezTo>
                <a:cubicBezTo>
                  <a:pt x="22620" y="24300"/>
                  <a:pt x="23300" y="23528"/>
                  <a:pt x="24321" y="22757"/>
                </a:cubicBezTo>
                <a:cubicBezTo>
                  <a:pt x="25681" y="21600"/>
                  <a:pt x="26872" y="20635"/>
                  <a:pt x="27722" y="19671"/>
                </a:cubicBezTo>
                <a:cubicBezTo>
                  <a:pt x="28573" y="18900"/>
                  <a:pt x="29083" y="18128"/>
                  <a:pt x="30103" y="16971"/>
                </a:cubicBezTo>
                <a:cubicBezTo>
                  <a:pt x="30954" y="16199"/>
                  <a:pt x="31464" y="15428"/>
                  <a:pt x="31974" y="14464"/>
                </a:cubicBezTo>
                <a:cubicBezTo>
                  <a:pt x="32485" y="13692"/>
                  <a:pt x="33165" y="13114"/>
                  <a:pt x="33845" y="12342"/>
                </a:cubicBezTo>
                <a:cubicBezTo>
                  <a:pt x="34525" y="11378"/>
                  <a:pt x="35376" y="10607"/>
                  <a:pt x="36226" y="9642"/>
                </a:cubicBezTo>
                <a:cubicBezTo>
                  <a:pt x="36737" y="8871"/>
                  <a:pt x="37247" y="8100"/>
                  <a:pt x="37927" y="7135"/>
                </a:cubicBezTo>
                <a:cubicBezTo>
                  <a:pt x="38437" y="6364"/>
                  <a:pt x="38948" y="5592"/>
                  <a:pt x="39968" y="4435"/>
                </a:cubicBezTo>
                <a:cubicBezTo>
                  <a:pt x="40478" y="3664"/>
                  <a:pt x="41159" y="3085"/>
                  <a:pt x="41669" y="2314"/>
                </a:cubicBezTo>
                <a:cubicBezTo>
                  <a:pt x="42349" y="1735"/>
                  <a:pt x="43029" y="1157"/>
                  <a:pt x="42179" y="964"/>
                </a:cubicBezTo>
                <a:cubicBezTo>
                  <a:pt x="40988" y="771"/>
                  <a:pt x="39968" y="771"/>
                  <a:pt x="39118" y="771"/>
                </a:cubicBezTo>
                <a:cubicBezTo>
                  <a:pt x="37927" y="771"/>
                  <a:pt x="37077" y="771"/>
                  <a:pt x="36226" y="771"/>
                </a:cubicBezTo>
                <a:cubicBezTo>
                  <a:pt x="35206" y="964"/>
                  <a:pt x="34185" y="964"/>
                  <a:pt x="33165" y="771"/>
                </a:cubicBezTo>
                <a:cubicBezTo>
                  <a:pt x="31974" y="578"/>
                  <a:pt x="31124" y="385"/>
                  <a:pt x="30103" y="0"/>
                </a:cubicBezTo>
                <a:cubicBezTo>
                  <a:pt x="29083" y="0"/>
                  <a:pt x="28062" y="0"/>
                  <a:pt x="26872" y="0"/>
                </a:cubicBezTo>
                <a:cubicBezTo>
                  <a:pt x="26022" y="385"/>
                  <a:pt x="25171" y="385"/>
                  <a:pt x="24321" y="385"/>
                </a:cubicBezTo>
                <a:cubicBezTo>
                  <a:pt x="23300" y="578"/>
                  <a:pt x="22450" y="771"/>
                  <a:pt x="21259" y="771"/>
                </a:cubicBezTo>
                <a:cubicBezTo>
                  <a:pt x="20239" y="771"/>
                  <a:pt x="18878" y="1157"/>
                  <a:pt x="17858" y="1157"/>
                </a:cubicBezTo>
                <a:cubicBezTo>
                  <a:pt x="16837" y="1157"/>
                  <a:pt x="15477" y="1157"/>
                  <a:pt x="14456" y="1157"/>
                </a:cubicBezTo>
                <a:cubicBezTo>
                  <a:pt x="13606" y="964"/>
                  <a:pt x="12755" y="964"/>
                  <a:pt x="11735" y="1157"/>
                </a:cubicBezTo>
                <a:cubicBezTo>
                  <a:pt x="10714" y="1157"/>
                  <a:pt x="9694" y="1157"/>
                  <a:pt x="8674" y="964"/>
                </a:cubicBezTo>
                <a:cubicBezTo>
                  <a:pt x="7823" y="964"/>
                  <a:pt x="6803" y="964"/>
                  <a:pt x="5782" y="1157"/>
                </a:cubicBezTo>
                <a:cubicBezTo>
                  <a:pt x="4932" y="1157"/>
                  <a:pt x="3571" y="1542"/>
                  <a:pt x="2721" y="1735"/>
                </a:cubicBezTo>
                <a:cubicBezTo>
                  <a:pt x="2040" y="2507"/>
                  <a:pt x="1360" y="3278"/>
                  <a:pt x="1190" y="4242"/>
                </a:cubicBezTo>
                <a:cubicBezTo>
                  <a:pt x="1190" y="5400"/>
                  <a:pt x="850" y="6557"/>
                  <a:pt x="850" y="7714"/>
                </a:cubicBezTo>
                <a:cubicBezTo>
                  <a:pt x="1020" y="8871"/>
                  <a:pt x="1020" y="10028"/>
                  <a:pt x="1190" y="11185"/>
                </a:cubicBezTo>
                <a:cubicBezTo>
                  <a:pt x="1190" y="12535"/>
                  <a:pt x="1190" y="13499"/>
                  <a:pt x="1190" y="14464"/>
                </a:cubicBezTo>
                <a:cubicBezTo>
                  <a:pt x="1190" y="15428"/>
                  <a:pt x="1020" y="16585"/>
                  <a:pt x="850" y="17550"/>
                </a:cubicBezTo>
                <a:cubicBezTo>
                  <a:pt x="850" y="18514"/>
                  <a:pt x="680" y="19671"/>
                  <a:pt x="680" y="20828"/>
                </a:cubicBezTo>
                <a:cubicBezTo>
                  <a:pt x="680" y="21985"/>
                  <a:pt x="680" y="23142"/>
                  <a:pt x="680" y="24107"/>
                </a:cubicBezTo>
                <a:cubicBezTo>
                  <a:pt x="850" y="25457"/>
                  <a:pt x="850" y="26421"/>
                  <a:pt x="850" y="27385"/>
                </a:cubicBezTo>
                <a:cubicBezTo>
                  <a:pt x="850" y="28735"/>
                  <a:pt x="1020" y="29700"/>
                  <a:pt x="1020" y="30857"/>
                </a:cubicBezTo>
                <a:cubicBezTo>
                  <a:pt x="1020" y="32014"/>
                  <a:pt x="1190" y="33171"/>
                  <a:pt x="1190" y="34135"/>
                </a:cubicBezTo>
                <a:cubicBezTo>
                  <a:pt x="1360" y="35099"/>
                  <a:pt x="1530" y="36257"/>
                  <a:pt x="1530" y="37221"/>
                </a:cubicBezTo>
                <a:cubicBezTo>
                  <a:pt x="1530" y="38185"/>
                  <a:pt x="1530" y="39150"/>
                  <a:pt x="1530" y="40114"/>
                </a:cubicBezTo>
              </a:path>
            </a:pathLst>
          </a:custGeom>
          <a:noFill/>
          <a:ln w="36000">
            <a:solidFill>
              <a:srgbClr val="000000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1623090" name=""/>
          <p:cNvSpPr txBox="1"/>
          <p:nvPr/>
        </p:nvSpPr>
        <p:spPr bwMode="auto">
          <a:xfrm flipH="0" flipV="0">
            <a:off x="186719" y="5707559"/>
            <a:ext cx="1181856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 b="1"/>
              <a:t>Τώρα μας μένει να επιστρέψουμε αυτή την πληροφορία μέσα από το </a:t>
            </a:r>
            <a:r>
              <a:rPr lang="en-US" b="1"/>
              <a:t>vga </a:t>
            </a:r>
            <a:r>
              <a:rPr lang="en-US" b="1"/>
              <a:t>port</a:t>
            </a:r>
            <a:r>
              <a:rPr lang="el-GR" b="1"/>
              <a:t> που υπάρχει πάνω στο </a:t>
            </a:r>
            <a:r>
              <a:rPr lang="en-US" b="1"/>
              <a:t>fpga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8500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Γιατί να προτιμήσουμε το </a:t>
            </a:r>
            <a:r>
              <a:rPr lang="en-US"/>
              <a:t>fpga </a:t>
            </a:r>
            <a:r>
              <a:rPr lang="el-GR"/>
              <a:t>για γραφικό </a:t>
            </a:r>
            <a:r>
              <a:rPr lang="en-US"/>
              <a:t>chip</a:t>
            </a:r>
            <a:endParaRPr/>
          </a:p>
        </p:txBody>
      </p:sp>
      <p:sp>
        <p:nvSpPr>
          <p:cNvPr id="2859552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143000" y="2206624"/>
            <a:ext cx="9812700" cy="24987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l-GR"/>
              <a:t>Θα μπορούσαμε να το προτιμήσουμε επειδή:	</a:t>
            </a:r>
            <a:endParaRPr lang="el-GR"/>
          </a:p>
          <a:p>
            <a:pPr marL="0" indent="0">
              <a:buFont typeface="Arial"/>
              <a:buNone/>
              <a:defRPr/>
            </a:pPr>
            <a:endParaRPr lang="el-GR"/>
          </a:p>
          <a:p>
            <a:pPr marL="0" indent="0">
              <a:buFont typeface="Arial"/>
              <a:buNone/>
              <a:defRPr/>
            </a:pPr>
            <a:r>
              <a:rPr lang="el-GR" sz="2000"/>
              <a:t>	Έχουμε την δύναμη της παράλληλης εκτέλεσης το οποίο το χρειαζόμαστε στα γραφικά</a:t>
            </a:r>
            <a:endParaRPr sz="2000"/>
          </a:p>
          <a:p>
            <a:pPr marL="0" indent="0">
              <a:buFont typeface="Arial"/>
              <a:buNone/>
              <a:defRPr/>
            </a:pPr>
            <a:endParaRPr sz="2000"/>
          </a:p>
          <a:p>
            <a:pPr marL="0" indent="0">
              <a:buFont typeface="Arial"/>
              <a:buNone/>
              <a:defRPr/>
            </a:pPr>
            <a:r>
              <a:rPr lang="el-GR" sz="2000"/>
              <a:t>	Σχεδίαση του </a:t>
            </a:r>
            <a:r>
              <a:rPr lang="en-US" sz="2000"/>
              <a:t>chip </a:t>
            </a:r>
            <a:r>
              <a:rPr lang="el-GR" sz="2000"/>
              <a:t>συγκεκριμένα για τις πράξεις που θέλουμε </a:t>
            </a:r>
            <a:br>
              <a:rPr lang="el-GR" sz="2000"/>
            </a:br>
            <a:br>
              <a:rPr lang="el-GR" sz="2000"/>
            </a:br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500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l-GR"/>
              <a:t>Παράλληλη εκτέλεση</a:t>
            </a:r>
            <a:endParaRPr/>
          </a:p>
        </p:txBody>
      </p:sp>
      <p:sp>
        <p:nvSpPr>
          <p:cNvPr id="126454379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181099" y="1825624"/>
            <a:ext cx="9088799" cy="24034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l-GR"/>
              <a:t>Πολλαπλασιασμός μητρώων μπορούν να γίνονται παράλληλα χωρίς οι θέσεις να αλληλοεπηρεάζονται (οι μετασχηματισμοί κάθε σημείου)</a:t>
            </a:r>
            <a:endParaRPr lang="el-GR"/>
          </a:p>
          <a:p>
            <a:pPr marL="0" indent="0">
              <a:buFont typeface="Arial"/>
              <a:buNone/>
              <a:defRPr/>
            </a:pPr>
            <a:endParaRPr lang="el-GR"/>
          </a:p>
          <a:p>
            <a:pPr marL="0" indent="0">
              <a:buFont typeface="Arial"/>
              <a:buNone/>
              <a:defRPr/>
            </a:pPr>
            <a:r>
              <a:rPr lang="el-GR"/>
              <a:t>Μπορεί ο αλγόριθμος του </a:t>
            </a:r>
            <a:r>
              <a:rPr lang="en-US"/>
              <a:t>Bresenham</a:t>
            </a:r>
            <a:r>
              <a:rPr lang="el-GR"/>
              <a:t> να χρειάζεται να εκτελείτε σειριακά αλλά αυτό δεν σημαίνει ότι δεν μπορούμε να σχεδιάζουμε και τις ευθείες παράλληλα </a:t>
            </a:r>
            <a:endParaRPr lang="el-GR"/>
          </a:p>
          <a:p>
            <a:pPr marL="0" indent="0">
              <a:buFont typeface="Arial"/>
              <a:buNone/>
              <a:defRPr/>
            </a:pPr>
            <a:r>
              <a:rPr lang="el-GR"/>
              <a:t> </a:t>
            </a:r>
            <a:endParaRPr lang="el-GR"/>
          </a:p>
          <a:p>
            <a:pPr marL="0" indent="0">
              <a:buFont typeface="Arial"/>
              <a:buNone/>
              <a:defRPr/>
            </a:pPr>
            <a:endParaRPr lang="el-G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245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Sources</a:t>
            </a:r>
            <a:endParaRPr/>
          </a:p>
        </p:txBody>
      </p:sp>
      <p:sp>
        <p:nvSpPr>
          <p:cNvPr id="18085142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06394"/>
            <a:ext cx="2421299" cy="3916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l-GR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ΕΚΠΑ Γραφικά 1:              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504569661" name="Content Placeholder 2"/>
          <p:cNvSpPr>
            <a:spLocks noGrp="1"/>
          </p:cNvSpPr>
          <p:nvPr/>
        </p:nvSpPr>
        <p:spPr bwMode="auto">
          <a:xfrm flipH="0" flipV="0">
            <a:off x="761999" y="3025774"/>
            <a:ext cx="3907199" cy="4032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l-GR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Χ</a:t>
            </a:r>
            <a:r>
              <a:rPr lang="el-GR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ρήσιμες πληροφορίες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924382496" name=""/>
          <p:cNvSpPr txBox="1"/>
          <p:nvPr/>
        </p:nvSpPr>
        <p:spPr bwMode="auto">
          <a:xfrm flipH="0" flipV="0">
            <a:off x="1373549" y="2167529"/>
            <a:ext cx="320471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l-GR"/>
              <a:t>(Υπάρχουν </a:t>
            </a:r>
            <a:r>
              <a:rPr lang="en-US"/>
              <a:t>pdf </a:t>
            </a:r>
            <a:r>
              <a:rPr lang="el-GR"/>
              <a:t>και μαθήματα)</a:t>
            </a:r>
            <a:endParaRPr/>
          </a:p>
        </p:txBody>
      </p:sp>
      <p:sp>
        <p:nvSpPr>
          <p:cNvPr id="1547594730" name=""/>
          <p:cNvSpPr txBox="1"/>
          <p:nvPr/>
        </p:nvSpPr>
        <p:spPr bwMode="auto">
          <a:xfrm flipH="0" flipV="0">
            <a:off x="670349" y="3825694"/>
            <a:ext cx="3907919" cy="4194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15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Bresenham's line algorithm:   </a:t>
            </a:r>
            <a:endParaRPr sz="2200">
              <a:solidFill>
                <a:schemeClr val="tx1"/>
              </a:solidFill>
            </a:endParaRPr>
          </a:p>
        </p:txBody>
      </p:sp>
      <p:sp>
        <p:nvSpPr>
          <p:cNvPr id="521087597" name=""/>
          <p:cNvSpPr txBox="1"/>
          <p:nvPr/>
        </p:nvSpPr>
        <p:spPr bwMode="auto">
          <a:xfrm flipH="0" flipV="0">
            <a:off x="4578269" y="1806394"/>
            <a:ext cx="9068019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buFont typeface="Arial"/>
              <a:buNone/>
              <a:defRPr/>
            </a:pP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3" tooltip="https://opencourses.uoa.gr/courses/DI104/"/>
              </a:rPr>
              <a:t>https://opencourses.uoa</a:t>
            </a: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3" tooltip="https://opencourses.uoa.gr/courses/DI104/"/>
              </a:rPr>
              <a:t>.</a:t>
            </a: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3" tooltip="https://opencourses.uoa.gr/courses/DI104/"/>
              </a:rPr>
              <a:t>gr/courses/DI104/</a:t>
            </a:r>
            <a:b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4" tooltip="https://www.songho.ca/opengl/index.html"/>
              </a:rPr>
            </a:br>
            <a:endParaRPr lang="en-US" sz="2200" b="0" i="0" u="sng" strike="noStrike" cap="none" spc="0">
              <a:solidFill>
                <a:schemeClr val="accent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buFont typeface="Arial"/>
              <a:buNone/>
              <a:defRPr/>
            </a:pPr>
            <a:endParaRPr sz="2200"/>
          </a:p>
          <a:p>
            <a:pPr marL="0" indent="0" algn="l">
              <a:buFont typeface="Arial"/>
              <a:buNone/>
              <a:defRPr/>
            </a:pP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4" tooltip="https://www.songho.ca/opengl/index.html"/>
              </a:rPr>
              <a:t>https://www.songho.ca/opengl/index.html</a:t>
            </a:r>
            <a:br>
              <a:rPr sz="2200">
                <a:solidFill>
                  <a:schemeClr val="accent1"/>
                </a:solidFill>
              </a:rPr>
            </a:br>
            <a:r>
              <a:rPr sz="2200" u="sng">
                <a:solidFill>
                  <a:schemeClr val="accent1"/>
                </a:solidFill>
                <a:hlinkClick r:id="rId5" tooltip="https://learnopengl.com/"/>
              </a:rPr>
              <a:t>https://learnopengl.com/</a:t>
            </a:r>
            <a:endParaRPr sz="2200">
              <a:solidFill>
                <a:schemeClr val="accent1"/>
              </a:solidFill>
            </a:endParaRPr>
          </a:p>
          <a:p>
            <a:pPr marL="0" indent="0" algn="l">
              <a:buFont typeface="Arial"/>
              <a:buNone/>
              <a:defRPr/>
            </a:pPr>
            <a:endParaRPr sz="2200"/>
          </a:p>
          <a:p>
            <a:pPr marL="0" indent="0" algn="l">
              <a:buFont typeface="Arial"/>
              <a:buNone/>
              <a:defRPr/>
            </a:pPr>
            <a:r>
              <a:rPr lang="en-US" sz="2200" b="0" i="0" u="sng" strike="noStrike" cap="none" spc="0">
                <a:solidFill>
                  <a:schemeClr val="accent1"/>
                </a:solidFill>
                <a:latin typeface="Arial"/>
                <a:ea typeface="Arial"/>
                <a:cs typeface="Arial"/>
                <a:hlinkClick r:id="rId6" tooltip="https://en.wikipedia.org/wiki/Bresenham%27s_line_algorithm"/>
              </a:rPr>
              <a:t>https://en.wikipedia.org/wiki/Bresenham%27s_line_algorithm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2025-03-11T23:47:47Z</dcterms:modified>
</cp:coreProperties>
</file>