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91" r:id="rId20"/>
    <p:sldId id="292" r:id="rId21"/>
    <p:sldId id="276" r:id="rId22"/>
    <p:sldId id="277" r:id="rId23"/>
    <p:sldId id="279" r:id="rId24"/>
    <p:sldId id="278" r:id="rId25"/>
    <p:sldId id="280" r:id="rId26"/>
    <p:sldId id="296" r:id="rId27"/>
    <p:sldId id="298" r:id="rId28"/>
    <p:sldId id="297" r:id="rId29"/>
    <p:sldId id="270" r:id="rId30"/>
    <p:sldId id="282" r:id="rId31"/>
    <p:sldId id="283" r:id="rId32"/>
    <p:sldId id="284" r:id="rId33"/>
    <p:sldId id="285" r:id="rId34"/>
    <p:sldId id="294" r:id="rId35"/>
    <p:sldId id="286" r:id="rId36"/>
    <p:sldId id="295" r:id="rId37"/>
    <p:sldId id="287" r:id="rId38"/>
    <p:sldId id="288" r:id="rId39"/>
    <p:sldId id="289" r:id="rId40"/>
    <p:sldId id="290" r:id="rId41"/>
    <p:sldId id="29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90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F77D4-9233-4722-9F3D-495BB7DAA46C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5E35F-062F-4D16-A6C3-61255FEFD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9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5E35F-062F-4D16-A6C3-61255FEFDF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AE0C3-AA5E-9DED-9E19-1D881E48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D09535-0AA6-4E7C-ED71-3689DAF84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83D36-78A6-7672-BB3A-433FD700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0649F-66E2-87BB-CEE7-6557FB81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69FB0-14D4-E85F-D43B-58CFF309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C743E-28CA-2CBC-7458-646D37EF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D7D8C-153B-3C7A-CE6A-7DC939B27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5ECE2-01C2-E1C1-DFCA-3E32CD0D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180CE-27D3-9D84-98FF-796CC34E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6357D-382C-132F-038F-D8CCD293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DDD1EA-7803-FCB1-2FD5-9D8EF1A29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74529-AA4A-D72A-6D11-DACD0BD9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D4552-1F74-549E-20A0-1B2536FF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2FAC4-85FA-3289-0461-61A27CEB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63547-DFC1-EA8F-0326-2089A387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2902C-4C6E-D0E4-7FC8-90CA5B3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2790-C8FA-8D1F-B870-EA9064392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11CCA-9CD7-C9EF-57F2-59D8C5D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46F4-0AC1-04B6-1F3D-AE7A8C96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841D5-03F7-B386-06EC-5CACCA3B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0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154B2-F9C9-2FC5-B1BE-961B2523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9125D-4AF9-EF30-045F-D516FAEE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7F832-15FC-383B-2306-CF03246C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56BCB-8262-BFE8-D585-40E7C28B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9647D-C901-60B9-D799-5A70A88F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5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23BCC-CC1E-59BC-C22A-BD797E25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882CF-B92F-DE62-335E-56A320FB5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7C881-2B00-AAD3-7F96-7668FB5FC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A973D-AA4C-666F-6796-027FBDC2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A2E04-19E6-EC01-9CE0-88DFFA25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47FAD-9411-BE50-E64E-94206BE1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1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35326-4DE2-60E2-4F02-6AACD943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236CE-017D-F4B1-3521-35ADB7CE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C3494-64DB-3249-315C-E9F09F7F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4ED93A-12F6-163B-51D1-542B7B00B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568333-DEB1-60AC-721D-E58E420ED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161F9F-07B2-83E8-68E0-262E3868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25DEFE-77D7-69EF-B559-20425002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8F57-365A-3A77-3BE2-8B6C36DF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4313-342C-6829-FF3D-D948B385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88F32-AD00-E95E-D3A9-545A332D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C059E-BB1B-FF61-F65A-44B4ABA2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B2CC9A-7561-B9AF-075D-7F427A03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2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16C746-3AC6-A389-5D8C-AE08D2AE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F31A6-9C70-7917-C13F-85AC0586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5D8A7-2106-8097-87F9-F403184A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6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4508-D0F8-48EA-6D4E-9777D96C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05A6C-39D3-1BBD-7858-E69CC36D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8B7C0-D069-8208-61F3-924328AD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2BF46-A2A0-D7F5-AE48-2DE50946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95EA7-6AC4-1624-2750-53BD54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EA76B-FFB1-E32C-7281-50DD6510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ACBBC-9DA7-C5B3-EA0A-9E53547A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6DD93F-12B6-0652-8D13-076EF51A2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4D8A2-38DE-9D8F-648C-C1B400E2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62C2A-16EB-06CF-C5C0-4927A996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6A2D1-F1D0-B920-1D89-C6EDCB3B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8EE6E-9326-4EBC-C308-784959CC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1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909878-12A0-F3F0-64FA-C298ADA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7F9A5-193F-ADB0-883E-7E115BE7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628C9-3D2A-452D-1ECF-3AD6850F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D7AFA-E415-4458-9C9D-8BBA410BE39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A5B3-76BD-3CB5-4BD2-545C568E9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F250B-F628-C6E7-9732-405D8FB2E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E13E-3299-4523-B2DA-E884E0D3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서울 1988 올림픽 로고, 포스터 디자인 &amp; 올림픽의 룩">
            <a:extLst>
              <a:ext uri="{FF2B5EF4-FFF2-40B4-BE49-F238E27FC236}">
                <a16:creationId xmlns:a16="http://schemas.microsoft.com/office/drawing/2014/main" id="{9BE3872F-384D-47BB-89E4-F69F649A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46" y="373475"/>
            <a:ext cx="2092707" cy="209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DB8135-78F3-D234-1E87-BBAAEFBD7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1507"/>
            <a:ext cx="9144000" cy="2387600"/>
          </a:xfrm>
        </p:spPr>
        <p:txBody>
          <a:bodyPr/>
          <a:lstStyle/>
          <a:p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팀명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88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올림픽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AA50C-F570-428C-8F40-488DC403C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2120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팀원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노은하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윤석진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조정민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권오근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발표자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조정민</a:t>
            </a:r>
          </a:p>
        </p:txBody>
      </p:sp>
      <p:pic>
        <p:nvPicPr>
          <p:cNvPr id="4" name="Picture 2" descr="GitHub - HRPzz/AIFFEL: AIFFEL DAEGU 1">
            <a:extLst>
              <a:ext uri="{FF2B5EF4-FFF2-40B4-BE49-F238E27FC236}">
                <a16:creationId xmlns:a16="http://schemas.microsoft.com/office/drawing/2014/main" id="{5FBF8B9B-82D3-3D45-ACF7-49C9A4BD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1988 서울 올림픽 - 나무위키">
            <a:extLst>
              <a:ext uri="{FF2B5EF4-FFF2-40B4-BE49-F238E27FC236}">
                <a16:creationId xmlns:a16="http://schemas.microsoft.com/office/drawing/2014/main" id="{5E24B8B1-A88F-3770-E06C-A9A5C68F14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417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9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 Nearest Neighbours — Introduction to Machine Learning Algorithms | by  Sachinsoni | Medium">
            <a:extLst>
              <a:ext uri="{FF2B5EF4-FFF2-40B4-BE49-F238E27FC236}">
                <a16:creationId xmlns:a16="http://schemas.microsoft.com/office/drawing/2014/main" id="{EA993D4B-B7CF-2CFF-C36B-ABF6477F2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3" y="1629111"/>
            <a:ext cx="49603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8CD29E-1579-9BFC-610F-C3AA7B05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007" y="1433148"/>
            <a:ext cx="5466419" cy="4743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42532-336A-9A40-BCB3-9EC81EBD50F5}"/>
              </a:ext>
            </a:extLst>
          </p:cNvPr>
          <p:cNvSpPr txBox="1"/>
          <p:nvPr/>
        </p:nvSpPr>
        <p:spPr>
          <a:xfrm>
            <a:off x="1306424" y="657257"/>
            <a:ext cx="33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K-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최근접 이웃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30835-8F37-F01A-AE3D-B918ECE751DD}"/>
              </a:ext>
            </a:extLst>
          </p:cNvPr>
          <p:cNvSpPr txBox="1"/>
          <p:nvPr/>
        </p:nvSpPr>
        <p:spPr>
          <a:xfrm>
            <a:off x="5878007" y="657257"/>
            <a:ext cx="435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사이킷런의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</a:t>
            </a:r>
            <a:r>
              <a:rPr lang="en-US" altLang="ko-KR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KNNImputer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3618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2168F-7DFD-642F-CBD7-7C02FEB6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156" y="485731"/>
            <a:ext cx="4830871" cy="55107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KKN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사용하여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결측치를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대체 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나이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신장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체중의 상관관계 뿐만 아니라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국가와 종목까지 고려해서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이웃 최근접 값을 찾아 주었습니다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어디까지나 없는 값을 채워주는 것이기에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이것이 정확하다고 볼 수는 없을 것입니다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그래도 중간값 대체 보다는 좀 더 다채로운 특징을 살려준 채로 채워주는 것이라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차후 분석 시에 조금 더 정확한 분석이 나올 것으로 예상되었습니다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Y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축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연도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X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축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=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나이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신장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체중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약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13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 소요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값이란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결측치를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중심으로 인접한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속성 값을 몇 개까지 볼 것인가를 뜻합니다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주황색 점은 채워진 값을 나타냅니다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4FC01-CF21-53C7-8233-DBABF0B0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3" y="313150"/>
            <a:ext cx="6780579" cy="3364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B17435-8943-DF7D-03BF-1E22C3CB8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6" y="3836771"/>
            <a:ext cx="6801456" cy="26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40DED5-CEE2-17EE-3EFE-370401397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776" y="568581"/>
            <a:ext cx="7425648" cy="130152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90DA11-707E-0B96-B0B6-06F3E902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28" y="1870103"/>
            <a:ext cx="1876425" cy="3095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00D8A2-9643-9279-B881-C051DFA0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76" y="4965727"/>
            <a:ext cx="7203246" cy="1301521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AD66C08-04CC-F761-FA54-9FE4EA1B5EAC}"/>
              </a:ext>
            </a:extLst>
          </p:cNvPr>
          <p:cNvSpPr txBox="1">
            <a:spLocks/>
          </p:cNvSpPr>
          <p:nvPr/>
        </p:nvSpPr>
        <p:spPr>
          <a:xfrm>
            <a:off x="4911415" y="2767154"/>
            <a:ext cx="7000967" cy="1301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결측치가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잘 채워진 모습입니다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계산에 사용한 불필요한 열들을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없애주고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최종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cleaned_all_data.csv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저장해주었습니다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2" name="Picture 2" descr="GitHub - HRPzz/AIFFEL: AIFFEL DAEGU 1">
            <a:extLst>
              <a:ext uri="{FF2B5EF4-FFF2-40B4-BE49-F238E27FC236}">
                <a16:creationId xmlns:a16="http://schemas.microsoft.com/office/drawing/2014/main" id="{4CDC35D2-8915-399E-A976-3A5A3898A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ED60368-3869-6DA2-859E-EF8B7076F62F}"/>
              </a:ext>
            </a:extLst>
          </p:cNvPr>
          <p:cNvSpPr txBox="1">
            <a:spLocks/>
          </p:cNvSpPr>
          <p:nvPr/>
        </p:nvSpPr>
        <p:spPr>
          <a:xfrm>
            <a:off x="6289808" y="348343"/>
            <a:ext cx="5556486" cy="586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올림픽 한국 데이터 분석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79EC211-8EC1-1DFD-4ECC-85EC4A72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3" y="209287"/>
            <a:ext cx="5750294" cy="3219713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E556863-D585-723F-550C-F1F25134DD8C}"/>
              </a:ext>
            </a:extLst>
          </p:cNvPr>
          <p:cNvSpPr txBox="1">
            <a:spLocks/>
          </p:cNvSpPr>
          <p:nvPr/>
        </p:nvSpPr>
        <p:spPr>
          <a:xfrm>
            <a:off x="6303049" y="1125313"/>
            <a:ext cx="5350649" cy="211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한국의 총 선수 수와 남성과 여성 선수 수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선수 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2,571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남성 선수 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1,556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여성 선수 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831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3DF09D-5CA9-B3D4-B8E4-CC87E193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" y="3429000"/>
            <a:ext cx="9642518" cy="3210150"/>
          </a:xfrm>
          <a:prstGeom prst="rect">
            <a:avLst/>
          </a:prstGeom>
        </p:spPr>
      </p:pic>
      <p:pic>
        <p:nvPicPr>
          <p:cNvPr id="2" name="Picture 2" descr="GitHub - HRPzz/AIFFEL: AIFFEL DAEGU 1">
            <a:extLst>
              <a:ext uri="{FF2B5EF4-FFF2-40B4-BE49-F238E27FC236}">
                <a16:creationId xmlns:a16="http://schemas.microsoft.com/office/drawing/2014/main" id="{50C5A629-1F87-69C7-A08C-9C084C2BF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CA3D9BC4-E911-FF67-C426-AC1A9DC9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5" y="427282"/>
            <a:ext cx="6727521" cy="358589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0975D91-E573-4B4D-C968-96F25B6A561D}"/>
              </a:ext>
            </a:extLst>
          </p:cNvPr>
          <p:cNvSpPr txBox="1">
            <a:spLocks/>
          </p:cNvSpPr>
          <p:nvPr/>
        </p:nvSpPr>
        <p:spPr>
          <a:xfrm>
            <a:off x="7214101" y="1591671"/>
            <a:ext cx="5055257" cy="2421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전세계 기준</a:t>
            </a:r>
            <a:b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</a:b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선수 수와 남성과 여성 선수 수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선수 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13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5,571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남자 선수 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10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1,590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여자 선수 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3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3,981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83D4104-859D-B733-5CF9-584AF7435B99}"/>
              </a:ext>
            </a:extLst>
          </p:cNvPr>
          <p:cNvSpPr txBox="1">
            <a:spLocks/>
          </p:cNvSpPr>
          <p:nvPr/>
        </p:nvSpPr>
        <p:spPr>
          <a:xfrm>
            <a:off x="3568372" y="4506217"/>
            <a:ext cx="5055256" cy="211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한국의 선수 수와 세계 선수 수 비교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선수 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13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5,571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&lt;-&gt;  2,571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남성 선수 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10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1,590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&lt;-&gt;  1,556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여성 선수 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3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3,981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&lt;-&gt;  831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" name="Picture 2" descr="GitHub - HRPzz/AIFFEL: AIFFEL DAEGU 1">
            <a:extLst>
              <a:ext uri="{FF2B5EF4-FFF2-40B4-BE49-F238E27FC236}">
                <a16:creationId xmlns:a16="http://schemas.microsoft.com/office/drawing/2014/main" id="{D0C3DF58-2F13-60C6-C996-E2D35CE5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5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C74EA0-C5ED-CE4F-9ECC-1834D4F3E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1" y="417740"/>
            <a:ext cx="5431489" cy="56334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CFCF77-3E4E-0D34-51DF-977AE6503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7740"/>
            <a:ext cx="5431489" cy="565686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3FD670-CF70-3B7A-66EB-51EC33E1D33F}"/>
              </a:ext>
            </a:extLst>
          </p:cNvPr>
          <p:cNvSpPr txBox="1">
            <a:spLocks/>
          </p:cNvSpPr>
          <p:nvPr/>
        </p:nvSpPr>
        <p:spPr>
          <a:xfrm>
            <a:off x="1681732" y="5829646"/>
            <a:ext cx="3397046" cy="44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세계 남녀 성비 약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3:1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(2.99:1)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C70C81-7AAC-8387-9758-95278268DF6B}"/>
              </a:ext>
            </a:extLst>
          </p:cNvPr>
          <p:cNvSpPr txBox="1">
            <a:spLocks/>
          </p:cNvSpPr>
          <p:nvPr/>
        </p:nvSpPr>
        <p:spPr>
          <a:xfrm>
            <a:off x="7183133" y="5829647"/>
            <a:ext cx="3257222" cy="44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 남녀 성비 약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2:1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(1.86:1)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93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57FF30-D164-F1FD-0772-A4E1C7C04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4" y="187878"/>
            <a:ext cx="9173031" cy="516610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CDC3817-B143-5591-F289-5ACE30706F7D}"/>
              </a:ext>
            </a:extLst>
          </p:cNvPr>
          <p:cNvSpPr txBox="1">
            <a:spLocks/>
          </p:cNvSpPr>
          <p:nvPr/>
        </p:nvSpPr>
        <p:spPr>
          <a:xfrm>
            <a:off x="2241493" y="5353983"/>
            <a:ext cx="7709012" cy="84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최근 한국의 남녀 성비는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1:1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가까운 모습을 보이며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2012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년 같은 경우 여성 </a:t>
            </a:r>
            <a:r>
              <a:rPr lang="ko-KR" altLang="en-US" sz="20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출전자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수가 더 많은 것을 확인 할 수 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pic>
        <p:nvPicPr>
          <p:cNvPr id="2" name="Picture 2" descr="GitHub - HRPzz/AIFFEL: AIFFEL DAEGU 1">
            <a:extLst>
              <a:ext uri="{FF2B5EF4-FFF2-40B4-BE49-F238E27FC236}">
                <a16:creationId xmlns:a16="http://schemas.microsoft.com/office/drawing/2014/main" id="{EEF98AAE-E20A-967A-1076-BADB2FC7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2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A961D2-681D-68F6-33B2-95C005DD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8" y="343853"/>
            <a:ext cx="6695820" cy="37709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3A1B6E-9656-ADA2-A68B-E145A6F1B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5" y="4279901"/>
            <a:ext cx="6649380" cy="223424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D0A54B-6255-0A6C-5696-2924A463A40A}"/>
              </a:ext>
            </a:extLst>
          </p:cNvPr>
          <p:cNvCxnSpPr>
            <a:cxnSpLocks/>
          </p:cNvCxnSpPr>
          <p:nvPr/>
        </p:nvCxnSpPr>
        <p:spPr>
          <a:xfrm>
            <a:off x="3733800" y="1524000"/>
            <a:ext cx="3152775" cy="1033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41B8A8-CA01-E5D4-005B-AADFC5A61AFE}"/>
              </a:ext>
            </a:extLst>
          </p:cNvPr>
          <p:cNvCxnSpPr>
            <a:cxnSpLocks/>
          </p:cNvCxnSpPr>
          <p:nvPr/>
        </p:nvCxnSpPr>
        <p:spPr>
          <a:xfrm flipV="1">
            <a:off x="3733800" y="3181350"/>
            <a:ext cx="3152775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3F111B-D85C-8932-0749-08F370AA00D7}"/>
              </a:ext>
            </a:extLst>
          </p:cNvPr>
          <p:cNvCxnSpPr/>
          <p:nvPr/>
        </p:nvCxnSpPr>
        <p:spPr>
          <a:xfrm>
            <a:off x="3000375" y="4838700"/>
            <a:ext cx="3743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8899DA-8C96-5578-7765-C7594D431F78}"/>
              </a:ext>
            </a:extLst>
          </p:cNvPr>
          <p:cNvCxnSpPr/>
          <p:nvPr/>
        </p:nvCxnSpPr>
        <p:spPr>
          <a:xfrm>
            <a:off x="5124450" y="5486400"/>
            <a:ext cx="1619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E266266-69E8-1F0C-ECD0-E34283045700}"/>
              </a:ext>
            </a:extLst>
          </p:cNvPr>
          <p:cNvSpPr txBox="1">
            <a:spLocks/>
          </p:cNvSpPr>
          <p:nvPr/>
        </p:nvSpPr>
        <p:spPr>
          <a:xfrm>
            <a:off x="7048156" y="570503"/>
            <a:ext cx="4830871" cy="5943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한국의 선수 수를 연도별로 보았습니다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흥미로운 점은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1964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년도와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1988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년도의 급격한 출전 선수 수의 증가입니다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그리고 하계와 동계 올림픽이 분리되어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개최되기 시작한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92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년도를 기준으로 보면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하계 올림픽의 출전 선수 수는 감소하며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동계 올림픽의 출전 선수 수는 증가하는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추세를 보입니다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이러한 추세가 혹여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종목 수의 변화로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나타나는게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아닌가 싶어 확인해보니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아래의 차트와 같이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종목 수의 변화는 거의 없음을 확인할 수 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추세가 동일하게 다른 국가에서도 나타나는지 궁금해졌는데요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가장 좋은 비교 대상이 올림픽 부동의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위인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미국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이라고 생각했습니다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CB011A-D717-97E9-87B9-006623C64C2A}"/>
              </a:ext>
            </a:extLst>
          </p:cNvPr>
          <p:cNvSpPr/>
          <p:nvPr/>
        </p:nvSpPr>
        <p:spPr>
          <a:xfrm>
            <a:off x="3342821" y="657224"/>
            <a:ext cx="252076" cy="3298825"/>
          </a:xfrm>
          <a:prstGeom prst="rect">
            <a:avLst/>
          </a:prstGeom>
          <a:solidFill>
            <a:srgbClr val="FF99CC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9C6CF3-F1E9-D32C-1BE8-B697302C17C5}"/>
              </a:ext>
            </a:extLst>
          </p:cNvPr>
          <p:cNvSpPr/>
          <p:nvPr/>
        </p:nvSpPr>
        <p:spPr>
          <a:xfrm>
            <a:off x="1790700" y="2393950"/>
            <a:ext cx="252076" cy="1562099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4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747C3BD9-729C-167C-72ED-60E05A58D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9" y="324643"/>
            <a:ext cx="7850002" cy="435133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01F0891-9133-CCDB-5520-784DBCA3B7C4}"/>
              </a:ext>
            </a:extLst>
          </p:cNvPr>
          <p:cNvSpPr txBox="1">
            <a:spLocks/>
          </p:cNvSpPr>
          <p:nvPr/>
        </p:nvSpPr>
        <p:spPr>
          <a:xfrm>
            <a:off x="619482" y="4583113"/>
            <a:ext cx="10419993" cy="2074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추세는 미국에서도 동일하게 나타나는 모습을 보이는데요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이를 비교 해보면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한국의 동계 선수의 수는 미국과 비교해도 충분한 반면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한국의 하계 선수의 수는 미국에 비해 적다는 것을 알 수 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수치만 놓고 단순하게 생각했을 때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현재 한국이 참가하는 하계 종목에서 선수만 추가 해주어도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좋은 성적을 얻을 수 있음을 기대해볼 수 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CC649A-E161-570C-B2ED-CF31FA22E971}"/>
              </a:ext>
            </a:extLst>
          </p:cNvPr>
          <p:cNvSpPr txBox="1">
            <a:spLocks/>
          </p:cNvSpPr>
          <p:nvPr/>
        </p:nvSpPr>
        <p:spPr>
          <a:xfrm>
            <a:off x="8277926" y="1900238"/>
            <a:ext cx="3475924" cy="2319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미국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비교했을 때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출전 선수 수를 비교하는 플롯입니다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선수 수가 다르기 때문에 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 선수의 최대값 기준으로 </a:t>
            </a:r>
            <a:b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리스케일링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해주었습니다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출전하는 종목의 가짓수가 다른 점도 있기 때문에 한국이 출전하는 종목으로 제한했습니다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7BA61C-CF7D-8B60-104E-F3D659EFF3A5}"/>
              </a:ext>
            </a:extLst>
          </p:cNvPr>
          <p:cNvCxnSpPr>
            <a:cxnSpLocks/>
          </p:cNvCxnSpPr>
          <p:nvPr/>
        </p:nvCxnSpPr>
        <p:spPr>
          <a:xfrm>
            <a:off x="5733535" y="1710530"/>
            <a:ext cx="1992827" cy="765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406DE0F-B96B-3B97-8030-AAFD0D50CE96}"/>
              </a:ext>
            </a:extLst>
          </p:cNvPr>
          <p:cNvCxnSpPr>
            <a:cxnSpLocks/>
          </p:cNvCxnSpPr>
          <p:nvPr/>
        </p:nvCxnSpPr>
        <p:spPr>
          <a:xfrm>
            <a:off x="5395784" y="647700"/>
            <a:ext cx="2330578" cy="9525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BE3EBD-ED13-853D-F91C-DDCBC1178F6E}"/>
              </a:ext>
            </a:extLst>
          </p:cNvPr>
          <p:cNvCxnSpPr>
            <a:cxnSpLocks/>
          </p:cNvCxnSpPr>
          <p:nvPr/>
        </p:nvCxnSpPr>
        <p:spPr>
          <a:xfrm>
            <a:off x="6390975" y="1069183"/>
            <a:ext cx="0" cy="876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7E7EAB-0E11-14D4-CBAE-20FCDE34E5A3}"/>
              </a:ext>
            </a:extLst>
          </p:cNvPr>
          <p:cNvCxnSpPr>
            <a:cxnSpLocks/>
          </p:cNvCxnSpPr>
          <p:nvPr/>
        </p:nvCxnSpPr>
        <p:spPr>
          <a:xfrm flipV="1">
            <a:off x="5565775" y="3581400"/>
            <a:ext cx="1984375" cy="377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2" descr="GitHub - HRPzz/AIFFEL: AIFFEL DAEGU 1">
            <a:extLst>
              <a:ext uri="{FF2B5EF4-FFF2-40B4-BE49-F238E27FC236}">
                <a16:creationId xmlns:a16="http://schemas.microsoft.com/office/drawing/2014/main" id="{E94E9F61-59BA-18FC-7381-CD2BD430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5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FE6BC-4662-ABD3-B94E-BB9641CB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4178298"/>
            <a:ext cx="10515600" cy="21844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리스케일링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값을 기준으로 계산하였기에 정확한 분석이라 보기 어렵습니다만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b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평균을 내어보니 하계 선수에 약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92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명의 선수를 증가시키면</a:t>
            </a:r>
            <a:b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비슷한 규모의 국가를 상대할 때 </a:t>
            </a:r>
            <a:b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인원 수 대비 미국과 비슷한 경쟁력을 가질 수 있게 됩니다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그렇다면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참가 인원수가 정말로 성과에 큰 영향을 미칠까요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BF39C-505C-0DD2-8538-795FEF6D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3202"/>
            <a:ext cx="7239000" cy="3691072"/>
          </a:xfrm>
          <a:prstGeom prst="rect">
            <a:avLst/>
          </a:prstGeom>
        </p:spPr>
      </p:pic>
      <p:pic>
        <p:nvPicPr>
          <p:cNvPr id="6" name="Picture 2" descr="GitHub - HRPzz/AIFFEL: AIFFEL DAEGU 1">
            <a:extLst>
              <a:ext uri="{FF2B5EF4-FFF2-40B4-BE49-F238E27FC236}">
                <a16:creationId xmlns:a16="http://schemas.microsoft.com/office/drawing/2014/main" id="{3C2696A7-B325-9FE6-FDCD-4856DAB3D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0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03327-4FA4-AD9B-F2D2-E0AFAA0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5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데이타</a:t>
            </a:r>
            <a:r>
              <a:rPr lang="ko-KR" altLang="en-US" sz="4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4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셋트</a:t>
            </a:r>
            <a:r>
              <a:rPr lang="ko-KR" altLang="en-US" sz="4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4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120</a:t>
            </a:r>
            <a:r>
              <a:rPr lang="ko-KR" altLang="en-US" sz="4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간의 올림픽 </a:t>
            </a:r>
            <a:r>
              <a:rPr lang="ko-KR" altLang="en-US" sz="4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데이타</a:t>
            </a:r>
            <a:endParaRPr lang="ko-KR" altLang="en-US" sz="4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7DE37-6965-CAE3-B859-585AA0D7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45" y="2506662"/>
            <a:ext cx="10861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저희 팀은 이번 데이터 톤에서 올림픽 </a:t>
            </a:r>
            <a:r>
              <a:rPr lang="ko-KR" altLang="en-US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데이타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셋트를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분석했습니다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주제는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 올림픽의 성과를 높이기 위한 방법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</a:t>
            </a:r>
            <a:r>
              <a:rPr lang="ko-KR" altLang="en-US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데이타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셋트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에서 한국을 중심으로 분석을 진행하였습니다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발표의 중심도 한국이 기준이며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세계와 비교하는 방식으로 진행할 것입니다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5" name="Picture 2" descr="GitHub - HRPzz/AIFFEL: AIFFEL DAEGU 1">
            <a:extLst>
              <a:ext uri="{FF2B5EF4-FFF2-40B4-BE49-F238E27FC236}">
                <a16:creationId xmlns:a16="http://schemas.microsoft.com/office/drawing/2014/main" id="{EBFEB0C6-ADD8-706E-07CF-0F61C6CA7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75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5984A1-160D-5562-B402-3DF5AC9D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3129755"/>
            <a:ext cx="11252786" cy="3649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인원수가 성과에 영향을 미치는지 확인해보기 위해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미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대상으로 하여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메달 수를 총 인원수로 간단히 나누어 보았습니다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역시 중국은 좀 물량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빨이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어느정도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있는것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같네요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일본은 중국이랑 비교했을 때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178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부족한데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메달 차이는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32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밖에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안나니까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선수들의 퀄리티가 확실히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좋은것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같습니다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미국은 물량도 많은데 선수들 퀄리티도 좋아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천조국의 위엄을 보여줍니다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선수들의 기량을 높여서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많은 메달을 기대하는 것 보다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참가 인원수를 증가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시키는게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메달을 더 많이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확보하는데에는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효과적일 것입니다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하지만 앞서 말했듯이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선수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한명을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육성하는데 상당히 많은 시간과 자원이 든다는 점이 문제겠네요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9F8F85-42E7-FBFB-8B7B-B7142B7D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87324"/>
            <a:ext cx="7505114" cy="2847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04A71-1BE4-6710-1CA4-064017147B27}"/>
              </a:ext>
            </a:extLst>
          </p:cNvPr>
          <p:cNvSpPr txBox="1"/>
          <p:nvPr/>
        </p:nvSpPr>
        <p:spPr>
          <a:xfrm>
            <a:off x="7911514" y="1354792"/>
            <a:ext cx="467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일본 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2.08 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4,132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선수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1,978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미국 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1.99 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7,335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선수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3,680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 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1.96 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2,913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선수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1,468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중국 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1.93 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4,167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선수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2,157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45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E4A33-6BF0-5571-C5D2-5BA0F6C3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1927AE-FFF4-1F8E-90F4-16932264C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1" y="3458028"/>
            <a:ext cx="11855301" cy="3245306"/>
          </a:xfrm>
          <a:prstGeom prst="rect">
            <a:avLst/>
          </a:prstGeo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7F6B84A-C266-E1E2-1617-1607CF96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8" y="194594"/>
            <a:ext cx="11808884" cy="3234406"/>
          </a:xfrm>
        </p:spPr>
      </p:pic>
    </p:spTree>
    <p:extLst>
      <p:ext uri="{BB962C8B-B14F-4D97-AF65-F5344CB8AC3E}">
        <p14:creationId xmlns:p14="http://schemas.microsoft.com/office/powerpoint/2010/main" val="231599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89758C-A588-6A49-AE77-B4B198819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52" y="3835400"/>
            <a:ext cx="6038676" cy="1281344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3CF801-9D73-4A7B-0BC5-2FE9791F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2" y="1284288"/>
            <a:ext cx="6038676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1E609-C5F0-4916-E3E5-4695B1A350B6}"/>
              </a:ext>
            </a:extLst>
          </p:cNvPr>
          <p:cNvSpPr txBox="1"/>
          <p:nvPr/>
        </p:nvSpPr>
        <p:spPr>
          <a:xfrm>
            <a:off x="658152" y="798286"/>
            <a:ext cx="62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세계의 신장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체중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나이 평균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7EBB8-6345-EC58-D02A-85414953985A}"/>
              </a:ext>
            </a:extLst>
          </p:cNvPr>
          <p:cNvSpPr txBox="1"/>
          <p:nvPr/>
        </p:nvSpPr>
        <p:spPr>
          <a:xfrm>
            <a:off x="658152" y="3341916"/>
            <a:ext cx="62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한국의 신장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체중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나이 평균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EAE0-4FF7-D765-FD8F-7AFFA44AE044}"/>
              </a:ext>
            </a:extLst>
          </p:cNvPr>
          <p:cNvSpPr txBox="1">
            <a:spLocks/>
          </p:cNvSpPr>
          <p:nvPr/>
        </p:nvSpPr>
        <p:spPr>
          <a:xfrm>
            <a:off x="6899295" y="1642056"/>
            <a:ext cx="4924405" cy="5215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한국과 세계평균을 비교해보면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키가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3cm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가량 작습니다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우유를 더 많이 마셔야 할 것 같습니다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체중도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4kg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가량 적습니다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밥도 더 많이 먹어야 합니다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나이도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살 어립니다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피지컬 에서는 젊음이 유리하긴 합니다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180cm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넘는 선수가 잘 없는데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이건 유전 문제라 국제결혼을 많이 해서 </a:t>
            </a:r>
            <a:b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유전자 풀을 넓힐 필요가 있어 보입니다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세계를 기준으로 보면 </a:t>
            </a:r>
            <a:b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그래도 </a:t>
            </a: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중장년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및 노년층이 많이 있던데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한국은 거의 없더라구요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한국은 확실히 노인을 위한 나라는 아닙니다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늙으면 탈출하세요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F1D75-F5B3-BF0C-682B-BBA2B48054E1}"/>
              </a:ext>
            </a:extLst>
          </p:cNvPr>
          <p:cNvSpPr/>
          <p:nvPr/>
        </p:nvSpPr>
        <p:spPr>
          <a:xfrm>
            <a:off x="5130800" y="3924300"/>
            <a:ext cx="7112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E78840-6566-608B-756B-D377A9B6A170}"/>
              </a:ext>
            </a:extLst>
          </p:cNvPr>
          <p:cNvSpPr/>
          <p:nvPr/>
        </p:nvSpPr>
        <p:spPr>
          <a:xfrm>
            <a:off x="5130800" y="1359933"/>
            <a:ext cx="7112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A3FBD7-56A0-2BDD-FFA9-C047D0B5CEDD}"/>
              </a:ext>
            </a:extLst>
          </p:cNvPr>
          <p:cNvSpPr/>
          <p:nvPr/>
        </p:nvSpPr>
        <p:spPr>
          <a:xfrm>
            <a:off x="1629229" y="1359933"/>
            <a:ext cx="7112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C677DF-6C22-C2FE-AE40-8D3C9F561DA5}"/>
              </a:ext>
            </a:extLst>
          </p:cNvPr>
          <p:cNvSpPr/>
          <p:nvPr/>
        </p:nvSpPr>
        <p:spPr>
          <a:xfrm>
            <a:off x="1546103" y="3936322"/>
            <a:ext cx="711199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3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240651-4A2B-F7F8-99FE-1847724BA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3" y="88283"/>
            <a:ext cx="9231721" cy="524087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7A3AC52-E564-4EA1-FFFC-2CE2171B3095}"/>
              </a:ext>
            </a:extLst>
          </p:cNvPr>
          <p:cNvSpPr txBox="1">
            <a:spLocks/>
          </p:cNvSpPr>
          <p:nvPr/>
        </p:nvSpPr>
        <p:spPr>
          <a:xfrm>
            <a:off x="5283068" y="5308797"/>
            <a:ext cx="7199085" cy="1213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한국이 획득한 전체 메달 수는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4,464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개입니다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88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년도의 높은 은메달 수치와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08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년도의 높은 금메달 수치와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최근 성적이 큰 낙폭으로 하락하였음을 확인할 수 있었습니다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C825AA-F9E3-5DD6-8CCB-45F623EA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6" y="5329160"/>
            <a:ext cx="3368449" cy="119276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EBED6E-8328-C87B-81BA-11D0B7B36680}"/>
              </a:ext>
            </a:extLst>
          </p:cNvPr>
          <p:cNvCxnSpPr>
            <a:cxnSpLocks/>
          </p:cNvCxnSpPr>
          <p:nvPr/>
        </p:nvCxnSpPr>
        <p:spPr>
          <a:xfrm>
            <a:off x="4816021" y="1231123"/>
            <a:ext cx="72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6E844F-3948-8528-D6F4-4C91F6764547}"/>
              </a:ext>
            </a:extLst>
          </p:cNvPr>
          <p:cNvCxnSpPr>
            <a:cxnSpLocks/>
          </p:cNvCxnSpPr>
          <p:nvPr/>
        </p:nvCxnSpPr>
        <p:spPr>
          <a:xfrm>
            <a:off x="8330746" y="2497948"/>
            <a:ext cx="72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996CAFA-65FE-7312-92A7-F2802C893E73}"/>
              </a:ext>
            </a:extLst>
          </p:cNvPr>
          <p:cNvCxnSpPr>
            <a:cxnSpLocks/>
          </p:cNvCxnSpPr>
          <p:nvPr/>
        </p:nvCxnSpPr>
        <p:spPr>
          <a:xfrm>
            <a:off x="9489281" y="1465053"/>
            <a:ext cx="785019" cy="1850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4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5CCB32-749F-10C7-F25B-5493448EE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4"/>
            <a:ext cx="4717143" cy="50777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D91ECC-6B96-4F17-37A0-93E7F70B1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7" y="365124"/>
            <a:ext cx="4717144" cy="507775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561D617-1EFA-E540-9086-38F157DF768C}"/>
              </a:ext>
            </a:extLst>
          </p:cNvPr>
          <p:cNvSpPr txBox="1">
            <a:spLocks/>
          </p:cNvSpPr>
          <p:nvPr/>
        </p:nvSpPr>
        <p:spPr>
          <a:xfrm>
            <a:off x="2115456" y="5437450"/>
            <a:ext cx="9332686" cy="104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한국의 메달 획득 비율을 세계와 비교해 보면</a:t>
            </a:r>
            <a:r>
              <a:rPr lang="en-US" altLang="ko-KR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금의 비율은 똑같으나</a:t>
            </a:r>
            <a:r>
              <a:rPr lang="en-US" altLang="ko-KR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은이 </a:t>
            </a:r>
            <a:r>
              <a:rPr lang="en-US" altLang="ko-KR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0.3% </a:t>
            </a: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많고 동이 </a:t>
            </a:r>
            <a:r>
              <a:rPr lang="en-US" altLang="ko-KR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0.8% </a:t>
            </a: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적습니다</a:t>
            </a:r>
            <a:r>
              <a:rPr lang="en-US" altLang="ko-KR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pic>
        <p:nvPicPr>
          <p:cNvPr id="9" name="Picture 2" descr="GitHub - HRPzz/AIFFEL: AIFFEL DAEGU 1">
            <a:extLst>
              <a:ext uri="{FF2B5EF4-FFF2-40B4-BE49-F238E27FC236}">
                <a16:creationId xmlns:a16="http://schemas.microsoft.com/office/drawing/2014/main" id="{0AF7238A-665B-4E16-C904-21D20E8EA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12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D4FBA0-CA23-5625-2C3C-D663F50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717858"/>
            <a:ext cx="6680199" cy="2215313"/>
          </a:xfrm>
          <a:prstGeom prst="rect">
            <a:avLst/>
          </a:prstGeom>
        </p:spPr>
      </p:pic>
      <p:pic>
        <p:nvPicPr>
          <p:cNvPr id="12" name="내용 개체 틀 8">
            <a:extLst>
              <a:ext uri="{FF2B5EF4-FFF2-40B4-BE49-F238E27FC236}">
                <a16:creationId xmlns:a16="http://schemas.microsoft.com/office/drawing/2014/main" id="{63ACA3C5-D3C6-4789-BF94-1DDC1DC03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933172"/>
            <a:ext cx="6680199" cy="3278734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2BA1E70-7428-461E-2B64-FD578F139151}"/>
              </a:ext>
            </a:extLst>
          </p:cNvPr>
          <p:cNvSpPr txBox="1">
            <a:spLocks/>
          </p:cNvSpPr>
          <p:nvPr/>
        </p:nvSpPr>
        <p:spPr>
          <a:xfrm>
            <a:off x="7226301" y="717858"/>
            <a:ext cx="4381500" cy="5822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한국은 총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45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종목 참여</a:t>
            </a:r>
            <a:b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추가된 종목들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00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년에 태권도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14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년에 </a:t>
            </a:r>
            <a:r>
              <a:rPr lang="ko-KR" altLang="en-US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컬링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(18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평창 때 핫 해짐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16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년에 골프</a:t>
            </a:r>
            <a:b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오래된 종목들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48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년부터 농구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축구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64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년부터 펜싱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수영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유도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84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년부터 양궁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펜싱이 양궁보다 오래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되었다니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..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091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8C4D8A-7B8B-BED6-A875-34E8690F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19" y="264016"/>
            <a:ext cx="8255000" cy="6593984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6557420-0854-6613-37E1-4B4F669C9F08}"/>
              </a:ext>
            </a:extLst>
          </p:cNvPr>
          <p:cNvSpPr txBox="1">
            <a:spLocks/>
          </p:cNvSpPr>
          <p:nvPr/>
        </p:nvSpPr>
        <p:spPr>
          <a:xfrm>
            <a:off x="5070476" y="2075180"/>
            <a:ext cx="4558144" cy="36245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전체 메달 비율에서 각 종목이 차지하고 있는 </a:t>
            </a:r>
            <a:b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비율을 수평 막대 그래프로 그려보았는데요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한국의 상위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5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 종목은 다음과 같습니다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기계체조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스피드 스케이팅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육상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핸드볼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수영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동일하게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5%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이상의 비율을 가지며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한국이 강점을 보이는 종목이라 예상이 됩니다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763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28C0844-6913-8956-5CBD-A96E61BAC55F}"/>
              </a:ext>
            </a:extLst>
          </p:cNvPr>
          <p:cNvSpPr txBox="1">
            <a:spLocks/>
          </p:cNvSpPr>
          <p:nvPr/>
        </p:nvSpPr>
        <p:spPr>
          <a:xfrm>
            <a:off x="1783884" y="4696595"/>
            <a:ext cx="9332686" cy="1374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연도별로 메달을 많이 딴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종목들을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Top5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으로 나타내어 보았습니다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사격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육상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기계체조와 스피드 스케이팅이 많은 메달을 가져오네요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금메달 같은 경우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레슬링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유도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태권도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쇼트트랙과 양궁이 좋은 성과를 보이네요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062AD4-B672-3F3F-9EA2-78157F3D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8" y="795982"/>
            <a:ext cx="5080531" cy="38266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E5BE20-5C1D-7ED8-ADE9-78DC8B73B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49" y="795982"/>
            <a:ext cx="5056106" cy="38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6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A568F5-E113-9078-B9DF-ADA1CBFB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05" y="570041"/>
            <a:ext cx="4002063" cy="2533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C1B15C-5F75-F59C-F7F4-D61B8714C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67" y="570041"/>
            <a:ext cx="3342147" cy="2533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12AA31-A8A9-097B-4910-32EE6B40C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413" y="570040"/>
            <a:ext cx="3469873" cy="253322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C8090A9-6AEA-CD6C-5E60-73601B000AF0}"/>
              </a:ext>
            </a:extLst>
          </p:cNvPr>
          <p:cNvSpPr txBox="1">
            <a:spLocks/>
          </p:cNvSpPr>
          <p:nvPr/>
        </p:nvSpPr>
        <p:spPr>
          <a:xfrm>
            <a:off x="1429657" y="3429000"/>
            <a:ext cx="9332686" cy="3022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또한 출전 선수 수를 기준으로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내림차순 정렬을 해보았는데요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배구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육상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축구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등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..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당연하게도 팀스포츠의 출전 선수가 많았습니다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팀스포츠를 제외하고는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사격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레슬링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유도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복싱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펜싱 순으로 출전하네요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물론 해당 종목에 단체전도 있긴 합니다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여성 선수가 많이 참여하는 종목도 정렬해 보았는데요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아이스하키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배구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핸드볼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육상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수영 종목에 많이 출전하네요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97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63DCF7-A5D7-9417-1494-50FA80A2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34" y="427428"/>
            <a:ext cx="10593366" cy="60031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'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한국올림픽의 성과를 높이기 위한 방법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’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에는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크게 세가지 방향성이 있을 수 있겠는데요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새로운 종목을 개척한다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강점을 보이는 종목을 보완한다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저조한 성과를 보이는 종목을 보완한다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번 같은 경우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현실적으로 새로운 종목을 개척하고자 한다고 해도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상당한 시간과 비용이 투자됩니다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따라서 단순한 분석만으로 그러한 투자를 하기엔 무리가 있다고 판단되었습니다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번 같은 경우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잘 하고 있는 종목은 어차피 잘 하고 있으니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해당 종목의 선수들이 더 잘 알 것입니다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번 같은 경우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이미 종목은 개설되었으나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성적이 부진한 경우이며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1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번과 같이 시간과 비용의 문제는 없습니다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따라서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우리는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번을 중심으로 분석을 해보고자 한다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 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이는 주제 와도 부합하며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현실적인 솔루션이 될 것이라 생각했다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</a:p>
        </p:txBody>
      </p:sp>
      <p:pic>
        <p:nvPicPr>
          <p:cNvPr id="2" name="Picture 2" descr="GitHub - HRPzz/AIFFEL: AIFFEL DAEGU 1">
            <a:extLst>
              <a:ext uri="{FF2B5EF4-FFF2-40B4-BE49-F238E27FC236}">
                <a16:creationId xmlns:a16="http://schemas.microsoft.com/office/drawing/2014/main" id="{4F917329-30BF-AFE1-8EE3-F5639E84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E1BD6-4F2A-BAC0-3090-406BECE9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58" y="12311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올림픽 </a:t>
            </a:r>
            <a:r>
              <a:rPr lang="ko-KR" altLang="en-US" sz="4000" dirty="0" err="1"/>
              <a:t>데이타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셋트</a:t>
            </a:r>
            <a:r>
              <a:rPr lang="ko-KR" altLang="en-US" sz="4000" dirty="0"/>
              <a:t> 기본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C42304-FEF2-A384-5016-64E93D323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58" y="1299250"/>
            <a:ext cx="8562975" cy="1257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99743-69E9-6DD6-0CD2-9F620A520602}"/>
              </a:ext>
            </a:extLst>
          </p:cNvPr>
          <p:cNvSpPr txBox="1"/>
          <p:nvPr/>
        </p:nvSpPr>
        <p:spPr>
          <a:xfrm>
            <a:off x="1311058" y="2594229"/>
            <a:ext cx="95698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올림픽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데이타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셋트의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기본 구성은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athlete_events.csv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noc_regions.csv</a:t>
            </a:r>
          </a:p>
          <a:p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두개의 파일로 이루어져 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athlete_events.csv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파일에는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참가 선수 정보와 올림픽 대회 정보 메달 수상 여부가 적혀 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noc_regions.csv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파일에는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각 국가를 나타내는 올림픽 국가 코드와 함께 국가명이 적혀 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" name="Picture 2" descr="GitHub - HRPzz/AIFFEL: AIFFEL DAEGU 1">
            <a:extLst>
              <a:ext uri="{FF2B5EF4-FFF2-40B4-BE49-F238E27FC236}">
                <a16:creationId xmlns:a16="http://schemas.microsoft.com/office/drawing/2014/main" id="{413FB21A-7B76-6D08-E228-3DCD3148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59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BC0CE-923D-8409-E76D-FCDB4674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4"/>
            <a:ext cx="10515600" cy="4676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앞서 얘기한대로 저조한 성과의 종목 보완하는 방향으로 주제를 풀어나간다고 했는데요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그런데 막상 저조한 성과를 보이는 종목이 과연 어떤 것인가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?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라고 생각했을 때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벽에 막힌 느낌 이었습니다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사실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'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저조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부진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 성과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'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라는 단어자체가 어떠한 관점으로 보는가에 따라 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사람마다 다르게 평가할 수 있는 부분이라고 생각했기 때문이죠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따라서 여기에서 저희는 일단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'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성과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'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를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'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수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'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로 정의하고 시작했습니다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그리고 처음에는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＂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수가 적은 종목이 부진한 종목이 아닐까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?＂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라고 생각했는데요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그러나 단순히 메달 수가 낮은 종목들을 부진한 종목이라고 보기엔 문제가 있었습니다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pic>
        <p:nvPicPr>
          <p:cNvPr id="4" name="Picture 2" descr="GitHub - HRPzz/AIFFEL: AIFFEL DAEGU 1">
            <a:extLst>
              <a:ext uri="{FF2B5EF4-FFF2-40B4-BE49-F238E27FC236}">
                <a16:creationId xmlns:a16="http://schemas.microsoft.com/office/drawing/2014/main" id="{A2C8F17B-EFFC-CD67-DD8C-7E7B261C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86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0CC31A-DED8-A627-6AFF-EA212842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733425"/>
            <a:ext cx="10515600" cy="5248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의논을 거듭하며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저조한 성과를 보이는 종목을 어떻게 찾을 것인지 방법을 찾아 나갔습니다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5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명이 출전해서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메달을 얻었다고 생각해 봅시다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100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명이 출전해서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메달을 얻은 결과에 비하면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메달이 적지만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인원수 대비 두 배의 메달을 땄으니 절대로 부진한 종목이라 볼 수 없습니다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따라서 우리는 인원수 수 대비 메달 </a:t>
            </a:r>
            <a:r>
              <a:rPr lang="ko-KR" altLang="en-US" sz="20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획득률을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계산하여야 합니다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참가자 수가 많은데 메달 획득 수가 낮은 경우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(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못하고 있는 종목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참가자 수가 적은데 메달 획득 수가 많은 경우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(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잘하고 있는 종목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이라 볼 수 있겠군요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전체 메달 획득 수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참가자 수</a:t>
            </a:r>
          </a:p>
        </p:txBody>
      </p:sp>
      <p:pic>
        <p:nvPicPr>
          <p:cNvPr id="5" name="Picture 2" descr="GitHub - HRPzz/AIFFEL: AIFFEL DAEGU 1">
            <a:extLst>
              <a:ext uri="{FF2B5EF4-FFF2-40B4-BE49-F238E27FC236}">
                <a16:creationId xmlns:a16="http://schemas.microsoft.com/office/drawing/2014/main" id="{BCFFF60C-ADB7-EE7A-B129-B268341D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35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111C67-0DF5-3C73-1A8E-D016B6F2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312"/>
            <a:ext cx="10515600" cy="5178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여기서 중요하게 고려해야 할 점이 메달의 가중치인데요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인원수가 동일한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A, B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종목에서 동일한 수의 메달을 따왔다고 생각해 봅시다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종목에서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5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메달을 따왔는데 금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은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종목에서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5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메달 중 은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동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개를 따왔다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수는 동일한데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당연히 금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개를 따온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종목이 잘했을 수 밖에 없습니다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따라서 금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은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동에 따라 가중치를 부여해야 합니다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동이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점이라 치고 금이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점이라 치면 금 하나에 동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개와 같은 가치를 지니게 될 것 입니다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따라서 메달의 가중치를 반영한 공식은 아래와 같습니다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점수 합계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참가자 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3E11EE-D13D-0F4B-34C5-04F0ECE7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49" y="4941888"/>
            <a:ext cx="7072393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7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26C6AE-B29E-76FD-1012-85F15798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250156"/>
            <a:ext cx="10515600" cy="4357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인원수 뿐만 아니라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'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선수의 능력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'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도 고려해야 합니다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능력은 어떻게 보면 될까요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? ＇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참가횟수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＇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를 보면 되는데요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참가는 많이 했는데 따오는 메달이 적으면 선수의 능력이 부진하다고 볼 수 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효율성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=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메달 점수 합계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(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참가자 수 * 참가 횟수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참가자 수와 참가 횟수가 적은데 메달을 많이 따오면 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가장 성과가 좋다고 할 수 있겠네요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!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 수치를 각 종목별로 계산하여 줄 세워 놓으면 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어떤 종목이 성과가 </a:t>
            </a:r>
            <a:r>
              <a:rPr lang="ko-KR" altLang="en-US" sz="20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좋은지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나쁜지를 알 수 있을 것입니다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!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Picture 2" descr="GitHub - HRPzz/AIFFEL: AIFFEL DAEGU 1">
            <a:extLst>
              <a:ext uri="{FF2B5EF4-FFF2-40B4-BE49-F238E27FC236}">
                <a16:creationId xmlns:a16="http://schemas.microsoft.com/office/drawing/2014/main" id="{53595F5F-7550-7D0A-A5A9-70550B6F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82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FF5E4-E2AA-E5F3-F3F5-168A885BCC12}"/>
              </a:ext>
            </a:extLst>
          </p:cNvPr>
          <p:cNvSpPr txBox="1"/>
          <p:nvPr/>
        </p:nvSpPr>
        <p:spPr>
          <a:xfrm>
            <a:off x="826762" y="325994"/>
            <a:ext cx="9796464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여기까지 말한 내용을 코드로 보자면 다음과 같습니다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효율성 점수를 계산하는 함수를 만들어서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한국과 세계 </a:t>
            </a:r>
            <a:r>
              <a:rPr lang="ko-KR" altLang="en-US" sz="20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데이타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셋트에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각각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적용시켜 주었습니다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857D62-A176-9227-A0C3-229B73FC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62" y="2168525"/>
            <a:ext cx="10527038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0023D4-3AF7-46DD-407A-7DC2E4E9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44" y="49847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아직 부진한 종목을 판별했다고 하기엔 부족한데요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 다른 종목끼리 메달 효율성을 비교 봐서는 해당 종목이 정말 부진한지 알 수 없습니다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따라서 해당 종목에서 다른 팀과의 비교를 해야 할 것입니다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다른 팀들이 하는 만큼 성적이 안 나오면 상대적으로 부진하다고 볼 수 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여기에서 다른 팀은 세계 평균을 기준으로 하면 되겠네요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!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세계 평균 메달 효율성을 구해서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 평균 메달 효율성을 비교해보면 될 것입니다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효율성 차이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=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한국의 효율성 점수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세계의 효율성 점수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효율성 비율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=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한국의 효율성 점수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세계의 효율성 점수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A92FF-BFFA-3948-8DD7-69F42CD4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4" y="4648995"/>
            <a:ext cx="9258300" cy="1381125"/>
          </a:xfrm>
          <a:prstGeom prst="rect">
            <a:avLst/>
          </a:prstGeom>
        </p:spPr>
      </p:pic>
      <p:pic>
        <p:nvPicPr>
          <p:cNvPr id="7" name="Picture 2" descr="GitHub - HRPzz/AIFFEL: AIFFEL DAEGU 1">
            <a:extLst>
              <a:ext uri="{FF2B5EF4-FFF2-40B4-BE49-F238E27FC236}">
                <a16:creationId xmlns:a16="http://schemas.microsoft.com/office/drawing/2014/main" id="{9EB8F924-8E89-5A5E-FE04-AB69E2964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61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E6ADF-8C8A-4EB7-1F96-73F94B37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737" y="717550"/>
            <a:ext cx="8639175" cy="54228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비율과 차이는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단순히 나누기와 빼기의 차이입니다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이렇게 한 이유는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</a:p>
          <a:p>
            <a:pPr marL="0" indent="0">
              <a:buNone/>
            </a:pPr>
            <a:b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비율을 보면 몇 배를 잘 했는지 알 수 있고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차이를 보면 정확히 얼마나 잘 했는지 알 수 있기 때문입니다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가령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0.005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와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0.002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의 작은 수가 있다고 해봅시다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수치로 보면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0.003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의 근소한 차이이나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비율로 보면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2.5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배가 나옵니다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비율은 높은데 차이는 작은 경우도 있고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차이는 높은데 비율이 작은 경우가 있을 수 있습니다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따라서 둘을 종합적으로 보아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확실히 강한 종목과 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확실히 약한 종목을 가려내고자 했습니다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Picture 2" descr="GitHub - HRPzz/AIFFEL: AIFFEL DAEGU 1">
            <a:extLst>
              <a:ext uri="{FF2B5EF4-FFF2-40B4-BE49-F238E27FC236}">
                <a16:creationId xmlns:a16="http://schemas.microsoft.com/office/drawing/2014/main" id="{3EF1E8EB-E6DD-3D72-28D5-FB66A889F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80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A917250-13F6-3770-6993-A35F4F63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47699"/>
            <a:ext cx="10515600" cy="320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이것만 보면 최근 결과로만 볼 수 밖에 없는데요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사람이 잘할 때도 못할 때도 있는 법이기에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연도별 추이를 고려해야 합니다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앞서 말한 부분을 연도별로 계산한 다음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평균을 내면 가능합니다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이렇게 각 종목의 효율성 차이와 비율을 계산해서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각 종목을 정렬하여 보면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강점을 보이는 종목과 약점을 보이는 종목을 한눈에 파악할 수 있을 것입니다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Picture 2" descr="GitHub - HRPzz/AIFFEL: AIFFEL DAEGU 1">
            <a:extLst>
              <a:ext uri="{FF2B5EF4-FFF2-40B4-BE49-F238E27FC236}">
                <a16:creationId xmlns:a16="http://schemas.microsoft.com/office/drawing/2014/main" id="{DC19B3A0-7E9E-2FD9-D553-B2DB66BA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C34237-B1C7-CC92-8F94-43E32295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248610"/>
            <a:ext cx="8020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11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55F981-4994-F25F-9C23-72DE54978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506330"/>
            <a:ext cx="4811713" cy="5845340"/>
          </a:xfrm>
          <a:prstGeom prst="rect">
            <a:avLst/>
          </a:prstGeom>
        </p:spPr>
      </p:pic>
      <p:pic>
        <p:nvPicPr>
          <p:cNvPr id="9" name="Picture 2" descr="GitHub - HRPzz/AIFFEL: AIFFEL DAEGU 1">
            <a:extLst>
              <a:ext uri="{FF2B5EF4-FFF2-40B4-BE49-F238E27FC236}">
                <a16:creationId xmlns:a16="http://schemas.microsoft.com/office/drawing/2014/main" id="{8BF48070-4B5A-65EA-75E2-4A043379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6ADFA-1FD4-D39E-388E-C967C783AAA0}"/>
              </a:ext>
            </a:extLst>
          </p:cNvPr>
          <p:cNvSpPr txBox="1"/>
          <p:nvPr/>
        </p:nvSpPr>
        <p:spPr>
          <a:xfrm>
            <a:off x="5829300" y="501650"/>
            <a:ext cx="6191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효율성 비율이 높은 상위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종목을 보았습니다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양궁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태권도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골프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쇼트트랙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탁구가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Top5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위치하네요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효율성 비율이 낮은 하위 종목에서는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‘0’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 나오는데요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참가는 했지만 메달 획득을 하지 못한 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종목이라 볼 수 있습니다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시급히 해당 종목을 폐지하고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예산을 저조한 종목에 재 투자하면 될 것 같습니다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976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42FE5E7-83E0-5E47-E97D-B21BB847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506330"/>
            <a:ext cx="5209194" cy="5845340"/>
          </a:xfrm>
          <a:prstGeom prst="rect">
            <a:avLst/>
          </a:prstGeom>
        </p:spPr>
      </p:pic>
      <p:pic>
        <p:nvPicPr>
          <p:cNvPr id="7" name="Picture 2" descr="GitHub - HRPzz/AIFFEL: AIFFEL DAEGU 1">
            <a:extLst>
              <a:ext uri="{FF2B5EF4-FFF2-40B4-BE49-F238E27FC236}">
                <a16:creationId xmlns:a16="http://schemas.microsoft.com/office/drawing/2014/main" id="{4D84430D-3183-993B-B7D0-6B25E8CB6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720E9-E4E8-3BD3-9A27-B6E585828DC3}"/>
              </a:ext>
            </a:extLst>
          </p:cNvPr>
          <p:cNvSpPr txBox="1"/>
          <p:nvPr/>
        </p:nvSpPr>
        <p:spPr>
          <a:xfrm>
            <a:off x="6096000" y="568325"/>
            <a:ext cx="5715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효율성 차이가 높은 상위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종목을 보았습니다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양궁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야구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태권도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쇼트트랙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핸드볼이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Top5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위치하네요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효율성 비율과 효율성 차이가 높은 종목은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한국이 세계와 비교했을 때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확실히 강점을 보이는 종목이라 말을 할 수 있겠는데요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</a:p>
          <a:p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여기에선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양궁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태권도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쇼트트랙이 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강점을 보이는 종목이네요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01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2B9D2-7F08-26C4-413F-ED04C2FB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501" y="1253330"/>
            <a:ext cx="501249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</a:t>
            </a:r>
            <a:r>
              <a:rPr lang="en-US" altLang="ko-KR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ahtlete_events.cvs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에는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15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열이 있고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‘noc_regions.csv’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에는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열이 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하나의 데이터 파일로 보기 위해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athlete_events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기준으로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noc_regions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합치게 될 것입니다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‘NOC’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열은 겹치기 때문에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합치면 총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17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열이 됩니다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610B8E-8178-8D28-F358-FE3E9BD2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2" y="1253330"/>
            <a:ext cx="6239274" cy="4351338"/>
          </a:xfrm>
          <a:prstGeom prst="rect">
            <a:avLst/>
          </a:prstGeom>
        </p:spPr>
      </p:pic>
      <p:pic>
        <p:nvPicPr>
          <p:cNvPr id="4" name="Picture 2" descr="GitHub - HRPzz/AIFFEL: AIFFEL DAEGU 1">
            <a:extLst>
              <a:ext uri="{FF2B5EF4-FFF2-40B4-BE49-F238E27FC236}">
                <a16:creationId xmlns:a16="http://schemas.microsoft.com/office/drawing/2014/main" id="{737C58E8-BDF0-D5E2-210D-F56DEA2F6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87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F5CC8D-357A-D71C-0BDD-DC2B289B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553638"/>
            <a:ext cx="5051425" cy="23467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B58C0C5-30DB-151D-8DBA-CDFCF86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95625"/>
            <a:ext cx="9985375" cy="3343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효율성 비율이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 종목을 제외하고 효율성 비율과 차이가 작은 종목을 추려봤습니다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저조한 종목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Top 10 -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&lt;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배구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기계체조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스피드스케이팅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축구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육상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펜싱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농구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하키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역도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&gt;</a:t>
            </a:r>
          </a:p>
          <a:p>
            <a:pPr marL="0" indent="0" algn="ctr">
              <a:buNone/>
            </a:pP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배구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수영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기계체조가 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1,2,3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위를 나란히 하네요</a:t>
            </a: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이렇게 하여 확실히 약점을 보이는 종목들을 알아냈으니</a:t>
            </a:r>
            <a:endParaRPr lang="en-US" altLang="ko-KR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이제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 종목들을 하나씩 자세하게 분석해보죠</a:t>
            </a: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!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7" name="Picture 2" descr="GitHub - HRPzz/AIFFEL: AIFFEL DAEGU 1">
            <a:extLst>
              <a:ext uri="{FF2B5EF4-FFF2-40B4-BE49-F238E27FC236}">
                <a16:creationId xmlns:a16="http://schemas.microsoft.com/office/drawing/2014/main" id="{70A6F029-CF86-3859-3B1C-9CCC33671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136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01BF4-CEC3-73FE-589F-569A3EAD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정민님</a:t>
            </a:r>
            <a:r>
              <a:rPr lang="ko-KR" altLang="en-US" dirty="0"/>
              <a:t> 영역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3629E-6B51-F179-7D9C-7FF23FE4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 </a:t>
            </a:r>
            <a:r>
              <a:rPr lang="en-US" altLang="ko-KR" dirty="0"/>
              <a:t>ppt</a:t>
            </a:r>
            <a:r>
              <a:rPr lang="ko-KR" altLang="en-US" dirty="0"/>
              <a:t>도 자유롭게 </a:t>
            </a:r>
            <a:r>
              <a:rPr lang="ko-KR" altLang="en-US" dirty="0" err="1"/>
              <a:t>수정해주셍요</a:t>
            </a:r>
            <a:r>
              <a:rPr lang="en-US" altLang="ko-KR" dirty="0"/>
              <a:t>.. </a:t>
            </a:r>
            <a:r>
              <a:rPr lang="ko-KR" altLang="en-US" dirty="0"/>
              <a:t>파이팅</a:t>
            </a:r>
            <a:r>
              <a:rPr lang="en-US" altLang="ko-KR" dirty="0"/>
              <a:t>..!</a:t>
            </a:r>
            <a:endParaRPr lang="ko-KR" altLang="en-US" dirty="0"/>
          </a:p>
        </p:txBody>
      </p:sp>
      <p:pic>
        <p:nvPicPr>
          <p:cNvPr id="4" name="Picture 2" descr="GitHub - HRPzz/AIFFEL: AIFFEL DAEGU 1">
            <a:extLst>
              <a:ext uri="{FF2B5EF4-FFF2-40B4-BE49-F238E27FC236}">
                <a16:creationId xmlns:a16="http://schemas.microsoft.com/office/drawing/2014/main" id="{91D5A18F-E61D-1610-E936-E71CCA8D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5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DB5264-7CC0-CE31-CE76-5CA901F5E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330" y="402279"/>
            <a:ext cx="3829050" cy="14573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3007CD-620F-D25F-A026-C9DDEC27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30" y="1859604"/>
            <a:ext cx="5962650" cy="45339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29E5CEF-6DC9-C2B5-51E2-B63370683995}"/>
              </a:ext>
            </a:extLst>
          </p:cNvPr>
          <p:cNvSpPr txBox="1">
            <a:spLocks/>
          </p:cNvSpPr>
          <p:nvPr/>
        </p:nvSpPr>
        <p:spPr>
          <a:xfrm>
            <a:off x="6817420" y="383489"/>
            <a:ext cx="5012499" cy="647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데이터를 병합하고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병합된 데이터를 확인해 보니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동일하게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230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였던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NOC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개수가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병합 후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231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개로 증가함을 확인했습니다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NOC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차집합을 확인해보니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'SIN'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나왔는데요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싱가포르의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NOC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서로의 파일에서 다르게 표기 되어 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정식 명칭은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SGP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맞다고 하여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SIN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SGP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수정 후 병합하고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all_data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저장하였습니다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추가로 소문자 였던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region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notes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열을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대문자로 바꾸어 주었습니다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Picture 2" descr="GitHub - HRPzz/AIFFEL: AIFFEL DAEGU 1">
            <a:extLst>
              <a:ext uri="{FF2B5EF4-FFF2-40B4-BE49-F238E27FC236}">
                <a16:creationId xmlns:a16="http://schemas.microsoft.com/office/drawing/2014/main" id="{92AF4420-C0EA-1295-E20F-59B34F11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4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4E1AC-BB62-2FBE-91EE-9B2A997A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163"/>
            <a:ext cx="10515600" cy="6479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현재 기준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NOC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는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206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 인데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데이터 셋의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NOC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는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230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개인 이유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이는 역사적으로 국가 간의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NOC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변했기 때문에 일어난 일입니다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하지만 다음과 같은 이유로 이를 따로 처리해주진 않고 유지하기로 결정했습니다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대부분 규모가 작은 소수국가 이기 때문에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분석에 큰 영향을 끼치진 않을 것으로 판단했다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 국가의 변화만 인지하고 있다면 문제 없다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(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서독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동독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독일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소련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러시아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서독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(FRG),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동독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(GDR)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따로 올림픽에 나와 경쟁한 것엔 그 나름의 의미가 있어서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GER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묶어 버리기에는 합리적이지 않다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소련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(URS)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에도 우크라이나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벨라루스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아제르바이잔 등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13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국가가 포함되어 있는데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이를 러시아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(RUS)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바꿔 버리면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우크라이나가 바로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공격드론을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보내 암살당할 수 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(=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목숨이 걸린 문제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" name="Picture 2" descr="GitHub - HRPzz/AIFFEL: AIFFEL DAEGU 1">
            <a:extLst>
              <a:ext uri="{FF2B5EF4-FFF2-40B4-BE49-F238E27FC236}">
                <a16:creationId xmlns:a16="http://schemas.microsoft.com/office/drawing/2014/main" id="{1D0367C8-C03A-9C09-C84F-C6E53E52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7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431092-FFE1-25D2-03B5-48A57BE21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784" y="386904"/>
            <a:ext cx="5173632" cy="6084192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8567C9-AF3D-9722-1C27-34F995176897}"/>
              </a:ext>
            </a:extLst>
          </p:cNvPr>
          <p:cNvSpPr txBox="1">
            <a:spLocks/>
          </p:cNvSpPr>
          <p:nvPr/>
        </p:nvSpPr>
        <p:spPr>
          <a:xfrm>
            <a:off x="6580342" y="1109998"/>
            <a:ext cx="5012499" cy="647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중복치가 있는지 확인해봤습니다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1385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개가 있네요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어디에서 발생하는지 한번 훑어보고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정말 모든 수치가 동일한 행이 있는지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자세히 한번 출력해봤습니다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5540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부터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5545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행을 보니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중복되는 행이 확실히 존재하네요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en-US" altLang="ko-KR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drop_duplicates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사용해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중복치를 제거 해주었습니다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Picture 2" descr="GitHub - HRPzz/AIFFEL: AIFFEL DAEGU 1">
            <a:extLst>
              <a:ext uri="{FF2B5EF4-FFF2-40B4-BE49-F238E27FC236}">
                <a16:creationId xmlns:a16="http://schemas.microsoft.com/office/drawing/2014/main" id="{FB77F330-B10E-704E-0375-87AF5AF25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6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DED284-CE78-0C7C-AD2A-AEDF4A7CF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30" y="295275"/>
            <a:ext cx="3790950" cy="17716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2E5664-300A-1791-D29E-7090E793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30" y="295275"/>
            <a:ext cx="1333500" cy="3133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B9E7F7-BF2A-BAF2-3914-BEEDE7A7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30" y="3429000"/>
            <a:ext cx="5067300" cy="2162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F2F45B-6859-6D43-728A-32960187B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29" y="3429000"/>
            <a:ext cx="1276350" cy="31623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13B94E4-1A93-DD6B-7A3D-27AE9EC71367}"/>
              </a:ext>
            </a:extLst>
          </p:cNvPr>
          <p:cNvSpPr txBox="1">
            <a:spLocks/>
          </p:cNvSpPr>
          <p:nvPr/>
        </p:nvSpPr>
        <p:spPr>
          <a:xfrm>
            <a:off x="7077337" y="295275"/>
            <a:ext cx="5012499" cy="647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이번엔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결측치가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있는지 확인해봤습니다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나이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신장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체중은 일단 나두고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Medal,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Region,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Notes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채웠습니다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Medal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결측치는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‘No medal’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Notes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결측치는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‘No notes’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각각 채워 주었습니다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Region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결측치에는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ROT (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난민 올림픽 선수단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Unknown (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불명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Tuvalu (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투발루 섬나라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있는데요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Team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열의 명칭과 동일하게 해주어도 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무방할 것 같아 그렇게 처리했습니다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2" name="Picture 2" descr="GitHub - HRPzz/AIFFEL: AIFFEL DAEGU 1">
            <a:extLst>
              <a:ext uri="{FF2B5EF4-FFF2-40B4-BE49-F238E27FC236}">
                <a16:creationId xmlns:a16="http://schemas.microsoft.com/office/drawing/2014/main" id="{F9854DAD-C7CA-ACBB-FA56-27CCFD39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787858"/>
            <a:ext cx="983456" cy="5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2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FF4B6A-1534-2F91-B73A-6559EAFDA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04" y="4470768"/>
            <a:ext cx="5468123" cy="16917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A2C4F3-4D46-150C-1E04-38C91BD54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7" y="520552"/>
            <a:ext cx="5468123" cy="3950216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9A2D51D-6696-F2FE-9475-A1AF1A9AD217}"/>
              </a:ext>
            </a:extLst>
          </p:cNvPr>
          <p:cNvSpPr txBox="1">
            <a:spLocks/>
          </p:cNvSpPr>
          <p:nvPr/>
        </p:nvSpPr>
        <p:spPr>
          <a:xfrm>
            <a:off x="6242473" y="583904"/>
            <a:ext cx="5562002" cy="5654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나이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신장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체중에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결측치가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상당히 많네요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년대 이전으로 많이 분포하고 있는데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중요한 데이터이기 때문에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버릴 수가 없었습니다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아예 비워져 있는 것이 아니라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일부 데이터가 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없는 것이어서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채워주면 된다고 생각했습니다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결측치를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채워줄 때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옵션이 아래와 같았습니다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중간값 혹은 평균값 대체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단점 </a:t>
            </a:r>
            <a:r>
              <a:rPr lang="en-US" altLang="ko-KR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간의 상관관계나 패턴을 반영하지 못함</a:t>
            </a:r>
            <a:endParaRPr lang="en-US" altLang="ko-KR" sz="18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회귀 모델</a:t>
            </a:r>
            <a:r>
              <a:rPr lang="en-US" altLang="ko-KR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 값으로 대체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단점</a:t>
            </a:r>
            <a:r>
              <a:rPr lang="en-US" altLang="ko-KR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</a:t>
            </a:r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선형적 표현으로 다양한 특성 고려가 어려움</a:t>
            </a:r>
            <a:r>
              <a:rPr lang="en-US" altLang="ko-KR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en-US" altLang="ko-KR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endParaRPr lang="en-US" altLang="ko-KR" sz="18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2000" dirty="0">
                <a:highlight>
                  <a:srgbClr val="FFFF00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KNN </a:t>
            </a:r>
            <a:r>
              <a:rPr lang="ko-KR" altLang="en-US" sz="2000" dirty="0">
                <a:highlight>
                  <a:srgbClr val="FFFF00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</a:t>
            </a:r>
            <a:r>
              <a:rPr lang="en-US" altLang="ko-KR" sz="2000" dirty="0">
                <a:highlight>
                  <a:srgbClr val="FFFF00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K-</a:t>
            </a:r>
            <a:r>
              <a:rPr lang="ko-KR" altLang="en-US" sz="2000" dirty="0">
                <a:highlight>
                  <a:srgbClr val="FFFF00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최근접 이웃 값으로 대체</a:t>
            </a:r>
            <a:endParaRPr lang="en-US" altLang="ko-KR" sz="2000" dirty="0">
              <a:highlight>
                <a:srgbClr val="FFFF00"/>
              </a:highlight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비선형적 패턴을 잘 반영하고</a:t>
            </a:r>
            <a:r>
              <a:rPr lang="en-US" altLang="ko-KR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많은 데이터를 바탕으로 </a:t>
            </a:r>
            <a:endParaRPr lang="en-US" altLang="ko-KR" sz="18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결측값을</a:t>
            </a:r>
            <a:r>
              <a:rPr lang="ko-KR" alt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보다 정확하게 예측할 수 있어 최적의 옵션</a:t>
            </a:r>
            <a:r>
              <a:rPr lang="en-US" altLang="ko-KR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74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2649</Words>
  <Application>Microsoft Office PowerPoint</Application>
  <PresentationFormat>와이드스크린</PresentationFormat>
  <Paragraphs>287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나눔스퀘어 네오 Bold</vt:lpstr>
      <vt:lpstr>나눔스퀘어 네오 ExtraBold</vt:lpstr>
      <vt:lpstr>나눔스퀘어 네오 Regular</vt:lpstr>
      <vt:lpstr>맑은 고딕</vt:lpstr>
      <vt:lpstr>Arial</vt:lpstr>
      <vt:lpstr>Office 테마</vt:lpstr>
      <vt:lpstr>팀명: 88올림픽</vt:lpstr>
      <vt:lpstr>데이타 셋트 : 120년 간의 올림픽 데이타</vt:lpstr>
      <vt:lpstr>올림픽 데이타 셋트 기본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정민님 영역..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FOCUS</dc:creator>
  <cp:lastModifiedBy>FOCUS</cp:lastModifiedBy>
  <cp:revision>22</cp:revision>
  <dcterms:created xsi:type="dcterms:W3CDTF">2024-10-06T18:42:10Z</dcterms:created>
  <dcterms:modified xsi:type="dcterms:W3CDTF">2024-10-07T17:18:54Z</dcterms:modified>
</cp:coreProperties>
</file>