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60" r:id="rId10"/>
    <p:sldId id="274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DCBD2"/>
    <a:srgbClr val="FFDDF3"/>
    <a:srgbClr val="FBDCFC"/>
    <a:srgbClr val="DBDBDB"/>
    <a:srgbClr val="6E8965"/>
    <a:srgbClr val="94B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ACB62-F886-4D08-9F8F-6F0A72B7E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F37DE0-6A9A-4278-9491-535C7A3BE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9ADD-2F37-469B-8167-E72E711C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8B800-10E2-4BCF-A619-CD2470E7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C968E-A553-4197-A0DA-E669331F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7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2FAC7-2F29-420D-8070-9EEA88F3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DBB01B-10B1-4CCB-A666-3B2FC4690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3A386-F55E-4FDF-840D-F402FC91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20E0A-F4A9-470F-8CE1-CADAC0BE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5FB57-04B7-43A4-A879-74B4B535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71D9C2-AF82-4425-B522-089BE09FF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A77F3-66CC-4467-8D21-4325813BF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43CC3-267F-43AF-B0D6-B9D8BE43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309CC-5F7A-498C-B9E4-5EE177AD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CC12A-0DCD-4509-96B4-4D8BC374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8702D-E423-47C5-A6A7-C28B89A3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E03BB-76FC-48C3-8F21-1E178444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FB78F-83E3-4EC3-9DAE-3021F806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5BF02-3D5E-4520-8C2A-D1E91D9B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11D1F-DEFF-43CC-8FF6-8AD66461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5889D-735A-45AC-B9FC-DCB2E4F7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5D986-7718-45C7-B2A3-AEF0ED882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01EA6-6999-407B-85DE-85F5200D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E20C0-D1CF-485D-9F31-9BD98424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DE826-BC19-4680-8364-7C3D2FF8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D1B8B-DC11-40D3-9188-8770F2E4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B9B54-D388-4D70-8A9D-99181E798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A980E-33C6-4ED9-8C24-F6BC486C8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44E99-7D15-40F5-B57F-1117C554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9C1B4-159B-4790-8137-BA78D7A8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34A35-6769-4A5A-ABBA-4AEBA778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3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7622E-7145-40CB-8D39-329FF07F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28B45-B7EA-49E5-818E-7A6B9C86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1A264-5CED-4ECB-98EB-F0841128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DB2BC3-ED91-4CBE-B257-6E2E26257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552FF9-AA2A-47AD-BD91-BF9DA989C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FF5D33-AE66-486A-BDEA-31753A8A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A4C6E6-7E07-4A52-8276-9B4C7A11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2132A4-8EAA-45C5-B36E-ABD31996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C608A-963B-4DBC-BB73-45AAE74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FCC04C-5E8D-4D6C-A24C-39C1D695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A88E5-0200-4886-8449-2F4997E7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17EFCE-130C-4F24-8123-92B33A98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6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A0B2-50C8-4902-A674-F4E42963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B04587-C22D-407E-A37D-0597BA06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BCBEB0-9B9F-415D-8032-9DDDA5F2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3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C6435-54FD-4913-B436-256D7B84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8C6CC-E730-430C-903B-84BC7DF33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6EA9F-A2E6-4EB1-A357-521BAA210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50B53-FD70-4995-ACFE-31D0D1C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F30FF4-CF4D-4A49-90AE-F853791D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B0929-0464-462C-9B37-B32E469A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8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10773-45AF-4FD0-89EA-F38E1C4A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4E1EAF-3D82-4BF7-ACEE-195B4D45C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F10436-4974-496F-832D-07D5DA680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D143A-8305-47BA-8D52-86B930EB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91866-EC6A-4970-B4EE-753159EE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89C53-ADD7-4B4C-B983-DC0D12FF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6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424058-E337-4710-9B8A-08E5DB0D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48894-7288-4C9D-AF22-295BD45B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BDECC-A1BA-45EA-A9BE-5FF1FE4BF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5C6C-85E9-458B-B27A-62CC73F09FC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A7824-A0EB-4FC1-9A9E-CA2ED72EF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0B196-FEA3-410F-856C-982B4C74F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5421E7C-32D8-4BA6-9171-78BAC3D9F6A6}"/>
              </a:ext>
            </a:extLst>
          </p:cNvPr>
          <p:cNvGrpSpPr/>
          <p:nvPr/>
        </p:nvGrpSpPr>
        <p:grpSpPr>
          <a:xfrm>
            <a:off x="2342498" y="290711"/>
            <a:ext cx="7072362" cy="6072230"/>
            <a:chOff x="785786" y="285728"/>
            <a:chExt cx="7072362" cy="6072230"/>
          </a:xfrm>
          <a:solidFill>
            <a:schemeClr val="bg2">
              <a:lumMod val="25000"/>
            </a:schemeClr>
          </a:solidFill>
        </p:grpSpPr>
        <p:sp>
          <p:nvSpPr>
            <p:cNvPr id="5" name="순서도: 순차적 액세스 저장소 4">
              <a:extLst>
                <a:ext uri="{FF2B5EF4-FFF2-40B4-BE49-F238E27FC236}">
                  <a16:creationId xmlns:a16="http://schemas.microsoft.com/office/drawing/2014/main" id="{2FA3FEF9-8BA4-4A83-92C6-F05BD31439F9}"/>
                </a:ext>
              </a:extLst>
            </p:cNvPr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grpFill/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" name="순서도: 순차적 액세스 저장소 5">
              <a:extLst>
                <a:ext uri="{FF2B5EF4-FFF2-40B4-BE49-F238E27FC236}">
                  <a16:creationId xmlns:a16="http://schemas.microsoft.com/office/drawing/2014/main" id="{71DCD621-4F08-409C-A170-DD402C62C853}"/>
                </a:ext>
              </a:extLst>
            </p:cNvPr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4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1CF96B2-C034-4D9B-A217-79D48AD79E24}"/>
              </a:ext>
            </a:extLst>
          </p:cNvPr>
          <p:cNvSpPr txBox="1"/>
          <p:nvPr/>
        </p:nvSpPr>
        <p:spPr>
          <a:xfrm>
            <a:off x="5051939" y="4564134"/>
            <a:ext cx="181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수학과 </a:t>
            </a:r>
            <a:r>
              <a:rPr lang="ko-KR" altLang="en-US" sz="2000" b="1" dirty="0" err="1">
                <a:solidFill>
                  <a:schemeClr val="bg1"/>
                </a:solidFill>
              </a:rPr>
              <a:t>오서영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9959D-5328-4515-A9AC-0E21B4A3C5DF}"/>
              </a:ext>
            </a:extLst>
          </p:cNvPr>
          <p:cNvSpPr txBox="1"/>
          <p:nvPr/>
        </p:nvSpPr>
        <p:spPr>
          <a:xfrm>
            <a:off x="3142937" y="1904423"/>
            <a:ext cx="5471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4800" b="1" dirty="0">
                <a:solidFill>
                  <a:schemeClr val="bg1"/>
                </a:solidFill>
              </a:rPr>
              <a:t>Chest X-ray Abnormalities Detection</a:t>
            </a:r>
          </a:p>
        </p:txBody>
      </p:sp>
    </p:spTree>
    <p:extLst>
      <p:ext uri="{BB962C8B-B14F-4D97-AF65-F5344CB8AC3E}">
        <p14:creationId xmlns:p14="http://schemas.microsoft.com/office/powerpoint/2010/main" val="274314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Infographic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55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Kaggle Competition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2A4E6AF-B31E-4825-A13D-463D3CE9340A}"/>
              </a:ext>
            </a:extLst>
          </p:cNvPr>
          <p:cNvSpPr txBox="1"/>
          <p:nvPr/>
        </p:nvSpPr>
        <p:spPr>
          <a:xfrm>
            <a:off x="868755" y="1143644"/>
            <a:ext cx="1054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[1] </a:t>
            </a:r>
            <a:r>
              <a:rPr lang="en-US" altLang="ko-KR" b="1" dirty="0" err="1"/>
              <a:t>VinBigData</a:t>
            </a:r>
            <a:r>
              <a:rPr lang="en-US" altLang="ko-KR" b="1" dirty="0"/>
              <a:t> Chest X-ray Abnormalities Detection,</a:t>
            </a:r>
          </a:p>
          <a:p>
            <a:r>
              <a:rPr lang="en-US" altLang="ko-KR" dirty="0"/>
              <a:t>https://www.kaggle.com/c/vinbigdata-chest-xray-abnormalities-detection/data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E1169B1-471F-4B7F-88E7-E29D013C37BB}"/>
              </a:ext>
            </a:extLst>
          </p:cNvPr>
          <p:cNvGrpSpPr/>
          <p:nvPr/>
        </p:nvGrpSpPr>
        <p:grpSpPr>
          <a:xfrm>
            <a:off x="856859" y="2205489"/>
            <a:ext cx="11372465" cy="765799"/>
            <a:chOff x="746867" y="116632"/>
            <a:chExt cx="8324465" cy="7657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B20FDCF-2827-4461-A3E3-1A90D94D2808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A565AF-E0B4-4676-9AE3-F470F9B340C8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References</a:t>
              </a:r>
            </a:p>
          </p:txBody>
        </p:sp>
        <p:grpSp>
          <p:nvGrpSpPr>
            <p:cNvPr id="30" name="그룹 21">
              <a:extLst>
                <a:ext uri="{FF2B5EF4-FFF2-40B4-BE49-F238E27FC236}">
                  <a16:creationId xmlns:a16="http://schemas.microsoft.com/office/drawing/2014/main" id="{48F12723-928B-4DD6-8707-B4F63B38C0E9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9CB98D-3B80-4689-908F-1CB1D2CE458E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71EFB3D-5D95-48DD-B2FD-60F9FDE9CCE5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15A85BC-1410-44A5-94E8-FB5F0FD6B962}"/>
              </a:ext>
            </a:extLst>
          </p:cNvPr>
          <p:cNvSpPr txBox="1"/>
          <p:nvPr/>
        </p:nvSpPr>
        <p:spPr>
          <a:xfrm>
            <a:off x="868755" y="3311901"/>
            <a:ext cx="10982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[1] Chest X-ray abnormalities: Baseline[</a:t>
            </a:r>
            <a:r>
              <a:rPr lang="en-US" altLang="ko-KR" b="1" dirty="0" err="1"/>
              <a:t>TF.Keras</a:t>
            </a:r>
            <a:r>
              <a:rPr lang="en-US" altLang="ko-KR" b="1" dirty="0"/>
              <a:t>], </a:t>
            </a:r>
          </a:p>
          <a:p>
            <a:r>
              <a:rPr lang="en-US" altLang="ko-KR" dirty="0"/>
              <a:t>https://www.kaggle.com/bibhash123/chest-x-ray-abnormalities-baseline-tf-keras/comments</a:t>
            </a:r>
          </a:p>
          <a:p>
            <a:endParaRPr lang="en-US" altLang="ko-KR" dirty="0"/>
          </a:p>
          <a:p>
            <a:r>
              <a:rPr lang="en-US" altLang="ko-KR" b="1" dirty="0"/>
              <a:t>[2] x-ray image Enhancement test, </a:t>
            </a:r>
          </a:p>
          <a:p>
            <a:r>
              <a:rPr lang="en-US" altLang="ko-KR" dirty="0"/>
              <a:t>https://www.kaggle.com/kuuuuub/x-ray-image-enhancement-test</a:t>
            </a:r>
          </a:p>
        </p:txBody>
      </p:sp>
    </p:spTree>
    <p:extLst>
      <p:ext uri="{BB962C8B-B14F-4D97-AF65-F5344CB8AC3E}">
        <p14:creationId xmlns:p14="http://schemas.microsoft.com/office/powerpoint/2010/main" val="7617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Overview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3198822"/>
            <a:ext cx="8929648" cy="2837478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0446E2-96E0-40BD-ABA9-4A018E2EA499}"/>
              </a:ext>
            </a:extLst>
          </p:cNvPr>
          <p:cNvSpPr txBox="1"/>
          <p:nvPr/>
        </p:nvSpPr>
        <p:spPr>
          <a:xfrm>
            <a:off x="1100888" y="3392306"/>
            <a:ext cx="8669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Introduction</a:t>
            </a:r>
          </a:p>
          <a:p>
            <a:r>
              <a:rPr lang="en-US" altLang="ko-KR" sz="2000" b="1" dirty="0"/>
              <a:t>Chest radiograph</a:t>
            </a:r>
            <a:r>
              <a:rPr lang="en-US" altLang="ko-KR" sz="2000" dirty="0"/>
              <a:t> is difficult task for radiologist. </a:t>
            </a:r>
          </a:p>
          <a:p>
            <a:r>
              <a:rPr lang="en-US" altLang="ko-KR" sz="2000" dirty="0"/>
              <a:t>The interpretation of chest X-rays can lead to medical misdiagnosis, even for the best practicing doctor. </a:t>
            </a:r>
          </a:p>
          <a:p>
            <a:r>
              <a:rPr lang="en-US" altLang="ko-KR" sz="2000" dirty="0"/>
              <a:t>Computer-aided detection and diagnosis systems would help reduce the pressure on doctors at metropolitan hospitals and improve diagnostic quality in rural areas.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99DA6C-9791-4022-9DDE-7DA93A86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1075916"/>
            <a:ext cx="89820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5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Data Exploration and Visualization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6921852-7338-4108-AEDB-22CF2F5A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152088"/>
            <a:ext cx="7991475" cy="259080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911534-91BE-4D0C-82AD-1D08385F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773" y="1152088"/>
            <a:ext cx="2729480" cy="371307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86CFC671-1B4F-4093-83F2-13AD83A3509A}"/>
              </a:ext>
            </a:extLst>
          </p:cNvPr>
          <p:cNvGrpSpPr/>
          <p:nvPr/>
        </p:nvGrpSpPr>
        <p:grpSpPr>
          <a:xfrm>
            <a:off x="868755" y="4089356"/>
            <a:ext cx="4131084" cy="1199123"/>
            <a:chOff x="755576" y="404664"/>
            <a:chExt cx="7632848" cy="273630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22D6A6-23DC-450F-A8FF-46763F479DD9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BD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EEB9D9-96BE-45B2-941C-3DB9A17BC1BC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BD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81CC475-F360-4B14-904A-EAA190D00CC8}"/>
              </a:ext>
            </a:extLst>
          </p:cNvPr>
          <p:cNvSpPr txBox="1"/>
          <p:nvPr/>
        </p:nvSpPr>
        <p:spPr>
          <a:xfrm>
            <a:off x="1105473" y="4227253"/>
            <a:ext cx="3657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 critical radiographic findings </a:t>
            </a:r>
          </a:p>
          <a:p>
            <a:pPr algn="ctr"/>
            <a:r>
              <a:rPr lang="en-US" altLang="ko-KR" dirty="0"/>
              <a:t>+ </a:t>
            </a:r>
          </a:p>
          <a:p>
            <a:pPr algn="ctr"/>
            <a:r>
              <a:rPr lang="en-US" altLang="ko-KR" dirty="0"/>
              <a:t>‘No finding’</a:t>
            </a:r>
          </a:p>
        </p:txBody>
      </p:sp>
    </p:spTree>
    <p:extLst>
      <p:ext uri="{BB962C8B-B14F-4D97-AF65-F5344CB8AC3E}">
        <p14:creationId xmlns:p14="http://schemas.microsoft.com/office/powerpoint/2010/main" val="383402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882CE5-557A-471E-BBDB-854AF5763DAB}"/>
              </a:ext>
            </a:extLst>
          </p:cNvPr>
          <p:cNvGrpSpPr/>
          <p:nvPr/>
        </p:nvGrpSpPr>
        <p:grpSpPr>
          <a:xfrm>
            <a:off x="844963" y="4058385"/>
            <a:ext cx="8327221" cy="897621"/>
            <a:chOff x="755576" y="404664"/>
            <a:chExt cx="7632848" cy="27363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08B0DE0-8A02-4F5A-881F-2ADF58CA6AAE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9830A4-40B3-4018-BDFC-280A87E65308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Data Exploration and Visualization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1993473-D938-4FFF-A4BF-E61BB160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145315"/>
            <a:ext cx="8315325" cy="235267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889CDD-75C0-4E3C-A9DD-10F12EB078AA}"/>
              </a:ext>
            </a:extLst>
          </p:cNvPr>
          <p:cNvSpPr/>
          <p:nvPr/>
        </p:nvSpPr>
        <p:spPr>
          <a:xfrm>
            <a:off x="1001787" y="4184031"/>
            <a:ext cx="8025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x_min</a:t>
            </a:r>
            <a:r>
              <a:rPr lang="en-US" altLang="ko-KR" dirty="0"/>
              <a:t>, </a:t>
            </a:r>
            <a:r>
              <a:rPr lang="en-US" altLang="ko-KR" dirty="0" err="1"/>
              <a:t>y_min</a:t>
            </a:r>
            <a:r>
              <a:rPr lang="en-US" altLang="ko-KR" dirty="0"/>
              <a:t>, </a:t>
            </a:r>
            <a:r>
              <a:rPr lang="en-US" altLang="ko-KR" dirty="0" err="1"/>
              <a:t>x_max</a:t>
            </a:r>
            <a:r>
              <a:rPr lang="en-US" altLang="ko-KR" dirty="0"/>
              <a:t>, </a:t>
            </a:r>
            <a:r>
              <a:rPr lang="en-US" altLang="ko-KR" dirty="0" err="1"/>
              <a:t>y_max</a:t>
            </a:r>
            <a:r>
              <a:rPr lang="en-US" altLang="ko-KR" dirty="0"/>
              <a:t>) : </a:t>
            </a:r>
            <a:r>
              <a:rPr lang="en-US" altLang="ko-KR" b="1" dirty="0"/>
              <a:t>bounding box </a:t>
            </a:r>
          </a:p>
          <a:p>
            <a:r>
              <a:rPr lang="en-US" altLang="ko-KR" dirty="0"/>
              <a:t>We have to predict (class, confidence, </a:t>
            </a:r>
            <a:r>
              <a:rPr lang="en-US" altLang="ko-KR" dirty="0" err="1"/>
              <a:t>x_min</a:t>
            </a:r>
            <a:r>
              <a:rPr lang="en-US" altLang="ko-KR" dirty="0"/>
              <a:t>, </a:t>
            </a:r>
            <a:r>
              <a:rPr lang="en-US" altLang="ko-KR" dirty="0" err="1"/>
              <a:t>y_min</a:t>
            </a:r>
            <a:r>
              <a:rPr lang="en-US" altLang="ko-KR" dirty="0"/>
              <a:t>, </a:t>
            </a:r>
            <a:r>
              <a:rPr lang="en-US" altLang="ko-KR" dirty="0" err="1"/>
              <a:t>x_max</a:t>
            </a:r>
            <a:r>
              <a:rPr lang="en-US" altLang="ko-KR" dirty="0"/>
              <a:t>, </a:t>
            </a:r>
            <a:r>
              <a:rPr lang="en-US" altLang="ko-KR" dirty="0" err="1"/>
              <a:t>y_max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28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Data Exploration and Visualization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233D2E3-6BF0-4335-9F53-7A55780CE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40"/>
          <a:stretch/>
        </p:blipFill>
        <p:spPr>
          <a:xfrm>
            <a:off x="868755" y="1025278"/>
            <a:ext cx="7276955" cy="538265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A56C32-FA56-49BE-9E87-1B7974722B1A}"/>
              </a:ext>
            </a:extLst>
          </p:cNvPr>
          <p:cNvSpPr/>
          <p:nvPr/>
        </p:nvSpPr>
        <p:spPr>
          <a:xfrm>
            <a:off x="8334957" y="1015431"/>
            <a:ext cx="1161381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7CF34-5ACB-45F5-A0E1-E3F5C67E35A0}"/>
              </a:ext>
            </a:extLst>
          </p:cNvPr>
          <p:cNvSpPr txBox="1"/>
          <p:nvPr/>
        </p:nvSpPr>
        <p:spPr>
          <a:xfrm>
            <a:off x="8376948" y="1025278"/>
            <a:ext cx="133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Original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D0EFBD-29FF-4C0E-9C51-BA375D783C94}"/>
              </a:ext>
            </a:extLst>
          </p:cNvPr>
          <p:cNvSpPr/>
          <p:nvPr/>
        </p:nvSpPr>
        <p:spPr>
          <a:xfrm>
            <a:off x="8334957" y="3842521"/>
            <a:ext cx="1857667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9F3123-2CA9-47CF-B775-373B2484C958}"/>
              </a:ext>
            </a:extLst>
          </p:cNvPr>
          <p:cNvSpPr txBox="1"/>
          <p:nvPr/>
        </p:nvSpPr>
        <p:spPr>
          <a:xfrm>
            <a:off x="8376948" y="3852368"/>
            <a:ext cx="18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Bounding Box</a:t>
            </a:r>
          </a:p>
        </p:txBody>
      </p:sp>
    </p:spTree>
    <p:extLst>
      <p:ext uri="{BB962C8B-B14F-4D97-AF65-F5344CB8AC3E}">
        <p14:creationId xmlns:p14="http://schemas.microsoft.com/office/powerpoint/2010/main" val="69573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Data Preprocessing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1AAE11-3006-4E0A-B5B0-3C48E63A2D86}"/>
              </a:ext>
            </a:extLst>
          </p:cNvPr>
          <p:cNvSpPr/>
          <p:nvPr/>
        </p:nvSpPr>
        <p:spPr>
          <a:xfrm>
            <a:off x="8757913" y="1333353"/>
            <a:ext cx="1144603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7DC15-085B-4A98-855F-FC4AE7837CA3}"/>
              </a:ext>
            </a:extLst>
          </p:cNvPr>
          <p:cNvSpPr txBox="1"/>
          <p:nvPr/>
        </p:nvSpPr>
        <p:spPr>
          <a:xfrm>
            <a:off x="8799903" y="1343200"/>
            <a:ext cx="12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Original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635962-B32D-48B5-8E43-5246C88A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1343200"/>
            <a:ext cx="7708301" cy="241665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F091A0-AB6B-43D0-839D-AC31F372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59" y="3897585"/>
            <a:ext cx="7720197" cy="243399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D78FEE-FD22-4211-A4F6-E63B2E50549D}"/>
              </a:ext>
            </a:extLst>
          </p:cNvPr>
          <p:cNvSpPr/>
          <p:nvPr/>
        </p:nvSpPr>
        <p:spPr>
          <a:xfrm>
            <a:off x="8757913" y="3887738"/>
            <a:ext cx="2738956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961AF8-35BD-4C19-87EE-241B12E94C50}"/>
              </a:ext>
            </a:extLst>
          </p:cNvPr>
          <p:cNvSpPr txBox="1"/>
          <p:nvPr/>
        </p:nvSpPr>
        <p:spPr>
          <a:xfrm>
            <a:off x="8799903" y="3897585"/>
            <a:ext cx="29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Invert : </a:t>
            </a:r>
            <a:r>
              <a:rPr lang="en-US" altLang="ko-KR" dirty="0"/>
              <a:t>255 - </a:t>
            </a:r>
            <a:r>
              <a:rPr lang="en-US" altLang="ko-KR" dirty="0" err="1"/>
              <a:t>img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639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12688C2-122E-4F01-AEAF-9057694D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1335879"/>
            <a:ext cx="7708301" cy="237567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Data Preprocessing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1AAE11-3006-4E0A-B5B0-3C48E63A2D86}"/>
              </a:ext>
            </a:extLst>
          </p:cNvPr>
          <p:cNvSpPr/>
          <p:nvPr/>
        </p:nvSpPr>
        <p:spPr>
          <a:xfrm>
            <a:off x="8780016" y="1320704"/>
            <a:ext cx="2780946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7DC15-085B-4A98-855F-FC4AE7837CA3}"/>
              </a:ext>
            </a:extLst>
          </p:cNvPr>
          <p:cNvSpPr txBox="1"/>
          <p:nvPr/>
        </p:nvSpPr>
        <p:spPr>
          <a:xfrm>
            <a:off x="8822006" y="1330551"/>
            <a:ext cx="273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Histogram Equalization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9AC587-41F6-4FFD-9DEE-59E7BA19B7B3}"/>
              </a:ext>
            </a:extLst>
          </p:cNvPr>
          <p:cNvSpPr/>
          <p:nvPr/>
        </p:nvSpPr>
        <p:spPr>
          <a:xfrm>
            <a:off x="8757913" y="1773787"/>
            <a:ext cx="30352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The contrast increases.</a:t>
            </a: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Details of the dark regions </a:t>
            </a: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appear clearly.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910CECE-80B9-44A1-A9B3-B029373D4F1A}"/>
              </a:ext>
            </a:extLst>
          </p:cNvPr>
          <p:cNvSpPr/>
          <p:nvPr/>
        </p:nvSpPr>
        <p:spPr>
          <a:xfrm>
            <a:off x="4051882" y="1883115"/>
            <a:ext cx="469783" cy="4406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A8ACD46-5DE2-4F7A-B0C5-C4E333D7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59" y="4363380"/>
            <a:ext cx="3189215" cy="198283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8E3302A-351B-4F64-8E0B-8B584DC51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321" y="4363380"/>
            <a:ext cx="3189214" cy="198841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C361BFC-349B-47B6-9503-80A0F41AA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59" y="3904788"/>
            <a:ext cx="4467225" cy="44767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CFE4B2C-FD5D-4B58-8924-F8A6728DF045}"/>
              </a:ext>
            </a:extLst>
          </p:cNvPr>
          <p:cNvSpPr/>
          <p:nvPr/>
        </p:nvSpPr>
        <p:spPr>
          <a:xfrm>
            <a:off x="4861050" y="5073765"/>
            <a:ext cx="926067" cy="5620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928253-25DC-4B6A-AFCF-061976446652}"/>
              </a:ext>
            </a:extLst>
          </p:cNvPr>
          <p:cNvSpPr txBox="1"/>
          <p:nvPr/>
        </p:nvSpPr>
        <p:spPr>
          <a:xfrm>
            <a:off x="1820410" y="5297273"/>
            <a:ext cx="1444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intensity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0162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Data Preprocessing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1AAE11-3006-4E0A-B5B0-3C48E63A2D86}"/>
              </a:ext>
            </a:extLst>
          </p:cNvPr>
          <p:cNvSpPr/>
          <p:nvPr/>
        </p:nvSpPr>
        <p:spPr>
          <a:xfrm>
            <a:off x="8780016" y="1337481"/>
            <a:ext cx="2780946" cy="94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7DC15-085B-4A98-855F-FC4AE7837CA3}"/>
              </a:ext>
            </a:extLst>
          </p:cNvPr>
          <p:cNvSpPr txBox="1"/>
          <p:nvPr/>
        </p:nvSpPr>
        <p:spPr>
          <a:xfrm>
            <a:off x="8822006" y="1347329"/>
            <a:ext cx="2738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Contrast Limited Adaptive Histogram Equalization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9AC587-41F6-4FFD-9DEE-59E7BA19B7B3}"/>
              </a:ext>
            </a:extLst>
          </p:cNvPr>
          <p:cNvSpPr/>
          <p:nvPr/>
        </p:nvSpPr>
        <p:spPr>
          <a:xfrm>
            <a:off x="8780016" y="2377795"/>
            <a:ext cx="3035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Image is divided into </a:t>
            </a: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small blocks called 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"tiles"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BC14E9-004C-429A-B39A-7380A412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337481"/>
            <a:ext cx="7720197" cy="236246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F09F0D-2430-4C49-8B47-B6F98769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59" y="3909698"/>
            <a:ext cx="6584176" cy="42373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BF418E8-F37D-4A11-B27B-D4E8D114D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192" y="4363380"/>
            <a:ext cx="3189216" cy="199526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D7CAFB1-5AD2-451C-A304-36046ECC0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59" y="4363380"/>
            <a:ext cx="3189215" cy="198283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714AD4A-2018-4BB3-8EA2-92376908B8F4}"/>
              </a:ext>
            </a:extLst>
          </p:cNvPr>
          <p:cNvSpPr/>
          <p:nvPr/>
        </p:nvSpPr>
        <p:spPr>
          <a:xfrm>
            <a:off x="4861050" y="5073765"/>
            <a:ext cx="926067" cy="5620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82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FAC9E729-06D4-4A1B-A80C-FBE4DD7C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1000784"/>
            <a:ext cx="8025612" cy="4665049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Modeling – Baseline CNN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AB01F6-86F9-4FAE-A08E-7716E9201430}"/>
              </a:ext>
            </a:extLst>
          </p:cNvPr>
          <p:cNvGrpSpPr/>
          <p:nvPr/>
        </p:nvGrpSpPr>
        <p:grpSpPr>
          <a:xfrm>
            <a:off x="868755" y="5842624"/>
            <a:ext cx="3413137" cy="826736"/>
            <a:chOff x="755576" y="404664"/>
            <a:chExt cx="7632848" cy="27363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6920A14-E3D1-40AA-9B96-C1487CF3D474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2F8B6C-B817-40D0-974D-93E2128E4D4D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CD7CFFB-4184-4298-A5FA-69B731DFF4F6}"/>
              </a:ext>
            </a:extLst>
          </p:cNvPr>
          <p:cNvSpPr txBox="1"/>
          <p:nvPr/>
        </p:nvSpPr>
        <p:spPr>
          <a:xfrm>
            <a:off x="1020505" y="5902547"/>
            <a:ext cx="32494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mean average precision</a:t>
            </a:r>
          </a:p>
          <a:p>
            <a:r>
              <a:rPr lang="en-US" altLang="ko-KR" dirty="0"/>
              <a:t>0.05</a:t>
            </a:r>
            <a:endParaRPr lang="en-US" altLang="ko-KR" b="1" dirty="0"/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0CA07048-673D-4452-8F59-FA16ACF7AE1B}"/>
              </a:ext>
            </a:extLst>
          </p:cNvPr>
          <p:cNvSpPr/>
          <p:nvPr/>
        </p:nvSpPr>
        <p:spPr>
          <a:xfrm>
            <a:off x="385894" y="3429000"/>
            <a:ext cx="369115" cy="723550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2DDC0789-9093-4863-A1E3-BF79B76A1E4A}"/>
              </a:ext>
            </a:extLst>
          </p:cNvPr>
          <p:cNvSpPr/>
          <p:nvPr/>
        </p:nvSpPr>
        <p:spPr>
          <a:xfrm>
            <a:off x="293615" y="3428999"/>
            <a:ext cx="461394" cy="1403059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B06453-F2CB-4349-9FE8-D2D4E98BAEF2}"/>
              </a:ext>
            </a:extLst>
          </p:cNvPr>
          <p:cNvSpPr/>
          <p:nvPr/>
        </p:nvSpPr>
        <p:spPr>
          <a:xfrm>
            <a:off x="8973394" y="3777212"/>
            <a:ext cx="2233569" cy="44321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6E9B3A-14B7-40BE-B955-0090DD87CA40}"/>
              </a:ext>
            </a:extLst>
          </p:cNvPr>
          <p:cNvSpPr/>
          <p:nvPr/>
        </p:nvSpPr>
        <p:spPr>
          <a:xfrm>
            <a:off x="9032118" y="3818578"/>
            <a:ext cx="2233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Class, Confidence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16B877-8622-47FD-A84E-2E3C6EA87119}"/>
              </a:ext>
            </a:extLst>
          </p:cNvPr>
          <p:cNvSpPr/>
          <p:nvPr/>
        </p:nvSpPr>
        <p:spPr>
          <a:xfrm>
            <a:off x="8973395" y="4502478"/>
            <a:ext cx="1882834" cy="44321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776128-8E8E-4A4F-AEB8-3C69DF201C64}"/>
              </a:ext>
            </a:extLst>
          </p:cNvPr>
          <p:cNvSpPr/>
          <p:nvPr/>
        </p:nvSpPr>
        <p:spPr>
          <a:xfrm>
            <a:off x="9032118" y="4543844"/>
            <a:ext cx="2233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Bounding Box</a:t>
            </a:r>
            <a:endParaRPr lang="ko-KR" altLang="en-US" b="1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EE2E856-88E4-4FB3-8A86-BEDDAE9099C7}"/>
              </a:ext>
            </a:extLst>
          </p:cNvPr>
          <p:cNvCxnSpPr>
            <a:cxnSpLocks/>
          </p:cNvCxnSpPr>
          <p:nvPr/>
        </p:nvCxnSpPr>
        <p:spPr>
          <a:xfrm>
            <a:off x="2538260" y="5621735"/>
            <a:ext cx="42736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13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267</Words>
  <Application>Microsoft Office PowerPoint</Application>
  <PresentationFormat>와이드스크린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Helvetica Neue</vt:lpstr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eileen1426@naver.com</cp:lastModifiedBy>
  <cp:revision>31</cp:revision>
  <dcterms:created xsi:type="dcterms:W3CDTF">2021-01-26T02:10:46Z</dcterms:created>
  <dcterms:modified xsi:type="dcterms:W3CDTF">2021-02-22T18:37:42Z</dcterms:modified>
</cp:coreProperties>
</file>