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80" r:id="rId5"/>
    <p:sldId id="289" r:id="rId6"/>
    <p:sldId id="281" r:id="rId7"/>
    <p:sldId id="282" r:id="rId8"/>
    <p:sldId id="284" r:id="rId9"/>
    <p:sldId id="283" r:id="rId10"/>
    <p:sldId id="293" r:id="rId11"/>
    <p:sldId id="292" r:id="rId12"/>
    <p:sldId id="291" r:id="rId13"/>
    <p:sldId id="285" r:id="rId14"/>
    <p:sldId id="286" r:id="rId15"/>
    <p:sldId id="287" r:id="rId16"/>
    <p:sldId id="288" r:id="rId17"/>
    <p:sldId id="295" r:id="rId18"/>
    <p:sldId id="294" r:id="rId19"/>
    <p:sldId id="296" r:id="rId20"/>
    <p:sldId id="297" r:id="rId21"/>
    <p:sldId id="298" r:id="rId22"/>
    <p:sldId id="299" r:id="rId23"/>
    <p:sldId id="300" r:id="rId24"/>
    <p:sldId id="277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8146-BFFB-4636-B93C-040860A34D07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0185-95AC-4013-877C-29F061A1A2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8146-BFFB-4636-B93C-040860A34D07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0185-95AC-4013-877C-29F061A1A2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8146-BFFB-4636-B93C-040860A34D07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0185-95AC-4013-877C-29F061A1A2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8146-BFFB-4636-B93C-040860A34D07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0185-95AC-4013-877C-29F061A1A2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8146-BFFB-4636-B93C-040860A34D07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0185-95AC-4013-877C-29F061A1A2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8146-BFFB-4636-B93C-040860A34D07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0185-95AC-4013-877C-29F061A1A2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8146-BFFB-4636-B93C-040860A34D07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0185-95AC-4013-877C-29F061A1A2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8146-BFFB-4636-B93C-040860A34D07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0185-95AC-4013-877C-29F061A1A2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8146-BFFB-4636-B93C-040860A34D07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0185-95AC-4013-877C-29F061A1A2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8146-BFFB-4636-B93C-040860A34D07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0185-95AC-4013-877C-29F061A1A2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8146-BFFB-4636-B93C-040860A34D07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0185-95AC-4013-877C-29F061A1A2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68146-BFFB-4636-B93C-040860A34D07}" type="datetimeFigureOut">
              <a:rPr lang="ko-KR" altLang="en-US" smtClean="0"/>
              <a:pPr/>
              <a:t>2020-03-25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B0185-95AC-4013-877C-29F061A1A2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85786" y="285728"/>
            <a:ext cx="7072362" cy="6072230"/>
            <a:chOff x="785786" y="285728"/>
            <a:chExt cx="7072362" cy="6072230"/>
          </a:xfrm>
        </p:grpSpPr>
        <p:sp>
          <p:nvSpPr>
            <p:cNvPr id="7" name="순서도: 순차적 액세스 저장소 6"/>
            <p:cNvSpPr/>
            <p:nvPr/>
          </p:nvSpPr>
          <p:spPr>
            <a:xfrm>
              <a:off x="785786" y="285728"/>
              <a:ext cx="7072362" cy="6072230"/>
            </a:xfrm>
            <a:prstGeom prst="flowChartMagneticTape">
              <a:avLst/>
            </a:prstGeom>
            <a:solidFill>
              <a:schemeClr val="accent4">
                <a:lumMod val="50000"/>
              </a:schemeClr>
            </a:solidFill>
            <a:ln w="57150">
              <a:noFill/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2400" u="heavy" dirty="0" smtClean="0"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en-US" altLang="ko-KR" sz="2400" u="heavy" dirty="0" smtClean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" name="순서도: 순차적 액세스 저장소 4"/>
            <p:cNvSpPr/>
            <p:nvPr/>
          </p:nvSpPr>
          <p:spPr>
            <a:xfrm>
              <a:off x="1000100" y="500042"/>
              <a:ext cx="6643734" cy="5572164"/>
            </a:xfrm>
            <a:prstGeom prst="flowChartMagneticTape">
              <a:avLst/>
            </a:prstGeom>
            <a:solidFill>
              <a:schemeClr val="accent4">
                <a:lumMod val="50000"/>
              </a:schemeClr>
            </a:solidFill>
            <a:ln w="57150">
              <a:solidFill>
                <a:schemeClr val="bg1"/>
              </a:solidFill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2400" u="heavy" dirty="0" smtClean="0"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r>
                <a:rPr lang="ko-KR" altLang="en-US" sz="4000" u="heavy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회귀분석</a:t>
              </a:r>
              <a:endParaRPr lang="en-US" altLang="ko-KR" sz="4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  <a:p>
              <a:pPr algn="ctr"/>
              <a:endParaRPr lang="en-US" altLang="ko-KR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 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 2017010698</a:t>
              </a: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수학과 오서영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"/>
          <p:cNvGrpSpPr/>
          <p:nvPr/>
        </p:nvGrpSpPr>
        <p:grpSpPr>
          <a:xfrm>
            <a:off x="179512" y="908720"/>
            <a:ext cx="8784976" cy="5832648"/>
            <a:chOff x="714348" y="1285860"/>
            <a:chExt cx="7715304" cy="5000660"/>
          </a:xfrm>
        </p:grpSpPr>
        <p:sp>
          <p:nvSpPr>
            <p:cNvPr id="9" name="순서도: 대체 처리 8"/>
            <p:cNvSpPr/>
            <p:nvPr/>
          </p:nvSpPr>
          <p:spPr>
            <a:xfrm>
              <a:off x="714348" y="1285860"/>
              <a:ext cx="7715304" cy="5000660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순서도: 대체 처리 9"/>
            <p:cNvSpPr/>
            <p:nvPr/>
          </p:nvSpPr>
          <p:spPr>
            <a:xfrm>
              <a:off x="857224" y="1428736"/>
              <a:ext cx="7429552" cy="4714908"/>
            </a:xfrm>
            <a:prstGeom prst="flowChartAlternateProcess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" name="그룹 10"/>
          <p:cNvGrpSpPr/>
          <p:nvPr/>
        </p:nvGrpSpPr>
        <p:grpSpPr>
          <a:xfrm>
            <a:off x="107504" y="116632"/>
            <a:ext cx="5572164" cy="711340"/>
            <a:chOff x="785786" y="1643050"/>
            <a:chExt cx="6715172" cy="857256"/>
          </a:xfrm>
        </p:grpSpPr>
        <p:sp>
          <p:nvSpPr>
            <p:cNvPr id="12" name="TextBox 11"/>
            <p:cNvSpPr txBox="1"/>
            <p:nvPr/>
          </p:nvSpPr>
          <p:spPr>
            <a:xfrm>
              <a:off x="1000100" y="1785925"/>
              <a:ext cx="6500858" cy="556365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latin typeface="+mn-ea"/>
                </a:rPr>
                <a:t>단순회귀 </a:t>
              </a:r>
              <a:r>
                <a:rPr lang="ko-KR" altLang="en-US" sz="2400" b="1" dirty="0" smtClean="0">
                  <a:latin typeface="+mn-ea"/>
                </a:rPr>
                <a:t>분석</a:t>
              </a:r>
              <a:endParaRPr lang="en-US" altLang="ko-KR" sz="2400" b="1" dirty="0" smtClean="0">
                <a:latin typeface="+mn-ea"/>
              </a:endParaRPr>
            </a:p>
          </p:txBody>
        </p:sp>
        <p:sp>
          <p:nvSpPr>
            <p:cNvPr id="13" name="눈물 방울 12"/>
            <p:cNvSpPr/>
            <p:nvPr/>
          </p:nvSpPr>
          <p:spPr>
            <a:xfrm>
              <a:off x="785786" y="1643050"/>
              <a:ext cx="1143008" cy="857256"/>
            </a:xfrm>
            <a:prstGeom prst="teardrop">
              <a:avLst/>
            </a:prstGeom>
            <a:ln w="76200"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11560" y="1340768"/>
            <a:ext cx="7849245" cy="5167584"/>
            <a:chOff x="2207568" y="1556792"/>
            <a:chExt cx="7849245" cy="516758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BE506E54-6492-4B01-B3E1-167DBFDAD0F9}"/>
                </a:ext>
              </a:extLst>
            </p:cNvPr>
            <p:cNvSpPr/>
            <p:nvPr/>
          </p:nvSpPr>
          <p:spPr bwMode="auto">
            <a:xfrm>
              <a:off x="2208213" y="1556792"/>
              <a:ext cx="7848600" cy="8640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2000" b="1" dirty="0">
                  <a:latin typeface="Courier New" pitchFamily="49" charset="0"/>
                  <a:cs typeface="Courier New" pitchFamily="49" charset="0"/>
                </a:rPr>
                <a:t>model &lt;- </a:t>
              </a:r>
              <a:r>
                <a:rPr lang="en-US" altLang="ko-KR" sz="2000" b="1" dirty="0" err="1">
                  <a:latin typeface="Courier New" pitchFamily="49" charset="0"/>
                  <a:cs typeface="Courier New" pitchFamily="49" charset="0"/>
                </a:rPr>
                <a:t>lm</a:t>
              </a:r>
              <a:r>
                <a:rPr lang="en-US" altLang="ko-KR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2000" b="1" dirty="0" err="1">
                  <a:latin typeface="Courier New" pitchFamily="49" charset="0"/>
                  <a:cs typeface="Courier New" pitchFamily="49" charset="0"/>
                </a:rPr>
                <a:t>dist~speed</a:t>
              </a:r>
              <a:r>
                <a:rPr lang="en-US" altLang="ko-KR" sz="2000" b="1" dirty="0">
                  <a:latin typeface="Courier New" pitchFamily="49" charset="0"/>
                  <a:cs typeface="Courier New" pitchFamily="49" charset="0"/>
                </a:rPr>
                <a:t>, cars)</a:t>
              </a:r>
            </a:p>
            <a:p>
              <a:pPr>
                <a:defRPr/>
              </a:pPr>
              <a:r>
                <a:rPr lang="en-US" altLang="ko-KR" sz="2000" b="1" dirty="0">
                  <a:latin typeface="Courier New" pitchFamily="49" charset="0"/>
                  <a:cs typeface="Courier New" pitchFamily="49" charset="0"/>
                </a:rPr>
                <a:t>model</a:t>
              </a: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xmlns="" id="{0A97ACE8-948E-4D36-AF96-885976506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38555" y="2590750"/>
              <a:ext cx="4553902" cy="1944216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5AC24432-8577-4979-B24E-0E0074DB6FF8}"/>
                </a:ext>
              </a:extLst>
            </p:cNvPr>
            <p:cNvSpPr/>
            <p:nvPr/>
          </p:nvSpPr>
          <p:spPr bwMode="auto">
            <a:xfrm>
              <a:off x="2207568" y="5085184"/>
              <a:ext cx="7848600" cy="8640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2000" b="1" dirty="0" err="1">
                  <a:latin typeface="Courier New" pitchFamily="49" charset="0"/>
                  <a:cs typeface="Courier New" pitchFamily="49" charset="0"/>
                </a:rPr>
                <a:t>coef</a:t>
              </a:r>
              <a:r>
                <a:rPr lang="en-US" altLang="ko-KR" sz="2000" b="1" dirty="0">
                  <a:latin typeface="Courier New" pitchFamily="49" charset="0"/>
                  <a:cs typeface="Courier New" pitchFamily="49" charset="0"/>
                </a:rPr>
                <a:t>(model)[1] </a:t>
              </a:r>
              <a:r>
                <a:rPr lang="en-US" altLang="ko-KR" sz="2000" b="1" dirty="0">
                  <a:solidFill>
                    <a:schemeClr val="accent2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# b</a:t>
              </a:r>
            </a:p>
            <a:p>
              <a:pPr>
                <a:defRPr/>
              </a:pPr>
              <a:r>
                <a:rPr lang="en-US" altLang="ko-KR" sz="2000" b="1" dirty="0" err="1">
                  <a:latin typeface="Courier New" pitchFamily="49" charset="0"/>
                  <a:cs typeface="Courier New" pitchFamily="49" charset="0"/>
                </a:rPr>
                <a:t>coef</a:t>
              </a:r>
              <a:r>
                <a:rPr lang="en-US" altLang="ko-KR" sz="2000" b="1" dirty="0">
                  <a:latin typeface="Courier New" pitchFamily="49" charset="0"/>
                  <a:cs typeface="Courier New" pitchFamily="49" charset="0"/>
                </a:rPr>
                <a:t>(model)[2] </a:t>
              </a:r>
              <a:r>
                <a:rPr lang="en-US" altLang="ko-KR" sz="2000" b="1" dirty="0">
                  <a:solidFill>
                    <a:schemeClr val="accent2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# W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xmlns="" id="{493626FE-A216-4027-904B-E1565BAAC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72064" y="5174185"/>
              <a:ext cx="2411408" cy="15501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"/>
          <p:cNvGrpSpPr/>
          <p:nvPr/>
        </p:nvGrpSpPr>
        <p:grpSpPr>
          <a:xfrm>
            <a:off x="0" y="1025352"/>
            <a:ext cx="8784976" cy="5832648"/>
            <a:chOff x="714348" y="1285860"/>
            <a:chExt cx="7715304" cy="5000660"/>
          </a:xfrm>
        </p:grpSpPr>
        <p:sp>
          <p:nvSpPr>
            <p:cNvPr id="9" name="순서도: 대체 처리 8"/>
            <p:cNvSpPr/>
            <p:nvPr/>
          </p:nvSpPr>
          <p:spPr>
            <a:xfrm>
              <a:off x="714348" y="1285860"/>
              <a:ext cx="7715304" cy="5000660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순서도: 대체 처리 9"/>
            <p:cNvSpPr/>
            <p:nvPr/>
          </p:nvSpPr>
          <p:spPr>
            <a:xfrm>
              <a:off x="857224" y="1428736"/>
              <a:ext cx="7429552" cy="4714908"/>
            </a:xfrm>
            <a:prstGeom prst="flowChartAlternateProcess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lvl="1" algn="ctr"/>
              <a:r>
                <a:rPr lang="ko-KR" altLang="en-US" dirty="0" smtClean="0"/>
                <a:t>완성된 </a:t>
              </a:r>
              <a:r>
                <a:rPr lang="ko-KR" altLang="en-US" dirty="0" smtClean="0"/>
                <a:t>모델</a:t>
              </a:r>
              <a:endParaRPr lang="en-US" altLang="ko-KR" dirty="0" smtClean="0"/>
            </a:p>
            <a:p>
              <a:pPr marL="0" lvl="1" algn="ctr"/>
              <a:endParaRPr lang="en-US" altLang="ko-KR" dirty="0" smtClean="0"/>
            </a:p>
            <a:p>
              <a:pPr marL="0" lvl="1" algn="ctr"/>
              <a:r>
                <a:rPr lang="en-US" altLang="ko-KR" dirty="0" smtClean="0"/>
                <a:t>“ dist </a:t>
              </a:r>
              <a:r>
                <a:rPr lang="en-US" altLang="ko-KR" dirty="0" smtClean="0"/>
                <a:t>= 3.932 </a:t>
              </a:r>
              <a:r>
                <a:rPr lang="en-US" altLang="ko-KR" dirty="0" smtClean="0">
                  <a:sym typeface="Symbol" panose="05050102010706020507" pitchFamily="18" charset="2"/>
                </a:rPr>
                <a:t> speed – </a:t>
              </a:r>
              <a:r>
                <a:rPr lang="en-US" altLang="ko-KR" dirty="0" smtClean="0">
                  <a:sym typeface="Symbol" panose="05050102010706020507" pitchFamily="18" charset="2"/>
                </a:rPr>
                <a:t>17.579 “ </a:t>
              </a:r>
              <a:endParaRPr lang="ko-KR" altLang="en-US" dirty="0" smtClean="0"/>
            </a:p>
            <a:p>
              <a:pPr marL="0" lvl="1" algn="ctr"/>
              <a:endParaRPr lang="en-US" altLang="ko-KR" dirty="0" smtClean="0"/>
            </a:p>
            <a:p>
              <a:pPr marL="0" lvl="1" algn="ctr"/>
              <a:r>
                <a:rPr lang="ko-KR" altLang="en-US" dirty="0" err="1" smtClean="0"/>
                <a:t>회귀식을</a:t>
              </a:r>
              <a:r>
                <a:rPr lang="ko-KR" altLang="en-US" dirty="0" smtClean="0"/>
                <a:t> </a:t>
              </a:r>
              <a:r>
                <a:rPr lang="ko-KR" altLang="en-US" dirty="0" err="1" smtClean="0"/>
                <a:t>산점도에</a:t>
              </a:r>
              <a:r>
                <a:rPr lang="ko-KR" altLang="en-US" dirty="0" smtClean="0"/>
                <a:t> 표현 </a:t>
              </a:r>
            </a:p>
            <a:p>
              <a:pPr marL="0" lvl="1" algn="ctr"/>
              <a:endParaRPr lang="en-US" altLang="ko-KR" dirty="0" smtClean="0"/>
            </a:p>
            <a:p>
              <a:pPr marL="0" lvl="1" algn="ctr"/>
              <a:endParaRPr lang="en-US" altLang="ko-KR" dirty="0" smtClean="0"/>
            </a:p>
            <a:p>
              <a:pPr marL="0" lvl="1" algn="ctr"/>
              <a:endParaRPr lang="en-US" altLang="ko-KR" dirty="0" smtClean="0"/>
            </a:p>
            <a:p>
              <a:pPr marL="0" lvl="1" algn="ctr"/>
              <a:endParaRPr lang="en-US" altLang="ko-KR" dirty="0" smtClean="0"/>
            </a:p>
            <a:p>
              <a:pPr marL="0" lvl="1" algn="ctr"/>
              <a:endParaRPr lang="en-US" altLang="ko-KR" dirty="0" smtClean="0"/>
            </a:p>
            <a:p>
              <a:pPr marL="0" lvl="1" algn="ctr"/>
              <a:endParaRPr lang="en-US" altLang="ko-KR" dirty="0" smtClean="0"/>
            </a:p>
            <a:p>
              <a:pPr marL="0" lvl="1" algn="ctr"/>
              <a:endParaRPr lang="en-US" altLang="ko-KR" dirty="0" smtClean="0"/>
            </a:p>
            <a:p>
              <a:pPr marL="0" lvl="1" algn="ctr"/>
              <a:endParaRPr lang="en-US" altLang="ko-KR" dirty="0" smtClean="0"/>
            </a:p>
            <a:p>
              <a:pPr marL="0" lvl="1" algn="ctr"/>
              <a:endParaRPr lang="en-US" altLang="ko-KR" dirty="0" smtClean="0"/>
            </a:p>
            <a:p>
              <a:pPr algn="ctr"/>
              <a:endParaRPr lang="en-US" altLang="ko-KR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" name="그룹 10"/>
          <p:cNvGrpSpPr/>
          <p:nvPr/>
        </p:nvGrpSpPr>
        <p:grpSpPr>
          <a:xfrm>
            <a:off x="107504" y="116632"/>
            <a:ext cx="5572164" cy="711340"/>
            <a:chOff x="785786" y="1643050"/>
            <a:chExt cx="6715172" cy="857256"/>
          </a:xfrm>
        </p:grpSpPr>
        <p:sp>
          <p:nvSpPr>
            <p:cNvPr id="12" name="TextBox 11"/>
            <p:cNvSpPr txBox="1"/>
            <p:nvPr/>
          </p:nvSpPr>
          <p:spPr>
            <a:xfrm>
              <a:off x="1000100" y="1785925"/>
              <a:ext cx="6500858" cy="556365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latin typeface="+mn-ea"/>
                </a:rPr>
                <a:t>단순회귀 </a:t>
              </a:r>
              <a:r>
                <a:rPr lang="ko-KR" altLang="en-US" sz="2400" b="1" dirty="0" smtClean="0">
                  <a:latin typeface="+mn-ea"/>
                </a:rPr>
                <a:t>분석</a:t>
              </a:r>
              <a:endParaRPr lang="en-US" altLang="ko-KR" sz="2400" b="1" dirty="0" smtClean="0">
                <a:latin typeface="+mn-ea"/>
              </a:endParaRPr>
            </a:p>
          </p:txBody>
        </p:sp>
        <p:sp>
          <p:nvSpPr>
            <p:cNvPr id="13" name="눈물 방울 12"/>
            <p:cNvSpPr/>
            <p:nvPr/>
          </p:nvSpPr>
          <p:spPr>
            <a:xfrm>
              <a:off x="785786" y="1643050"/>
              <a:ext cx="1143008" cy="857256"/>
            </a:xfrm>
            <a:prstGeom prst="teardrop">
              <a:avLst/>
            </a:prstGeom>
            <a:ln w="76200"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5CB8C075-F790-44F7-A12C-43A80E83608E}"/>
              </a:ext>
            </a:extLst>
          </p:cNvPr>
          <p:cNvSpPr/>
          <p:nvPr/>
        </p:nvSpPr>
        <p:spPr bwMode="auto">
          <a:xfrm>
            <a:off x="1403648" y="3645024"/>
            <a:ext cx="622892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dist~speed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, data=cars)</a:t>
            </a:r>
          </a:p>
          <a:p>
            <a:pPr>
              <a:defRPr/>
            </a:pP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abline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coef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(model))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D2777EB3-E79C-4623-AD3F-E01678D3F1C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4437112"/>
            <a:ext cx="5617491" cy="199350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"/>
          <p:cNvGrpSpPr/>
          <p:nvPr/>
        </p:nvGrpSpPr>
        <p:grpSpPr>
          <a:xfrm>
            <a:off x="179512" y="908720"/>
            <a:ext cx="8784976" cy="5832648"/>
            <a:chOff x="714348" y="1285860"/>
            <a:chExt cx="7715304" cy="5000660"/>
          </a:xfrm>
        </p:grpSpPr>
        <p:sp>
          <p:nvSpPr>
            <p:cNvPr id="9" name="순서도: 대체 처리 8"/>
            <p:cNvSpPr/>
            <p:nvPr/>
          </p:nvSpPr>
          <p:spPr>
            <a:xfrm>
              <a:off x="714348" y="1285860"/>
              <a:ext cx="7715304" cy="5000660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순서도: 대체 처리 9"/>
            <p:cNvSpPr/>
            <p:nvPr/>
          </p:nvSpPr>
          <p:spPr>
            <a:xfrm>
              <a:off x="857224" y="1428736"/>
              <a:ext cx="7429552" cy="4714908"/>
            </a:xfrm>
            <a:prstGeom prst="flowChartAlternateProcess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/>
              <a:r>
                <a:rPr lang="ko-KR" altLang="en-US" dirty="0" smtClean="0"/>
                <a:t> </a:t>
              </a:r>
              <a:r>
                <a:rPr lang="en-US" altLang="ko-KR" dirty="0" smtClean="0"/>
                <a:t>: </a:t>
              </a:r>
              <a:r>
                <a:rPr lang="ko-KR" altLang="en-US" dirty="0" smtClean="0"/>
                <a:t>독립변수가 </a:t>
              </a:r>
              <a:r>
                <a:rPr lang="en-US" altLang="ko-KR" dirty="0" smtClean="0"/>
                <a:t>2</a:t>
              </a:r>
              <a:r>
                <a:rPr lang="ko-KR" altLang="en-US" dirty="0" smtClean="0"/>
                <a:t>개 이상인 </a:t>
              </a:r>
              <a:r>
                <a:rPr lang="ko-KR" altLang="en-US" dirty="0" smtClean="0"/>
                <a:t>경우</a:t>
              </a:r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23528" y="116632"/>
            <a:ext cx="5572164" cy="711340"/>
            <a:chOff x="785786" y="1643050"/>
            <a:chExt cx="6715172" cy="857256"/>
          </a:xfrm>
        </p:grpSpPr>
        <p:sp>
          <p:nvSpPr>
            <p:cNvPr id="11" name="TextBox 10"/>
            <p:cNvSpPr txBox="1"/>
            <p:nvPr/>
          </p:nvSpPr>
          <p:spPr>
            <a:xfrm>
              <a:off x="1000100" y="1785926"/>
              <a:ext cx="6500858" cy="556366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latin typeface="+mn-ea"/>
                </a:rPr>
                <a:t>다중회귀 분석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14" name="눈물 방울 13"/>
            <p:cNvSpPr/>
            <p:nvPr/>
          </p:nvSpPr>
          <p:spPr>
            <a:xfrm>
              <a:off x="785786" y="1643050"/>
              <a:ext cx="1143008" cy="857256"/>
            </a:xfrm>
            <a:prstGeom prst="teardrop">
              <a:avLst/>
            </a:prstGeom>
            <a:ln w="76200"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2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C3D088EC-AD20-4A9B-A3EA-EDDF9DDD898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3861048"/>
            <a:ext cx="5562618" cy="64807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"/>
          <p:cNvGrpSpPr/>
          <p:nvPr/>
        </p:nvGrpSpPr>
        <p:grpSpPr>
          <a:xfrm>
            <a:off x="179512" y="908720"/>
            <a:ext cx="8784976" cy="5832648"/>
            <a:chOff x="714348" y="1285860"/>
            <a:chExt cx="7715304" cy="5000660"/>
          </a:xfrm>
        </p:grpSpPr>
        <p:sp>
          <p:nvSpPr>
            <p:cNvPr id="3" name="순서도: 대체 처리 2"/>
            <p:cNvSpPr/>
            <p:nvPr/>
          </p:nvSpPr>
          <p:spPr>
            <a:xfrm>
              <a:off x="714348" y="1285860"/>
              <a:ext cx="7715304" cy="5000660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순서도: 대체 처리 3"/>
            <p:cNvSpPr/>
            <p:nvPr/>
          </p:nvSpPr>
          <p:spPr>
            <a:xfrm>
              <a:off x="857224" y="1428736"/>
              <a:ext cx="7429552" cy="4714908"/>
            </a:xfrm>
            <a:prstGeom prst="flowChartAlternateProcess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 smtClean="0"/>
                <a:t>사례</a:t>
              </a:r>
              <a:r>
                <a:rPr lang="en-US" altLang="ko-KR" dirty="0" smtClean="0"/>
                <a:t>: </a:t>
              </a:r>
              <a:r>
                <a:rPr lang="ko-KR" altLang="en-US" dirty="0" smtClean="0"/>
                <a:t>연봉 예측 </a:t>
              </a:r>
              <a:r>
                <a:rPr lang="ko-KR" altLang="en-US" dirty="0" smtClean="0"/>
                <a:t>모델</a:t>
              </a:r>
              <a:endParaRPr lang="en-US" altLang="ko-KR" dirty="0" smtClean="0"/>
            </a:p>
            <a:p>
              <a:endParaRPr lang="en-US" altLang="ko-KR" dirty="0" smtClean="0"/>
            </a:p>
            <a:p>
              <a:r>
                <a:rPr lang="ko-KR" altLang="en-US" dirty="0" smtClean="0"/>
                <a:t>특정 </a:t>
              </a:r>
              <a:r>
                <a:rPr lang="ko-KR" altLang="en-US" dirty="0" err="1" smtClean="0"/>
                <a:t>직군의</a:t>
              </a:r>
              <a:r>
                <a:rPr lang="ko-KR" altLang="en-US" dirty="0" smtClean="0"/>
                <a:t> 연봉을 </a:t>
              </a:r>
              <a:r>
                <a:rPr lang="en-US" altLang="ko-KR" dirty="0" smtClean="0"/>
                <a:t>3</a:t>
              </a:r>
              <a:r>
                <a:rPr lang="ko-KR" altLang="en-US" dirty="0" smtClean="0"/>
                <a:t>가지 변수</a:t>
              </a:r>
              <a:r>
                <a:rPr lang="en-US" altLang="ko-KR" dirty="0" smtClean="0"/>
                <a:t>(</a:t>
              </a:r>
              <a:r>
                <a:rPr lang="ko-KR" altLang="en-US" dirty="0" err="1" smtClean="0"/>
                <a:t>교육년수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여성비율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평판</a:t>
              </a:r>
              <a:r>
                <a:rPr lang="en-US" altLang="ko-KR" dirty="0" smtClean="0"/>
                <a:t>)</a:t>
              </a:r>
              <a:r>
                <a:rPr lang="ko-KR" altLang="en-US" dirty="0" smtClean="0"/>
                <a:t>를 가지고 </a:t>
              </a:r>
              <a:r>
                <a:rPr lang="ko-KR" altLang="en-US" dirty="0" smtClean="0"/>
                <a:t>예측</a:t>
              </a:r>
              <a:endParaRPr lang="en-US" altLang="ko-KR" dirty="0" smtClean="0"/>
            </a:p>
            <a:p>
              <a:endParaRPr lang="en-US" altLang="ko-KR" dirty="0" smtClean="0"/>
            </a:p>
            <a:p>
              <a:r>
                <a:rPr lang="ko-KR" altLang="en-US" dirty="0" err="1" smtClean="0"/>
                <a:t>데이터셋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: car</a:t>
              </a:r>
              <a:r>
                <a:rPr lang="ko-KR" altLang="en-US" dirty="0" smtClean="0"/>
                <a:t> 패키지의 </a:t>
              </a:r>
              <a:r>
                <a:rPr lang="en-US" altLang="ko-KR" dirty="0" smtClean="0"/>
                <a:t>Prestige</a:t>
              </a:r>
            </a:p>
            <a:p>
              <a:endParaRPr lang="en-US" altLang="ko-KR" dirty="0" smtClean="0"/>
            </a:p>
            <a:p>
              <a:endParaRPr lang="en-US" altLang="ko-KR" dirty="0" smtClean="0"/>
            </a:p>
            <a:p>
              <a:endParaRPr lang="en-US" altLang="ko-KR" dirty="0" smtClean="0"/>
            </a:p>
            <a:p>
              <a:endParaRPr lang="en-US" altLang="ko-KR" dirty="0" smtClean="0"/>
            </a:p>
            <a:p>
              <a:endParaRPr lang="en-US" altLang="ko-KR" dirty="0" smtClean="0"/>
            </a:p>
            <a:p>
              <a:endParaRPr lang="en-US" altLang="ko-KR" dirty="0" smtClean="0"/>
            </a:p>
            <a:p>
              <a:endParaRPr lang="en-US" altLang="ko-KR" dirty="0" smtClean="0"/>
            </a:p>
            <a:p>
              <a:endParaRPr lang="en-US" altLang="ko-KR" dirty="0" smtClean="0"/>
            </a:p>
            <a:p>
              <a:r>
                <a:rPr lang="en-US" altLang="ko-KR" dirty="0" smtClean="0"/>
                <a:t> </a:t>
              </a:r>
              <a:endParaRPr lang="ko-KR" altLang="en-US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23528" y="116632"/>
            <a:ext cx="5572164" cy="711340"/>
            <a:chOff x="785786" y="1643050"/>
            <a:chExt cx="6715172" cy="857256"/>
          </a:xfrm>
        </p:grpSpPr>
        <p:sp>
          <p:nvSpPr>
            <p:cNvPr id="6" name="TextBox 5"/>
            <p:cNvSpPr txBox="1"/>
            <p:nvPr/>
          </p:nvSpPr>
          <p:spPr>
            <a:xfrm>
              <a:off x="1000100" y="1785926"/>
              <a:ext cx="6500858" cy="556366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latin typeface="+mn-ea"/>
                </a:rPr>
                <a:t>다중회귀 분석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7" name="눈물 방울 6"/>
            <p:cNvSpPr/>
            <p:nvPr/>
          </p:nvSpPr>
          <p:spPr>
            <a:xfrm>
              <a:off x="785786" y="1643050"/>
              <a:ext cx="1143008" cy="857256"/>
            </a:xfrm>
            <a:prstGeom prst="teardrop">
              <a:avLst/>
            </a:prstGeom>
            <a:ln w="76200"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2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27584" y="3212976"/>
            <a:ext cx="6984504" cy="3136414"/>
            <a:chOff x="2135981" y="2996952"/>
            <a:chExt cx="7848600" cy="356846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981D3DF3-AD53-49FD-93D8-CB5AFB4C0AAB}"/>
                </a:ext>
              </a:extLst>
            </p:cNvPr>
            <p:cNvSpPr/>
            <p:nvPr/>
          </p:nvSpPr>
          <p:spPr bwMode="auto">
            <a:xfrm>
              <a:off x="2135981" y="2996952"/>
              <a:ext cx="7848600" cy="7920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2000" b="1" dirty="0">
                  <a:latin typeface="Courier New" pitchFamily="49" charset="0"/>
                  <a:cs typeface="Courier New" pitchFamily="49" charset="0"/>
                </a:rPr>
                <a:t>library(car)</a:t>
              </a:r>
            </a:p>
            <a:p>
              <a:pPr>
                <a:defRPr/>
              </a:pPr>
              <a:r>
                <a:rPr lang="en-US" altLang="ko-KR" sz="2000" b="1" dirty="0">
                  <a:latin typeface="Courier New" pitchFamily="49" charset="0"/>
                  <a:cs typeface="Courier New" pitchFamily="49" charset="0"/>
                </a:rPr>
                <a:t>head(Prestige)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xmlns="" id="{335A4EEB-F4EC-4D89-B88A-448C2E55B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5981" y="4077072"/>
              <a:ext cx="5959062" cy="1512168"/>
            </a:xfrm>
            <a:prstGeom prst="rect">
              <a:avLst/>
            </a:prstGeom>
          </p:spPr>
        </p:pic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D612B50A-4A15-42F4-8746-220692CB7840}"/>
                </a:ext>
              </a:extLst>
            </p:cNvPr>
            <p:cNvCxnSpPr/>
            <p:nvPr/>
          </p:nvCxnSpPr>
          <p:spPr bwMode="auto">
            <a:xfrm>
              <a:off x="2279576" y="5589240"/>
              <a:ext cx="165618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46AD02D-242E-4C37-BB3D-406E9CC7C0BB}"/>
                </a:ext>
              </a:extLst>
            </p:cNvPr>
            <p:cNvSpPr txBox="1"/>
            <p:nvPr/>
          </p:nvSpPr>
          <p:spPr>
            <a:xfrm>
              <a:off x="2567609" y="566124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accent2">
                      <a:lumMod val="50000"/>
                    </a:schemeClr>
                  </a:solidFill>
                </a:rPr>
                <a:t>직업</a:t>
              </a: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259D597B-4D9B-4F44-BBA2-27E12B40CA8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39816" y="5589240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FA24D9E1-1FB7-4D60-A464-D158B7541F1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87888" y="5589240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D518D782-BD65-432D-B948-60D27BB2A82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91944" y="5589240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xmlns="" id="{47DECB6B-F0B8-4011-A795-0CC341AE77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56040" y="5589240"/>
              <a:ext cx="43204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3C42F801-AB45-4709-860D-83180745FAB1}"/>
                </a:ext>
              </a:extLst>
            </p:cNvPr>
            <p:cNvSpPr txBox="1"/>
            <p:nvPr/>
          </p:nvSpPr>
          <p:spPr>
            <a:xfrm>
              <a:off x="3719736" y="5733256"/>
              <a:ext cx="1191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>
                  <a:solidFill>
                    <a:schemeClr val="accent2">
                      <a:lumMod val="50000"/>
                    </a:schemeClr>
                  </a:solidFill>
                </a:rPr>
                <a:t>교육년수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841F2B1E-3CA5-4E6B-A569-D9518ADEA0EF}"/>
                </a:ext>
              </a:extLst>
            </p:cNvPr>
            <p:cNvSpPr txBox="1"/>
            <p:nvPr/>
          </p:nvSpPr>
          <p:spPr>
            <a:xfrm>
              <a:off x="4439816" y="6165304"/>
              <a:ext cx="13612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accent2">
                      <a:lumMod val="50000"/>
                    </a:schemeClr>
                  </a:solidFill>
                </a:rPr>
                <a:t>수입</a:t>
              </a:r>
              <a:r>
                <a:rPr lang="en-US" altLang="ko-KR" sz="2000" b="1" dirty="0">
                  <a:solidFill>
                    <a:schemeClr val="accent2">
                      <a:lumMod val="50000"/>
                    </a:schemeClr>
                  </a:solidFill>
                </a:rPr>
                <a:t>(</a:t>
              </a:r>
              <a:r>
                <a:rPr lang="ko-KR" altLang="en-US" sz="2000" b="1" dirty="0">
                  <a:solidFill>
                    <a:schemeClr val="accent2">
                      <a:lumMod val="50000"/>
                    </a:schemeClr>
                  </a:solidFill>
                </a:rPr>
                <a:t>연봉</a:t>
              </a:r>
              <a:r>
                <a:rPr lang="en-US" altLang="ko-KR" sz="2000" b="1" dirty="0">
                  <a:solidFill>
                    <a:schemeClr val="accent2">
                      <a:lumMod val="50000"/>
                    </a:schemeClr>
                  </a:solidFill>
                </a:rPr>
                <a:t>)</a:t>
              </a:r>
              <a:endParaRPr lang="ko-KR" altLang="en-US" sz="20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CA299F77-F40B-408E-AFDF-213009C9FCBC}"/>
                </a:ext>
              </a:extLst>
            </p:cNvPr>
            <p:cNvSpPr txBox="1"/>
            <p:nvPr/>
          </p:nvSpPr>
          <p:spPr>
            <a:xfrm>
              <a:off x="5480712" y="5765194"/>
              <a:ext cx="1191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accent2">
                      <a:lumMod val="50000"/>
                    </a:schemeClr>
                  </a:solidFill>
                </a:rPr>
                <a:t>여성비율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C5B4688B-F29D-4A32-A5FF-925E12B3A2FF}"/>
                </a:ext>
              </a:extLst>
            </p:cNvPr>
            <p:cNvSpPr txBox="1"/>
            <p:nvPr/>
          </p:nvSpPr>
          <p:spPr>
            <a:xfrm>
              <a:off x="6528049" y="6165304"/>
              <a:ext cx="20746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accent2">
                      <a:lumMod val="50000"/>
                    </a:schemeClr>
                  </a:solidFill>
                </a:rPr>
                <a:t>직업에 대한 평판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D992E673-8113-481B-9056-167F350A1CEF}"/>
                </a:ext>
              </a:extLst>
            </p:cNvPr>
            <p:cNvCxnSpPr/>
            <p:nvPr/>
          </p:nvCxnSpPr>
          <p:spPr bwMode="auto">
            <a:xfrm flipH="1">
              <a:off x="5087889" y="5589240"/>
              <a:ext cx="144729" cy="57606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450AFC39-A444-4244-90A2-40FB964F939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72066" y="5589240"/>
              <a:ext cx="469105" cy="57606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"/>
          <p:cNvGrpSpPr/>
          <p:nvPr/>
        </p:nvGrpSpPr>
        <p:grpSpPr>
          <a:xfrm>
            <a:off x="179512" y="908720"/>
            <a:ext cx="8784976" cy="5832648"/>
            <a:chOff x="714348" y="1285860"/>
            <a:chExt cx="7715304" cy="5000660"/>
          </a:xfrm>
        </p:grpSpPr>
        <p:sp>
          <p:nvSpPr>
            <p:cNvPr id="3" name="순서도: 대체 처리 2"/>
            <p:cNvSpPr/>
            <p:nvPr/>
          </p:nvSpPr>
          <p:spPr>
            <a:xfrm>
              <a:off x="714348" y="1285860"/>
              <a:ext cx="7715304" cy="5000660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순서도: 대체 처리 3"/>
            <p:cNvSpPr/>
            <p:nvPr/>
          </p:nvSpPr>
          <p:spPr>
            <a:xfrm>
              <a:off x="857224" y="1428736"/>
              <a:ext cx="7429552" cy="4714908"/>
            </a:xfrm>
            <a:prstGeom prst="flowChartAlternateProcess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/>
              <a:endParaRPr lang="en-US" altLang="ko-KR" dirty="0" smtClean="0"/>
            </a:p>
            <a:p>
              <a:pPr lvl="1"/>
              <a:endParaRPr lang="en-US" altLang="ko-KR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23528" y="116632"/>
            <a:ext cx="5572164" cy="711340"/>
            <a:chOff x="785786" y="1643050"/>
            <a:chExt cx="6715172" cy="857256"/>
          </a:xfrm>
        </p:grpSpPr>
        <p:sp>
          <p:nvSpPr>
            <p:cNvPr id="6" name="TextBox 5"/>
            <p:cNvSpPr txBox="1"/>
            <p:nvPr/>
          </p:nvSpPr>
          <p:spPr>
            <a:xfrm>
              <a:off x="1000100" y="1785926"/>
              <a:ext cx="6500858" cy="556366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latin typeface="+mn-ea"/>
                </a:rPr>
                <a:t>다중회귀 분석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7" name="눈물 방울 6"/>
            <p:cNvSpPr/>
            <p:nvPr/>
          </p:nvSpPr>
          <p:spPr>
            <a:xfrm>
              <a:off x="785786" y="1643050"/>
              <a:ext cx="1143008" cy="857256"/>
            </a:xfrm>
            <a:prstGeom prst="teardrop">
              <a:avLst/>
            </a:prstGeom>
            <a:ln w="76200"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2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27584" y="1340768"/>
            <a:ext cx="7344544" cy="5034703"/>
            <a:chOff x="2135981" y="1484784"/>
            <a:chExt cx="7848600" cy="539474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CF41F0C6-B0AE-4F26-AEAA-04B36C9A3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1665" y="2636913"/>
              <a:ext cx="5487419" cy="4242614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B09525E9-D749-4EE1-AACF-00661DC7869C}"/>
                </a:ext>
              </a:extLst>
            </p:cNvPr>
            <p:cNvSpPr/>
            <p:nvPr/>
          </p:nvSpPr>
          <p:spPr bwMode="auto">
            <a:xfrm>
              <a:off x="2135981" y="1484784"/>
              <a:ext cx="7848600" cy="11521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2000" b="1" dirty="0" err="1">
                  <a:latin typeface="Courier New" pitchFamily="49" charset="0"/>
                  <a:cs typeface="Courier New" pitchFamily="49" charset="0"/>
                </a:rPr>
                <a:t>newdata</a:t>
              </a:r>
              <a:r>
                <a:rPr lang="en-US" altLang="ko-KR" sz="2000" b="1" dirty="0">
                  <a:latin typeface="Courier New" pitchFamily="49" charset="0"/>
                  <a:cs typeface="Courier New" pitchFamily="49" charset="0"/>
                </a:rPr>
                <a:t> &lt;- Prestige[,c(1:4)]</a:t>
              </a:r>
            </a:p>
            <a:p>
              <a:pPr>
                <a:defRPr/>
              </a:pPr>
              <a:r>
                <a:rPr lang="en-US" altLang="ko-KR" sz="2000" b="1" dirty="0">
                  <a:latin typeface="Courier New" pitchFamily="49" charset="0"/>
                  <a:cs typeface="Courier New" pitchFamily="49" charset="0"/>
                </a:rPr>
                <a:t>plot(</a:t>
              </a:r>
              <a:r>
                <a:rPr lang="en-US" altLang="ko-KR" sz="2000" b="1" dirty="0" err="1">
                  <a:latin typeface="Courier New" pitchFamily="49" charset="0"/>
                  <a:cs typeface="Courier New" pitchFamily="49" charset="0"/>
                </a:rPr>
                <a:t>newdata</a:t>
              </a:r>
              <a:r>
                <a:rPr lang="en-US" altLang="ko-KR" sz="20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altLang="ko-KR" sz="2000" b="1" dirty="0" err="1">
                  <a:latin typeface="Courier New" pitchFamily="49" charset="0"/>
                  <a:cs typeface="Courier New" pitchFamily="49" charset="0"/>
                </a:rPr>
                <a:t>pch</a:t>
              </a:r>
              <a:r>
                <a:rPr lang="en-US" altLang="ko-KR" sz="2000" b="1" dirty="0">
                  <a:latin typeface="Courier New" pitchFamily="49" charset="0"/>
                  <a:cs typeface="Courier New" pitchFamily="49" charset="0"/>
                </a:rPr>
                <a:t>=16, col="blue", </a:t>
              </a:r>
            </a:p>
            <a:p>
              <a:pPr>
                <a:defRPr/>
              </a:pPr>
              <a:r>
                <a:rPr lang="en-US" altLang="ko-KR" sz="2000" b="1" dirty="0">
                  <a:latin typeface="Courier New" pitchFamily="49" charset="0"/>
                  <a:cs typeface="Courier New" pitchFamily="49" charset="0"/>
                </a:rPr>
                <a:t>     main="Matrix Scatterplot")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"/>
          <p:cNvGrpSpPr/>
          <p:nvPr/>
        </p:nvGrpSpPr>
        <p:grpSpPr>
          <a:xfrm>
            <a:off x="179512" y="908720"/>
            <a:ext cx="8784976" cy="5832648"/>
            <a:chOff x="714348" y="1285860"/>
            <a:chExt cx="7715304" cy="5000660"/>
          </a:xfrm>
        </p:grpSpPr>
        <p:sp>
          <p:nvSpPr>
            <p:cNvPr id="3" name="순서도: 대체 처리 2"/>
            <p:cNvSpPr/>
            <p:nvPr/>
          </p:nvSpPr>
          <p:spPr>
            <a:xfrm>
              <a:off x="714348" y="1285860"/>
              <a:ext cx="7715304" cy="5000660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순서도: 대체 처리 3"/>
            <p:cNvSpPr/>
            <p:nvPr/>
          </p:nvSpPr>
          <p:spPr>
            <a:xfrm>
              <a:off x="857224" y="1428736"/>
              <a:ext cx="7429552" cy="4714908"/>
            </a:xfrm>
            <a:prstGeom prst="flowChartAlternateProcess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/>
              <a:endParaRPr lang="en-US" altLang="ko-KR" dirty="0" smtClean="0"/>
            </a:p>
            <a:p>
              <a:pPr lvl="1"/>
              <a:endParaRPr lang="en-US" altLang="ko-KR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23528" y="116632"/>
            <a:ext cx="5572164" cy="711340"/>
            <a:chOff x="785786" y="1643050"/>
            <a:chExt cx="6715172" cy="857256"/>
          </a:xfrm>
        </p:grpSpPr>
        <p:sp>
          <p:nvSpPr>
            <p:cNvPr id="6" name="TextBox 5"/>
            <p:cNvSpPr txBox="1"/>
            <p:nvPr/>
          </p:nvSpPr>
          <p:spPr>
            <a:xfrm>
              <a:off x="1000100" y="1785926"/>
              <a:ext cx="6500858" cy="556366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latin typeface="+mn-ea"/>
                </a:rPr>
                <a:t>다중회귀 분석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7" name="눈물 방울 6"/>
            <p:cNvSpPr/>
            <p:nvPr/>
          </p:nvSpPr>
          <p:spPr>
            <a:xfrm>
              <a:off x="785786" y="1643050"/>
              <a:ext cx="1143008" cy="857256"/>
            </a:xfrm>
            <a:prstGeom prst="teardrop">
              <a:avLst/>
            </a:prstGeom>
            <a:ln w="76200"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2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83568" y="1268760"/>
            <a:ext cx="7848600" cy="5091335"/>
            <a:chOff x="2135981" y="1484784"/>
            <a:chExt cx="7848600" cy="509133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CC57387F-8368-4A58-B8A9-FF3A33D22E32}"/>
                </a:ext>
              </a:extLst>
            </p:cNvPr>
            <p:cNvSpPr/>
            <p:nvPr/>
          </p:nvSpPr>
          <p:spPr bwMode="auto">
            <a:xfrm>
              <a:off x="2135981" y="1484784"/>
              <a:ext cx="7848600" cy="11521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2000" b="1" dirty="0">
                  <a:latin typeface="Courier New" pitchFamily="49" charset="0"/>
                  <a:cs typeface="Courier New" pitchFamily="49" charset="0"/>
                </a:rPr>
                <a:t>mod1 &lt;- </a:t>
              </a:r>
              <a:r>
                <a:rPr lang="en-US" altLang="ko-KR" sz="2000" b="1" dirty="0" err="1">
                  <a:latin typeface="Courier New" pitchFamily="49" charset="0"/>
                  <a:cs typeface="Courier New" pitchFamily="49" charset="0"/>
                </a:rPr>
                <a:t>lm</a:t>
              </a:r>
              <a:r>
                <a:rPr lang="en-US" altLang="ko-KR" sz="2000" b="1" dirty="0">
                  <a:latin typeface="Courier New" pitchFamily="49" charset="0"/>
                  <a:cs typeface="Courier New" pitchFamily="49" charset="0"/>
                </a:rPr>
                <a:t>(income ~ education + prestige + </a:t>
              </a:r>
            </a:p>
            <a:p>
              <a:pPr>
                <a:defRPr/>
              </a:pPr>
              <a:r>
                <a:rPr lang="en-US" altLang="ko-KR" sz="2000" b="1" dirty="0">
                  <a:latin typeface="Courier New" pitchFamily="49" charset="0"/>
                  <a:cs typeface="Courier New" pitchFamily="49" charset="0"/>
                </a:rPr>
                <a:t>          women, data=</a:t>
              </a:r>
              <a:r>
                <a:rPr lang="en-US" altLang="ko-KR" sz="2000" b="1" dirty="0" err="1">
                  <a:latin typeface="Courier New" pitchFamily="49" charset="0"/>
                  <a:cs typeface="Courier New" pitchFamily="49" charset="0"/>
                </a:rPr>
                <a:t>newdata</a:t>
              </a:r>
              <a:r>
                <a:rPr lang="en-US" altLang="ko-KR" sz="20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defRPr/>
              </a:pPr>
              <a:r>
                <a:rPr lang="en-US" altLang="ko-KR" sz="2000" b="1" dirty="0">
                  <a:latin typeface="Courier New" pitchFamily="49" charset="0"/>
                  <a:cs typeface="Courier New" pitchFamily="49" charset="0"/>
                </a:rPr>
                <a:t>summary(mod1)</a:t>
              </a: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xmlns="" id="{A18F877A-8A62-498D-B32F-18E025862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5982" y="2828054"/>
              <a:ext cx="6480299" cy="3748065"/>
            </a:xfrm>
            <a:prstGeom prst="rect">
              <a:avLst/>
            </a:prstGeom>
          </p:spPr>
        </p:pic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87F381A9-215E-4F11-91F4-9F51BD2DE5D3}"/>
              </a:ext>
            </a:extLst>
          </p:cNvPr>
          <p:cNvSpPr/>
          <p:nvPr/>
        </p:nvSpPr>
        <p:spPr bwMode="auto">
          <a:xfrm>
            <a:off x="1835696" y="4293096"/>
            <a:ext cx="936104" cy="96417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Times New Roman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36096" y="3645024"/>
            <a:ext cx="3096344" cy="15121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en-US" altLang="ko-K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income</a:t>
            </a:r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altLang="ko-K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= </a:t>
            </a:r>
            <a:r>
              <a:rPr lang="en-US" altLang="ko-K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- 253.850 </a:t>
            </a:r>
          </a:p>
          <a:p>
            <a:r>
              <a:rPr lang="en-US" altLang="ko-K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+  177.199 </a:t>
            </a:r>
            <a:r>
              <a:rPr lang="en-US" altLang="ko-K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sym typeface="Symbol" panose="05050102010706020507" pitchFamily="18" charset="2"/>
              </a:rPr>
              <a:t> education                             </a:t>
            </a:r>
          </a:p>
          <a:p>
            <a:r>
              <a:rPr lang="en-US" altLang="ko-K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+  </a:t>
            </a:r>
            <a:r>
              <a:rPr lang="en-US" altLang="ko-K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sym typeface="Symbol" panose="05050102010706020507" pitchFamily="18" charset="2"/>
              </a:rPr>
              <a:t>141.435  prestige</a:t>
            </a:r>
            <a:r>
              <a:rPr lang="en-US" altLang="ko-K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endParaRPr lang="en-US" altLang="ko-KR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r>
              <a:rPr lang="en-US" altLang="ko-K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sym typeface="Symbol" panose="05050102010706020507" pitchFamily="18" charset="2"/>
              </a:rPr>
              <a:t>   </a:t>
            </a:r>
            <a:r>
              <a:rPr lang="en-US" altLang="ko-K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50.896 </a:t>
            </a:r>
            <a:r>
              <a:rPr lang="en-US" altLang="ko-K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sym typeface="Symbol" panose="05050102010706020507" pitchFamily="18" charset="2"/>
              </a:rPr>
              <a:t> women</a:t>
            </a:r>
            <a:r>
              <a:rPr lang="en-US" altLang="ko-K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endParaRPr lang="ko-KR" alt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ko-KR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"/>
          <p:cNvGrpSpPr/>
          <p:nvPr/>
        </p:nvGrpSpPr>
        <p:grpSpPr>
          <a:xfrm>
            <a:off x="179512" y="908720"/>
            <a:ext cx="8784976" cy="5832648"/>
            <a:chOff x="714348" y="1285860"/>
            <a:chExt cx="7715304" cy="5000660"/>
          </a:xfrm>
        </p:grpSpPr>
        <p:sp>
          <p:nvSpPr>
            <p:cNvPr id="3" name="순서도: 대체 처리 2"/>
            <p:cNvSpPr/>
            <p:nvPr/>
          </p:nvSpPr>
          <p:spPr>
            <a:xfrm>
              <a:off x="714348" y="1285860"/>
              <a:ext cx="7715304" cy="5000660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순서도: 대체 처리 3"/>
            <p:cNvSpPr/>
            <p:nvPr/>
          </p:nvSpPr>
          <p:spPr>
            <a:xfrm>
              <a:off x="857224" y="1428736"/>
              <a:ext cx="7429552" cy="4714908"/>
            </a:xfrm>
            <a:prstGeom prst="flowChartAlternateProcess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/>
              <a:endParaRPr lang="en-US" altLang="ko-KR" dirty="0" smtClean="0"/>
            </a:p>
            <a:p>
              <a:pPr lvl="1"/>
              <a:endParaRPr lang="en-US" altLang="ko-KR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23528" y="116632"/>
            <a:ext cx="5572164" cy="711340"/>
            <a:chOff x="785786" y="1643050"/>
            <a:chExt cx="6715172" cy="857256"/>
          </a:xfrm>
        </p:grpSpPr>
        <p:sp>
          <p:nvSpPr>
            <p:cNvPr id="6" name="TextBox 5"/>
            <p:cNvSpPr txBox="1"/>
            <p:nvPr/>
          </p:nvSpPr>
          <p:spPr>
            <a:xfrm>
              <a:off x="1000100" y="1785926"/>
              <a:ext cx="6500858" cy="556366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latin typeface="+mn-ea"/>
                </a:rPr>
                <a:t>다중회귀 분석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7" name="눈물 방울 6"/>
            <p:cNvSpPr/>
            <p:nvPr/>
          </p:nvSpPr>
          <p:spPr>
            <a:xfrm>
              <a:off x="785786" y="1643050"/>
              <a:ext cx="1143008" cy="857256"/>
            </a:xfrm>
            <a:prstGeom prst="teardrop">
              <a:avLst/>
            </a:prstGeom>
            <a:ln w="76200"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2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11560" y="1628800"/>
            <a:ext cx="8159421" cy="4431743"/>
            <a:chOff x="2063553" y="1733562"/>
            <a:chExt cx="8159421" cy="443174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xmlns="" id="{6B80E0E8-8B54-478E-AF1C-1929FF49D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3553" y="1733562"/>
              <a:ext cx="6480299" cy="3748065"/>
            </a:xfrm>
            <a:prstGeom prst="rect">
              <a:avLst/>
            </a:prstGeom>
          </p:spPr>
        </p:pic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3892A44F-027C-4537-8B2D-2A88755885D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05010" y="5242647"/>
              <a:ext cx="252028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C48DB479-5B1E-4882-B0CC-700161534CC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19936" y="5445224"/>
              <a:ext cx="172819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769631B6-28BF-4EC7-89DD-57419B8626D8}"/>
                </a:ext>
              </a:extLst>
            </p:cNvPr>
            <p:cNvSpPr/>
            <p:nvPr/>
          </p:nvSpPr>
          <p:spPr bwMode="auto">
            <a:xfrm>
              <a:off x="6744072" y="3501008"/>
              <a:ext cx="504056" cy="96417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424FCB4E-BD40-4A9C-9465-24176FBE7745}"/>
                </a:ext>
              </a:extLst>
            </p:cNvPr>
            <p:cNvSpPr txBox="1"/>
            <p:nvPr/>
          </p:nvSpPr>
          <p:spPr>
            <a:xfrm>
              <a:off x="7536160" y="3492298"/>
              <a:ext cx="2339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FF0000"/>
                  </a:solidFill>
                </a:rPr>
                <a:t>income </a:t>
              </a:r>
              <a:r>
                <a:rPr lang="ko-KR" altLang="en-US" sz="1600" dirty="0">
                  <a:solidFill>
                    <a:srgbClr val="FF0000"/>
                  </a:solidFill>
                </a:rPr>
                <a:t>을 설명하는데</a:t>
              </a:r>
              <a:endParaRPr lang="en-US" altLang="ko-KR" sz="1600" dirty="0">
                <a:solidFill>
                  <a:srgbClr val="FF0000"/>
                </a:solidFill>
              </a:endParaRPr>
            </a:p>
            <a:p>
              <a:r>
                <a:rPr lang="ko-KR" altLang="en-US" sz="1600" dirty="0">
                  <a:solidFill>
                    <a:srgbClr val="FF0000"/>
                  </a:solidFill>
                </a:rPr>
                <a:t>얼마나 중요한 변수인가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2C58736B-F272-4AF4-A62B-4369CF93FAF8}"/>
                </a:ext>
              </a:extLst>
            </p:cNvPr>
            <p:cNvSpPr txBox="1"/>
            <p:nvPr/>
          </p:nvSpPr>
          <p:spPr>
            <a:xfrm>
              <a:off x="7832576" y="4941169"/>
              <a:ext cx="2390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모델이 </a:t>
              </a:r>
              <a:r>
                <a:rPr lang="en-US" altLang="ko-KR" sz="1600" dirty="0">
                  <a:solidFill>
                    <a:srgbClr val="FF0000"/>
                  </a:solidFill>
                </a:rPr>
                <a:t>income </a:t>
              </a:r>
              <a:r>
                <a:rPr lang="ko-KR" altLang="en-US" sz="1600" dirty="0">
                  <a:solidFill>
                    <a:srgbClr val="FF0000"/>
                  </a:solidFill>
                </a:rPr>
                <a:t>을</a:t>
              </a:r>
              <a:endParaRPr lang="en-US" altLang="ko-KR" sz="1600" dirty="0">
                <a:solidFill>
                  <a:srgbClr val="FF0000"/>
                </a:solidFill>
              </a:endParaRPr>
            </a:p>
            <a:p>
              <a:r>
                <a:rPr lang="ko-KR" altLang="en-US" sz="1600" dirty="0">
                  <a:solidFill>
                    <a:srgbClr val="FF0000"/>
                  </a:solidFill>
                </a:rPr>
                <a:t>얼마나 설명할 수 있는가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400F8099-EF36-4DEF-8762-50AC2CE64AC6}"/>
                </a:ext>
              </a:extLst>
            </p:cNvPr>
            <p:cNvSpPr txBox="1"/>
            <p:nvPr/>
          </p:nvSpPr>
          <p:spPr>
            <a:xfrm>
              <a:off x="5663953" y="5580530"/>
              <a:ext cx="19800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구한 모델이 </a:t>
              </a:r>
              <a:endParaRPr lang="en-US" altLang="ko-KR" sz="1600" dirty="0">
                <a:solidFill>
                  <a:srgbClr val="FF0000"/>
                </a:solidFill>
              </a:endParaRPr>
            </a:p>
            <a:p>
              <a:r>
                <a:rPr lang="ko-KR" altLang="en-US" sz="1600" dirty="0">
                  <a:solidFill>
                    <a:srgbClr val="FF0000"/>
                  </a:solidFill>
                </a:rPr>
                <a:t>의미 있는 모델인가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"/>
          <p:cNvGrpSpPr/>
          <p:nvPr/>
        </p:nvGrpSpPr>
        <p:grpSpPr>
          <a:xfrm>
            <a:off x="179512" y="908720"/>
            <a:ext cx="8784976" cy="5832648"/>
            <a:chOff x="714348" y="1285860"/>
            <a:chExt cx="7715304" cy="5000660"/>
          </a:xfrm>
        </p:grpSpPr>
        <p:sp>
          <p:nvSpPr>
            <p:cNvPr id="3" name="순서도: 대체 처리 2"/>
            <p:cNvSpPr/>
            <p:nvPr/>
          </p:nvSpPr>
          <p:spPr>
            <a:xfrm>
              <a:off x="714348" y="1285860"/>
              <a:ext cx="7715304" cy="5000660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순서도: 대체 처리 3"/>
            <p:cNvSpPr/>
            <p:nvPr/>
          </p:nvSpPr>
          <p:spPr>
            <a:xfrm>
              <a:off x="857224" y="1428736"/>
              <a:ext cx="7429552" cy="4714908"/>
            </a:xfrm>
            <a:prstGeom prst="flowChartAlternateProcess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r>
                <a:rPr lang="ko-KR" altLang="en-US" dirty="0" smtClean="0"/>
                <a:t>종속변수가 </a:t>
              </a:r>
              <a:r>
                <a:rPr lang="ko-KR" altLang="en-US" dirty="0" err="1" smtClean="0"/>
                <a:t>연속형인</a:t>
              </a:r>
              <a:r>
                <a:rPr lang="ko-KR" altLang="en-US" dirty="0" smtClean="0"/>
                <a:t> 단순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다중회귀와 다르게</a:t>
              </a:r>
              <a:endParaRPr lang="en-US" altLang="ko-KR" dirty="0" smtClean="0"/>
            </a:p>
            <a:p>
              <a:pPr lvl="1"/>
              <a:r>
                <a:rPr lang="ko-KR" altLang="en-US" dirty="0" err="1" smtClean="0"/>
                <a:t>로지스틱</a:t>
              </a:r>
              <a:r>
                <a:rPr lang="ko-KR" altLang="en-US" dirty="0" smtClean="0"/>
                <a:t> 회귀는 종속변수가 </a:t>
              </a:r>
              <a:r>
                <a:rPr lang="en-US" altLang="ko-KR" dirty="0" smtClean="0"/>
                <a:t>0 or 1</a:t>
              </a:r>
              <a:r>
                <a:rPr lang="ko-KR" altLang="en-US" dirty="0" smtClean="0"/>
                <a:t>인 경우 사용한다</a:t>
              </a:r>
              <a:r>
                <a:rPr lang="en-US" altLang="ko-KR" dirty="0" smtClean="0"/>
                <a:t>.</a:t>
              </a:r>
              <a:endParaRPr lang="en-US" altLang="ko-KR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67544" y="116632"/>
            <a:ext cx="5572164" cy="711340"/>
            <a:chOff x="785786" y="1643050"/>
            <a:chExt cx="6715172" cy="857256"/>
          </a:xfrm>
        </p:grpSpPr>
        <p:sp>
          <p:nvSpPr>
            <p:cNvPr id="9" name="TextBox 8"/>
            <p:cNvSpPr txBox="1"/>
            <p:nvPr/>
          </p:nvSpPr>
          <p:spPr>
            <a:xfrm>
              <a:off x="1000100" y="1785926"/>
              <a:ext cx="6500858" cy="556366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err="1" smtClean="0">
                  <a:latin typeface="+mn-ea"/>
                </a:rPr>
                <a:t>로지스틱</a:t>
              </a:r>
              <a:r>
                <a:rPr lang="ko-KR" altLang="en-US" sz="2400" b="1" dirty="0" smtClean="0">
                  <a:latin typeface="+mn-ea"/>
                </a:rPr>
                <a:t> 회귀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10" name="눈물 방울 9"/>
            <p:cNvSpPr/>
            <p:nvPr/>
          </p:nvSpPr>
          <p:spPr>
            <a:xfrm>
              <a:off x="785786" y="1643050"/>
              <a:ext cx="1143008" cy="857256"/>
            </a:xfrm>
            <a:prstGeom prst="teardrop">
              <a:avLst/>
            </a:prstGeom>
            <a:ln w="76200"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3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12776"/>
            <a:ext cx="7128792" cy="3038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"/>
          <p:cNvGrpSpPr/>
          <p:nvPr/>
        </p:nvGrpSpPr>
        <p:grpSpPr>
          <a:xfrm>
            <a:off x="179512" y="908720"/>
            <a:ext cx="8784976" cy="5832648"/>
            <a:chOff x="714348" y="1285860"/>
            <a:chExt cx="7715304" cy="5000660"/>
          </a:xfrm>
        </p:grpSpPr>
        <p:sp>
          <p:nvSpPr>
            <p:cNvPr id="3" name="순서도: 대체 처리 2"/>
            <p:cNvSpPr/>
            <p:nvPr/>
          </p:nvSpPr>
          <p:spPr>
            <a:xfrm>
              <a:off x="714348" y="1285860"/>
              <a:ext cx="7715304" cy="5000660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순서도: 대체 처리 3"/>
            <p:cNvSpPr/>
            <p:nvPr/>
          </p:nvSpPr>
          <p:spPr>
            <a:xfrm>
              <a:off x="857224" y="1428736"/>
              <a:ext cx="7429552" cy="4714908"/>
            </a:xfrm>
            <a:prstGeom prst="flowChartAlternateProcess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/>
              <a:r>
                <a:rPr lang="en-US" altLang="ko-KR" dirty="0" smtClean="0"/>
                <a:t>Iris </a:t>
              </a:r>
              <a:r>
                <a:rPr lang="ko-KR" altLang="en-US" dirty="0" smtClean="0"/>
                <a:t>품종 예측</a:t>
              </a:r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467544" y="116632"/>
            <a:ext cx="5572164" cy="711340"/>
            <a:chOff x="785786" y="1643050"/>
            <a:chExt cx="6715172" cy="857256"/>
          </a:xfrm>
        </p:grpSpPr>
        <p:sp>
          <p:nvSpPr>
            <p:cNvPr id="9" name="TextBox 8"/>
            <p:cNvSpPr txBox="1"/>
            <p:nvPr/>
          </p:nvSpPr>
          <p:spPr>
            <a:xfrm>
              <a:off x="1000100" y="1785926"/>
              <a:ext cx="6500858" cy="556366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err="1" smtClean="0">
                  <a:latin typeface="+mn-ea"/>
                </a:rPr>
                <a:t>로지스틱</a:t>
              </a:r>
              <a:r>
                <a:rPr lang="ko-KR" altLang="en-US" sz="2400" b="1" dirty="0" smtClean="0">
                  <a:latin typeface="+mn-ea"/>
                </a:rPr>
                <a:t> 회귀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10" name="눈물 방울 9"/>
            <p:cNvSpPr/>
            <p:nvPr/>
          </p:nvSpPr>
          <p:spPr>
            <a:xfrm>
              <a:off x="785786" y="1643050"/>
              <a:ext cx="1143008" cy="857256"/>
            </a:xfrm>
            <a:prstGeom prst="teardrop">
              <a:avLst/>
            </a:prstGeom>
            <a:ln w="76200"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3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98510" y="1656184"/>
            <a:ext cx="7921962" cy="5085184"/>
            <a:chOff x="3426619" y="1772816"/>
            <a:chExt cx="7921962" cy="508518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D462174A-E496-498A-A113-7137C36D5048}"/>
                </a:ext>
              </a:extLst>
            </p:cNvPr>
            <p:cNvSpPr/>
            <p:nvPr/>
          </p:nvSpPr>
          <p:spPr bwMode="auto">
            <a:xfrm>
              <a:off x="3467621" y="1772816"/>
              <a:ext cx="6984776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b="1" dirty="0">
                  <a:latin typeface="Courier New" pitchFamily="49" charset="0"/>
                  <a:cs typeface="Courier New" pitchFamily="49" charset="0"/>
                </a:rPr>
                <a:t>head(iris)</a:t>
              </a:r>
            </a:p>
            <a:p>
              <a:pPr>
                <a:defRPr/>
              </a:pPr>
              <a:r>
                <a:rPr lang="en-US" altLang="ko-KR" b="1" dirty="0">
                  <a:solidFill>
                    <a:schemeClr val="accent2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# </a:t>
              </a:r>
              <a:r>
                <a:rPr lang="ko-KR" altLang="en-US" b="1" dirty="0">
                  <a:solidFill>
                    <a:schemeClr val="accent2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종속변수가</a:t>
              </a:r>
              <a:r>
                <a:rPr lang="en-US" altLang="ko-KR" b="1" dirty="0">
                  <a:solidFill>
                    <a:schemeClr val="accent2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ko-KR" altLang="en-US" b="1" dirty="0">
                  <a:solidFill>
                    <a:schemeClr val="accent2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숫자형 이어야 함</a:t>
              </a:r>
              <a:r>
                <a:rPr lang="en-US" altLang="ko-KR" b="1" dirty="0">
                  <a:solidFill>
                    <a:schemeClr val="accent2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. </a:t>
              </a:r>
              <a:r>
                <a:rPr lang="ko-KR" altLang="en-US" b="1" dirty="0">
                  <a:solidFill>
                    <a:schemeClr val="accent2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범주형</a:t>
              </a:r>
              <a:r>
                <a:rPr lang="en-US" altLang="ko-KR" b="1" dirty="0">
                  <a:solidFill>
                    <a:schemeClr val="accent2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ko-KR" altLang="en-US" b="1" dirty="0">
                  <a:solidFill>
                    <a:schemeClr val="accent2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변수를 숫자로 변환</a:t>
              </a:r>
              <a:endParaRPr lang="en-US" altLang="ko-KR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altLang="ko-KR" b="1" dirty="0">
                  <a:latin typeface="Courier New" pitchFamily="49" charset="0"/>
                  <a:cs typeface="Courier New" pitchFamily="49" charset="0"/>
                </a:rPr>
                <a:t>mod3 &lt;- </a:t>
              </a:r>
              <a:r>
                <a:rPr lang="en-US" altLang="ko-KR" b="1" dirty="0" err="1">
                  <a:latin typeface="Courier New" pitchFamily="49" charset="0"/>
                  <a:cs typeface="Courier New" pitchFamily="49" charset="0"/>
                </a:rPr>
                <a:t>glm</a:t>
              </a:r>
              <a:r>
                <a:rPr lang="en-US" altLang="ko-KR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b="1" dirty="0" err="1">
                  <a:latin typeface="Courier New" pitchFamily="49" charset="0"/>
                  <a:cs typeface="Courier New" pitchFamily="49" charset="0"/>
                </a:rPr>
                <a:t>as.integer</a:t>
              </a:r>
              <a:r>
                <a:rPr lang="en-US" altLang="ko-KR" b="1" dirty="0">
                  <a:latin typeface="Courier New" pitchFamily="49" charset="0"/>
                  <a:cs typeface="Courier New" pitchFamily="49" charset="0"/>
                </a:rPr>
                <a:t>(Species) ~., data= iris)</a:t>
              </a:r>
            </a:p>
            <a:p>
              <a:pPr>
                <a:defRPr/>
              </a:pPr>
              <a:r>
                <a:rPr lang="en-US" altLang="ko-KR" b="1" dirty="0">
                  <a:latin typeface="Courier New" pitchFamily="49" charset="0"/>
                  <a:cs typeface="Courier New" pitchFamily="49" charset="0"/>
                </a:rPr>
                <a:t>summary(mod3)</a:t>
              </a: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xmlns="" id="{E42691EB-9A62-4E37-88BC-6CB6B348F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6619" y="3067050"/>
              <a:ext cx="5267325" cy="3790950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79CE3D52-7CF0-4F2C-96A9-F9BFA3FAB2F5}"/>
                </a:ext>
              </a:extLst>
            </p:cNvPr>
            <p:cNvSpPr/>
            <p:nvPr/>
          </p:nvSpPr>
          <p:spPr bwMode="auto">
            <a:xfrm>
              <a:off x="4439816" y="4480440"/>
              <a:ext cx="720080" cy="96417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charset="0"/>
              </a:endParaRPr>
            </a:p>
          </p:txBody>
        </p:sp>
        <p:sp>
          <p:nvSpPr>
            <p:cNvPr id="15" name="타원 14"/>
            <p:cNvSpPr/>
            <p:nvPr/>
          </p:nvSpPr>
          <p:spPr bwMode="auto">
            <a:xfrm>
              <a:off x="11136560" y="6525344"/>
              <a:ext cx="212021" cy="226185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굴림" pitchFamily="50" charset="-127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"/>
          <p:cNvGrpSpPr/>
          <p:nvPr/>
        </p:nvGrpSpPr>
        <p:grpSpPr>
          <a:xfrm>
            <a:off x="179512" y="908720"/>
            <a:ext cx="8784976" cy="5832648"/>
            <a:chOff x="714348" y="1285860"/>
            <a:chExt cx="7715304" cy="5000660"/>
          </a:xfrm>
        </p:grpSpPr>
        <p:sp>
          <p:nvSpPr>
            <p:cNvPr id="3" name="순서도: 대체 처리 2"/>
            <p:cNvSpPr/>
            <p:nvPr/>
          </p:nvSpPr>
          <p:spPr>
            <a:xfrm>
              <a:off x="714348" y="1285860"/>
              <a:ext cx="7715304" cy="5000660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순서도: 대체 처리 3"/>
            <p:cNvSpPr/>
            <p:nvPr/>
          </p:nvSpPr>
          <p:spPr>
            <a:xfrm>
              <a:off x="857224" y="1428736"/>
              <a:ext cx="7429552" cy="4714908"/>
            </a:xfrm>
            <a:prstGeom prst="flowChartAlternateProcess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/>
              <a:endParaRPr lang="en-US" altLang="ko-KR" dirty="0" smtClean="0"/>
            </a:p>
            <a:p>
              <a:pPr lvl="1"/>
              <a:endParaRPr lang="en-US" altLang="ko-KR" dirty="0"/>
            </a:p>
          </p:txBody>
        </p:sp>
      </p:grpSp>
      <p:grpSp>
        <p:nvGrpSpPr>
          <p:cNvPr id="5" name="그룹 7"/>
          <p:cNvGrpSpPr/>
          <p:nvPr/>
        </p:nvGrpSpPr>
        <p:grpSpPr>
          <a:xfrm>
            <a:off x="467544" y="116632"/>
            <a:ext cx="5572164" cy="711340"/>
            <a:chOff x="785786" y="1643050"/>
            <a:chExt cx="6715172" cy="857256"/>
          </a:xfrm>
        </p:grpSpPr>
        <p:sp>
          <p:nvSpPr>
            <p:cNvPr id="9" name="TextBox 8"/>
            <p:cNvSpPr txBox="1"/>
            <p:nvPr/>
          </p:nvSpPr>
          <p:spPr>
            <a:xfrm>
              <a:off x="1000100" y="1785926"/>
              <a:ext cx="6500858" cy="556366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err="1" smtClean="0">
                  <a:latin typeface="+mn-ea"/>
                </a:rPr>
                <a:t>로지스틱</a:t>
              </a:r>
              <a:r>
                <a:rPr lang="ko-KR" altLang="en-US" sz="2400" b="1" dirty="0" smtClean="0">
                  <a:latin typeface="+mn-ea"/>
                </a:rPr>
                <a:t> 회귀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10" name="눈물 방울 9"/>
            <p:cNvSpPr/>
            <p:nvPr/>
          </p:nvSpPr>
          <p:spPr>
            <a:xfrm>
              <a:off x="785786" y="1643050"/>
              <a:ext cx="1143008" cy="857256"/>
            </a:xfrm>
            <a:prstGeom prst="teardrop">
              <a:avLst/>
            </a:prstGeom>
            <a:ln w="76200"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3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83568" y="1484784"/>
            <a:ext cx="7848600" cy="4680520"/>
            <a:chOff x="2135981" y="1916832"/>
            <a:chExt cx="7848600" cy="468052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xmlns="" id="{0AC3C73E-E2D1-4294-88BC-600461202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3592" y="1916832"/>
              <a:ext cx="5263130" cy="432048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1054FCD4-0B0E-4868-AABD-889ED14FB40B}"/>
                </a:ext>
              </a:extLst>
            </p:cNvPr>
            <p:cNvSpPr/>
            <p:nvPr/>
          </p:nvSpPr>
          <p:spPr bwMode="auto">
            <a:xfrm>
              <a:off x="2135981" y="2780928"/>
              <a:ext cx="7848600" cy="1656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2000" b="1" dirty="0" err="1">
                  <a:latin typeface="Courier New" pitchFamily="49" charset="0"/>
                  <a:cs typeface="Courier New" pitchFamily="49" charset="0"/>
                </a:rPr>
                <a:t>pred</a:t>
              </a:r>
              <a:r>
                <a:rPr lang="en-US" altLang="ko-KR" sz="2000" b="1" dirty="0">
                  <a:latin typeface="Courier New" pitchFamily="49" charset="0"/>
                  <a:cs typeface="Courier New" pitchFamily="49" charset="0"/>
                </a:rPr>
                <a:t> &lt;- 1.18650 + </a:t>
              </a:r>
              <a:r>
                <a:rPr lang="en-US" altLang="ko-KR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5.1</a:t>
              </a:r>
              <a:r>
                <a:rPr lang="en-US" altLang="ko-KR" sz="2000" b="1" dirty="0">
                  <a:latin typeface="Courier New" pitchFamily="49" charset="0"/>
                  <a:cs typeface="Courier New" pitchFamily="49" charset="0"/>
                </a:rPr>
                <a:t>*(-0.11191)+</a:t>
              </a:r>
            </a:p>
            <a:p>
              <a:pPr>
                <a:defRPr/>
              </a:pPr>
              <a:r>
                <a:rPr lang="en-US" altLang="ko-KR" sz="20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altLang="ko-KR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3.5</a:t>
              </a:r>
              <a:r>
                <a:rPr lang="en-US" altLang="ko-KR" sz="2000" b="1" dirty="0">
                  <a:latin typeface="Courier New" pitchFamily="49" charset="0"/>
                  <a:cs typeface="Courier New" pitchFamily="49" charset="0"/>
                </a:rPr>
                <a:t>*(-0.04008)+</a:t>
              </a:r>
            </a:p>
            <a:p>
              <a:pPr>
                <a:defRPr/>
              </a:pPr>
              <a:r>
                <a:rPr lang="en-US" altLang="ko-KR" sz="20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altLang="ko-KR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1.4</a:t>
              </a:r>
              <a:r>
                <a:rPr lang="en-US" altLang="ko-KR" sz="2000" b="1" dirty="0">
                  <a:latin typeface="Courier New" pitchFamily="49" charset="0"/>
                  <a:cs typeface="Courier New" pitchFamily="49" charset="0"/>
                </a:rPr>
                <a:t>*0.22865+</a:t>
              </a:r>
            </a:p>
            <a:p>
              <a:pPr>
                <a:defRPr/>
              </a:pPr>
              <a:r>
                <a:rPr lang="en-US" altLang="ko-KR" sz="2000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altLang="ko-KR" sz="20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0.2</a:t>
              </a:r>
              <a:r>
                <a:rPr lang="en-US" altLang="ko-KR" sz="2000" b="1" dirty="0">
                  <a:latin typeface="Courier New" pitchFamily="49" charset="0"/>
                  <a:cs typeface="Courier New" pitchFamily="49" charset="0"/>
                </a:rPr>
                <a:t>*0.60925 </a:t>
              </a:r>
              <a:r>
                <a:rPr lang="ko-KR" altLang="en-US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altLang="ko-KR" sz="2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altLang="ko-KR" sz="2000" b="1" dirty="0" err="1">
                  <a:latin typeface="Courier New" pitchFamily="49" charset="0"/>
                  <a:cs typeface="Courier New" pitchFamily="49" charset="0"/>
                </a:rPr>
                <a:t>pred</a:t>
              </a:r>
              <a:endParaRPr lang="en-US" altLang="ko-KR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xmlns="" id="{26010E93-077A-4694-870D-CE49E26D3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9616" y="4688184"/>
              <a:ext cx="1784418" cy="58963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9BC9A13C-7F7A-47E1-A1AF-3B8F989B0AC4}"/>
                </a:ext>
              </a:extLst>
            </p:cNvPr>
            <p:cNvSpPr txBox="1"/>
            <p:nvPr/>
          </p:nvSpPr>
          <p:spPr>
            <a:xfrm>
              <a:off x="4727848" y="4725144"/>
              <a:ext cx="43781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  <a:r>
                <a:rPr lang="ko-KR" altLang="en-US" sz="2000" b="1" dirty="0">
                  <a:solidFill>
                    <a:schemeClr val="accent2">
                      <a:lumMod val="50000"/>
                    </a:schemeClr>
                  </a:solidFill>
                </a:rPr>
                <a:t>에</a:t>
              </a:r>
              <a:r>
                <a:rPr lang="en-US" altLang="ko-KR" sz="2000" b="1" dirty="0">
                  <a:solidFill>
                    <a:schemeClr val="accent2">
                      <a:lumMod val="50000"/>
                    </a:schemeClr>
                  </a:solidFill>
                </a:rPr>
                <a:t> </a:t>
              </a:r>
              <a:r>
                <a:rPr lang="ko-KR" altLang="en-US" sz="2000" b="1" dirty="0">
                  <a:solidFill>
                    <a:schemeClr val="accent2">
                      <a:lumMod val="50000"/>
                    </a:schemeClr>
                  </a:solidFill>
                </a:rPr>
                <a:t>가장 가까우므로 </a:t>
              </a:r>
              <a:r>
                <a:rPr lang="en-US" altLang="ko-KR" sz="2000" b="1" dirty="0">
                  <a:solidFill>
                    <a:schemeClr val="accent2">
                      <a:lumMod val="50000"/>
                    </a:schemeClr>
                  </a:solidFill>
                </a:rPr>
                <a:t>1 (</a:t>
              </a:r>
              <a:r>
                <a:rPr lang="en-US" altLang="ko-KR" sz="2000" b="1" dirty="0" err="1">
                  <a:solidFill>
                    <a:schemeClr val="accent2">
                      <a:lumMod val="50000"/>
                    </a:schemeClr>
                  </a:solidFill>
                </a:rPr>
                <a:t>setosa</a:t>
              </a:r>
              <a:r>
                <a:rPr lang="en-US" altLang="ko-KR" sz="2000" b="1" dirty="0">
                  <a:solidFill>
                    <a:schemeClr val="accent2">
                      <a:lumMod val="50000"/>
                    </a:schemeClr>
                  </a:solidFill>
                </a:rPr>
                <a:t>)</a:t>
              </a:r>
              <a:r>
                <a:rPr lang="ko-KR" altLang="en-US" sz="2000" b="1" dirty="0">
                  <a:solidFill>
                    <a:schemeClr val="accent2">
                      <a:lumMod val="50000"/>
                    </a:schemeClr>
                  </a:solidFill>
                </a:rPr>
                <a:t>로 판단</a:t>
              </a: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xmlns="" id="{513930EE-B22C-4A53-BFE6-0485DBCFC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1322" y="5517232"/>
              <a:ext cx="4252973" cy="10801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7143768" y="357166"/>
            <a:ext cx="1500198" cy="2071702"/>
          </a:xfrm>
          <a:prstGeom prst="roundRect">
            <a:avLst/>
          </a:prstGeom>
          <a:ln w="57150"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목차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28662" y="2660472"/>
            <a:ext cx="5572164" cy="711340"/>
            <a:chOff x="785786" y="1643050"/>
            <a:chExt cx="6715172" cy="857256"/>
          </a:xfrm>
        </p:grpSpPr>
        <p:sp>
          <p:nvSpPr>
            <p:cNvPr id="5" name="TextBox 4"/>
            <p:cNvSpPr txBox="1"/>
            <p:nvPr/>
          </p:nvSpPr>
          <p:spPr>
            <a:xfrm>
              <a:off x="1000100" y="1785925"/>
              <a:ext cx="6500858" cy="556365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latin typeface="+mn-ea"/>
                </a:rPr>
                <a:t>단순회귀 </a:t>
              </a:r>
              <a:r>
                <a:rPr lang="ko-KR" altLang="en-US" sz="2400" b="1" dirty="0" smtClean="0">
                  <a:latin typeface="+mn-ea"/>
                </a:rPr>
                <a:t>분석</a:t>
              </a:r>
              <a:endParaRPr lang="en-US" altLang="ko-KR" sz="2400" b="1" dirty="0" smtClean="0">
                <a:latin typeface="+mn-ea"/>
              </a:endParaRPr>
            </a:p>
          </p:txBody>
        </p:sp>
        <p:sp>
          <p:nvSpPr>
            <p:cNvPr id="6" name="눈물 방울 5"/>
            <p:cNvSpPr/>
            <p:nvPr/>
          </p:nvSpPr>
          <p:spPr>
            <a:xfrm>
              <a:off x="785786" y="1643050"/>
              <a:ext cx="1143008" cy="857256"/>
            </a:xfrm>
            <a:prstGeom prst="teardrop">
              <a:avLst/>
            </a:prstGeom>
            <a:ln w="76200"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928662" y="3589166"/>
            <a:ext cx="5572164" cy="711340"/>
            <a:chOff x="785786" y="1643050"/>
            <a:chExt cx="6715172" cy="857256"/>
          </a:xfrm>
        </p:grpSpPr>
        <p:sp>
          <p:nvSpPr>
            <p:cNvPr id="8" name="TextBox 7"/>
            <p:cNvSpPr txBox="1"/>
            <p:nvPr/>
          </p:nvSpPr>
          <p:spPr>
            <a:xfrm>
              <a:off x="1000100" y="1785926"/>
              <a:ext cx="6500858" cy="556366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latin typeface="+mn-ea"/>
                </a:rPr>
                <a:t>다중회귀 분석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9" name="눈물 방울 8"/>
            <p:cNvSpPr/>
            <p:nvPr/>
          </p:nvSpPr>
          <p:spPr>
            <a:xfrm>
              <a:off x="785786" y="1643050"/>
              <a:ext cx="1143008" cy="857256"/>
            </a:xfrm>
            <a:prstGeom prst="teardrop">
              <a:avLst/>
            </a:prstGeom>
            <a:ln w="76200"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2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928662" y="4517860"/>
            <a:ext cx="5572164" cy="711340"/>
            <a:chOff x="785786" y="1643050"/>
            <a:chExt cx="6715172" cy="857256"/>
          </a:xfrm>
        </p:grpSpPr>
        <p:sp>
          <p:nvSpPr>
            <p:cNvPr id="11" name="TextBox 10"/>
            <p:cNvSpPr txBox="1"/>
            <p:nvPr/>
          </p:nvSpPr>
          <p:spPr>
            <a:xfrm>
              <a:off x="1000100" y="1785926"/>
              <a:ext cx="6500858" cy="556366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err="1" smtClean="0">
                  <a:latin typeface="+mn-ea"/>
                </a:rPr>
                <a:t>로지스틱</a:t>
              </a:r>
              <a:r>
                <a:rPr lang="ko-KR" altLang="en-US" sz="2400" b="1" dirty="0" smtClean="0">
                  <a:latin typeface="+mn-ea"/>
                </a:rPr>
                <a:t> 회귀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12" name="눈물 방울 11"/>
            <p:cNvSpPr/>
            <p:nvPr/>
          </p:nvSpPr>
          <p:spPr>
            <a:xfrm>
              <a:off x="785786" y="1643050"/>
              <a:ext cx="1143008" cy="857256"/>
            </a:xfrm>
            <a:prstGeom prst="teardrop">
              <a:avLst/>
            </a:prstGeom>
            <a:ln w="76200"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3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928662" y="1652360"/>
            <a:ext cx="5572164" cy="711340"/>
            <a:chOff x="785786" y="1643050"/>
            <a:chExt cx="6715172" cy="857256"/>
          </a:xfrm>
        </p:grpSpPr>
        <p:sp>
          <p:nvSpPr>
            <p:cNvPr id="14" name="TextBox 13"/>
            <p:cNvSpPr txBox="1"/>
            <p:nvPr/>
          </p:nvSpPr>
          <p:spPr>
            <a:xfrm>
              <a:off x="1000100" y="1785925"/>
              <a:ext cx="6500858" cy="556365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latin typeface="+mn-ea"/>
                </a:rPr>
                <a:t>회귀분석 이란</a:t>
              </a:r>
              <a:r>
                <a:rPr lang="en-US" altLang="ko-KR" sz="2400" b="1" dirty="0" smtClean="0">
                  <a:latin typeface="+mn-ea"/>
                </a:rPr>
                <a:t>?</a:t>
              </a:r>
            </a:p>
          </p:txBody>
        </p:sp>
        <p:sp>
          <p:nvSpPr>
            <p:cNvPr id="15" name="눈물 방울 14"/>
            <p:cNvSpPr/>
            <p:nvPr/>
          </p:nvSpPr>
          <p:spPr>
            <a:xfrm>
              <a:off x="785786" y="1643050"/>
              <a:ext cx="1143008" cy="857256"/>
            </a:xfrm>
            <a:prstGeom prst="teardrop">
              <a:avLst/>
            </a:prstGeom>
            <a:ln w="76200"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"/>
          <p:cNvGrpSpPr/>
          <p:nvPr/>
        </p:nvGrpSpPr>
        <p:grpSpPr>
          <a:xfrm>
            <a:off x="179512" y="908720"/>
            <a:ext cx="8784976" cy="5832648"/>
            <a:chOff x="714348" y="1285860"/>
            <a:chExt cx="7715304" cy="5000660"/>
          </a:xfrm>
        </p:grpSpPr>
        <p:sp>
          <p:nvSpPr>
            <p:cNvPr id="3" name="순서도: 대체 처리 2"/>
            <p:cNvSpPr/>
            <p:nvPr/>
          </p:nvSpPr>
          <p:spPr>
            <a:xfrm>
              <a:off x="714348" y="1285860"/>
              <a:ext cx="7715304" cy="5000660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순서도: 대체 처리 3"/>
            <p:cNvSpPr/>
            <p:nvPr/>
          </p:nvSpPr>
          <p:spPr>
            <a:xfrm>
              <a:off x="857224" y="1428736"/>
              <a:ext cx="7429552" cy="4714908"/>
            </a:xfrm>
            <a:prstGeom prst="flowChartAlternateProcess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/>
              <a:endParaRPr lang="en-US" altLang="ko-KR" dirty="0" smtClean="0"/>
            </a:p>
            <a:p>
              <a:pPr lvl="1"/>
              <a:endParaRPr lang="en-US" altLang="ko-KR" dirty="0"/>
            </a:p>
          </p:txBody>
        </p:sp>
      </p:grpSp>
      <p:grpSp>
        <p:nvGrpSpPr>
          <p:cNvPr id="5" name="그룹 7"/>
          <p:cNvGrpSpPr/>
          <p:nvPr/>
        </p:nvGrpSpPr>
        <p:grpSpPr>
          <a:xfrm>
            <a:off x="467544" y="116632"/>
            <a:ext cx="5572164" cy="711340"/>
            <a:chOff x="785786" y="1643050"/>
            <a:chExt cx="6715172" cy="857256"/>
          </a:xfrm>
        </p:grpSpPr>
        <p:sp>
          <p:nvSpPr>
            <p:cNvPr id="9" name="TextBox 8"/>
            <p:cNvSpPr txBox="1"/>
            <p:nvPr/>
          </p:nvSpPr>
          <p:spPr>
            <a:xfrm>
              <a:off x="1000100" y="1785926"/>
              <a:ext cx="6500858" cy="556366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err="1" smtClean="0">
                  <a:latin typeface="+mn-ea"/>
                </a:rPr>
                <a:t>로지스틱</a:t>
              </a:r>
              <a:r>
                <a:rPr lang="ko-KR" altLang="en-US" sz="2400" b="1" dirty="0" smtClean="0">
                  <a:latin typeface="+mn-ea"/>
                </a:rPr>
                <a:t> 회귀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10" name="눈물 방울 9"/>
            <p:cNvSpPr/>
            <p:nvPr/>
          </p:nvSpPr>
          <p:spPr>
            <a:xfrm>
              <a:off x="785786" y="1643050"/>
              <a:ext cx="1143008" cy="857256"/>
            </a:xfrm>
            <a:prstGeom prst="teardrop">
              <a:avLst/>
            </a:prstGeom>
            <a:ln w="76200"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3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827584" y="1484784"/>
            <a:ext cx="7848600" cy="4503398"/>
            <a:chOff x="2135981" y="1916832"/>
            <a:chExt cx="7848600" cy="450339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xmlns="" id="{F18DA147-510E-48E4-A007-1D6DF7B4C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3592" y="1916832"/>
              <a:ext cx="5263130" cy="432048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10F87F6E-67FC-4F68-907D-017F78032B37}"/>
                </a:ext>
              </a:extLst>
            </p:cNvPr>
            <p:cNvSpPr/>
            <p:nvPr/>
          </p:nvSpPr>
          <p:spPr bwMode="auto">
            <a:xfrm>
              <a:off x="2135981" y="2564904"/>
              <a:ext cx="7848600" cy="19442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2000" b="1" dirty="0">
                  <a:latin typeface="Courier New" pitchFamily="49" charset="0"/>
                  <a:cs typeface="Courier New" pitchFamily="49" charset="0"/>
                </a:rPr>
                <a:t>unknown &lt;- </a:t>
              </a:r>
              <a:r>
                <a:rPr lang="en-US" altLang="ko-KR" sz="2000" b="1" dirty="0" err="1">
                  <a:latin typeface="Courier New" pitchFamily="49" charset="0"/>
                  <a:cs typeface="Courier New" pitchFamily="49" charset="0"/>
                </a:rPr>
                <a:t>data.frame</a:t>
              </a:r>
              <a:r>
                <a:rPr lang="en-US" altLang="ko-KR" sz="20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ko-KR" sz="2000" b="1" dirty="0" err="1">
                  <a:latin typeface="Courier New" pitchFamily="49" charset="0"/>
                  <a:cs typeface="Courier New" pitchFamily="49" charset="0"/>
                </a:rPr>
                <a:t>rbind</a:t>
              </a:r>
              <a:r>
                <a:rPr lang="en-US" altLang="ko-KR" sz="2000" b="1" dirty="0">
                  <a:latin typeface="Courier New" pitchFamily="49" charset="0"/>
                  <a:cs typeface="Courier New" pitchFamily="49" charset="0"/>
                </a:rPr>
                <a:t>(c(5.1, 3.5, 1.4, 0.2)))</a:t>
              </a:r>
            </a:p>
            <a:p>
              <a:pPr>
                <a:defRPr/>
              </a:pPr>
              <a:r>
                <a:rPr lang="en-US" altLang="ko-KR" sz="2000" b="1" dirty="0">
                  <a:latin typeface="Courier New" pitchFamily="49" charset="0"/>
                  <a:cs typeface="Courier New" pitchFamily="49" charset="0"/>
                </a:rPr>
                <a:t>names(unknown) &lt;- names(iris)[1:4]</a:t>
              </a:r>
            </a:p>
            <a:p>
              <a:pPr>
                <a:defRPr/>
              </a:pPr>
              <a:r>
                <a:rPr lang="en-US" altLang="ko-KR" sz="2000" b="1" dirty="0">
                  <a:latin typeface="Courier New" pitchFamily="49" charset="0"/>
                  <a:cs typeface="Courier New" pitchFamily="49" charset="0"/>
                </a:rPr>
                <a:t>unknown</a:t>
              </a:r>
            </a:p>
            <a:p>
              <a:pPr>
                <a:defRPr/>
              </a:pPr>
              <a:r>
                <a:rPr lang="en-US" altLang="ko-KR" sz="2000" b="1" dirty="0">
                  <a:latin typeface="Courier New" pitchFamily="49" charset="0"/>
                  <a:cs typeface="Courier New" pitchFamily="49" charset="0"/>
                </a:rPr>
                <a:t>mod3</a:t>
              </a:r>
            </a:p>
            <a:p>
              <a:pPr>
                <a:defRPr/>
              </a:pPr>
              <a:r>
                <a:rPr lang="en-US" altLang="ko-KR" sz="2000" b="1" dirty="0" err="1">
                  <a:latin typeface="Courier New" pitchFamily="49" charset="0"/>
                  <a:cs typeface="Courier New" pitchFamily="49" charset="0"/>
                </a:rPr>
                <a:t>pred</a:t>
              </a:r>
              <a:r>
                <a:rPr lang="en-US" altLang="ko-KR" sz="2000" b="1" dirty="0">
                  <a:latin typeface="Courier New" pitchFamily="49" charset="0"/>
                  <a:cs typeface="Courier New" pitchFamily="49" charset="0"/>
                </a:rPr>
                <a:t> &lt;- predict(mod3, unknown)</a:t>
              </a:r>
              <a:r>
                <a:rPr lang="ko-KR" altLang="en-US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altLang="ko-KR" sz="2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altLang="ko-KR" sz="2000" b="1" dirty="0" err="1">
                  <a:latin typeface="Courier New" pitchFamily="49" charset="0"/>
                  <a:cs typeface="Courier New" pitchFamily="49" charset="0"/>
                </a:rPr>
                <a:t>pred</a:t>
              </a:r>
              <a:endParaRPr lang="en-US" altLang="ko-KR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xmlns="" id="{FB77C11D-ADFA-44F1-A1FF-48DEC337F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5981" y="4678983"/>
              <a:ext cx="7105650" cy="80962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xmlns="" id="{F7DB2751-B0FB-40B9-BE5A-539DAC3B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35981" y="5639180"/>
              <a:ext cx="1485900" cy="7810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"/>
          <p:cNvGrpSpPr/>
          <p:nvPr/>
        </p:nvGrpSpPr>
        <p:grpSpPr>
          <a:xfrm>
            <a:off x="179512" y="908720"/>
            <a:ext cx="8784976" cy="5832648"/>
            <a:chOff x="714348" y="1285860"/>
            <a:chExt cx="7715304" cy="5000660"/>
          </a:xfrm>
        </p:grpSpPr>
        <p:sp>
          <p:nvSpPr>
            <p:cNvPr id="3" name="순서도: 대체 처리 2"/>
            <p:cNvSpPr/>
            <p:nvPr/>
          </p:nvSpPr>
          <p:spPr>
            <a:xfrm>
              <a:off x="714348" y="1285860"/>
              <a:ext cx="7715304" cy="5000660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순서도: 대체 처리 3"/>
            <p:cNvSpPr/>
            <p:nvPr/>
          </p:nvSpPr>
          <p:spPr>
            <a:xfrm>
              <a:off x="857224" y="1428736"/>
              <a:ext cx="7429552" cy="4714908"/>
            </a:xfrm>
            <a:prstGeom prst="flowChartAlternateProcess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/>
              <a:endParaRPr lang="en-US" altLang="ko-KR" dirty="0" smtClean="0"/>
            </a:p>
            <a:p>
              <a:pPr lvl="1"/>
              <a:endParaRPr lang="en-US" altLang="ko-KR" dirty="0"/>
            </a:p>
          </p:txBody>
        </p:sp>
      </p:grpSp>
      <p:grpSp>
        <p:nvGrpSpPr>
          <p:cNvPr id="5" name="그룹 7"/>
          <p:cNvGrpSpPr/>
          <p:nvPr/>
        </p:nvGrpSpPr>
        <p:grpSpPr>
          <a:xfrm>
            <a:off x="467544" y="116632"/>
            <a:ext cx="5572164" cy="711340"/>
            <a:chOff x="785786" y="1643050"/>
            <a:chExt cx="6715172" cy="857256"/>
          </a:xfrm>
        </p:grpSpPr>
        <p:sp>
          <p:nvSpPr>
            <p:cNvPr id="9" name="TextBox 8"/>
            <p:cNvSpPr txBox="1"/>
            <p:nvPr/>
          </p:nvSpPr>
          <p:spPr>
            <a:xfrm>
              <a:off x="1000100" y="1785926"/>
              <a:ext cx="6500858" cy="556366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err="1" smtClean="0">
                  <a:latin typeface="+mn-ea"/>
                </a:rPr>
                <a:t>로지스틱</a:t>
              </a:r>
              <a:r>
                <a:rPr lang="ko-KR" altLang="en-US" sz="2400" b="1" dirty="0" smtClean="0">
                  <a:latin typeface="+mn-ea"/>
                </a:rPr>
                <a:t> 회귀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10" name="눈물 방울 9"/>
            <p:cNvSpPr/>
            <p:nvPr/>
          </p:nvSpPr>
          <p:spPr>
            <a:xfrm>
              <a:off x="785786" y="1643050"/>
              <a:ext cx="1143008" cy="857256"/>
            </a:xfrm>
            <a:prstGeom prst="teardrop">
              <a:avLst/>
            </a:prstGeom>
            <a:ln w="76200"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3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55E23B8B-814C-408C-9FFE-3369615471FB}"/>
              </a:ext>
            </a:extLst>
          </p:cNvPr>
          <p:cNvSpPr/>
          <p:nvPr/>
        </p:nvSpPr>
        <p:spPr bwMode="auto">
          <a:xfrm>
            <a:off x="683568" y="1700808"/>
            <a:ext cx="7848600" cy="16561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test &lt;- iris[,1:4]</a:t>
            </a:r>
          </a:p>
          <a:p>
            <a:pPr>
              <a:defRPr/>
            </a:pP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pred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 &lt;- predict(mod3, test)</a:t>
            </a:r>
            <a:r>
              <a:rPr lang="ko-KR" altLang="en-US" sz="20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altLang="ko-KR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pred</a:t>
            </a:r>
            <a:endParaRPr lang="en-US" altLang="ko-KR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pred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 &lt;- round(pred,0) 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find nearest integer</a:t>
            </a:r>
          </a:p>
          <a:p>
            <a:pPr>
              <a:defRPr/>
            </a:pP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pred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defRPr/>
            </a:pP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83E4F64-C91D-422A-8E3D-9157AD5D6B3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9" y="3548163"/>
            <a:ext cx="5934075" cy="26574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"/>
          <p:cNvGrpSpPr/>
          <p:nvPr/>
        </p:nvGrpSpPr>
        <p:grpSpPr>
          <a:xfrm>
            <a:off x="179512" y="908720"/>
            <a:ext cx="8784976" cy="5832648"/>
            <a:chOff x="714348" y="1285860"/>
            <a:chExt cx="7715304" cy="5000660"/>
          </a:xfrm>
        </p:grpSpPr>
        <p:sp>
          <p:nvSpPr>
            <p:cNvPr id="3" name="순서도: 대체 처리 2"/>
            <p:cNvSpPr/>
            <p:nvPr/>
          </p:nvSpPr>
          <p:spPr>
            <a:xfrm>
              <a:off x="714348" y="1285860"/>
              <a:ext cx="7715304" cy="5000660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순서도: 대체 처리 3"/>
            <p:cNvSpPr/>
            <p:nvPr/>
          </p:nvSpPr>
          <p:spPr>
            <a:xfrm>
              <a:off x="857224" y="1428736"/>
              <a:ext cx="7429552" cy="4714908"/>
            </a:xfrm>
            <a:prstGeom prst="flowChartAlternateProcess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/>
              <a:endParaRPr lang="en-US" altLang="ko-KR" dirty="0" smtClean="0"/>
            </a:p>
            <a:p>
              <a:pPr lvl="1"/>
              <a:r>
                <a:rPr lang="ko-KR" altLang="en-US" dirty="0" smtClean="0"/>
                <a:t>얼마나 정확히 예측했는지</a:t>
              </a:r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/>
            </a:p>
          </p:txBody>
        </p:sp>
      </p:grpSp>
      <p:grpSp>
        <p:nvGrpSpPr>
          <p:cNvPr id="5" name="그룹 7"/>
          <p:cNvGrpSpPr/>
          <p:nvPr/>
        </p:nvGrpSpPr>
        <p:grpSpPr>
          <a:xfrm>
            <a:off x="467544" y="116632"/>
            <a:ext cx="5572164" cy="711340"/>
            <a:chOff x="785786" y="1643050"/>
            <a:chExt cx="6715172" cy="857256"/>
          </a:xfrm>
        </p:grpSpPr>
        <p:sp>
          <p:nvSpPr>
            <p:cNvPr id="9" name="TextBox 8"/>
            <p:cNvSpPr txBox="1"/>
            <p:nvPr/>
          </p:nvSpPr>
          <p:spPr>
            <a:xfrm>
              <a:off x="1000100" y="1785926"/>
              <a:ext cx="6500858" cy="556366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err="1" smtClean="0">
                  <a:latin typeface="+mn-ea"/>
                </a:rPr>
                <a:t>로지스틱</a:t>
              </a:r>
              <a:r>
                <a:rPr lang="ko-KR" altLang="en-US" sz="2400" b="1" dirty="0" smtClean="0">
                  <a:latin typeface="+mn-ea"/>
                </a:rPr>
                <a:t> 회귀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10" name="눈물 방울 9"/>
            <p:cNvSpPr/>
            <p:nvPr/>
          </p:nvSpPr>
          <p:spPr>
            <a:xfrm>
              <a:off x="785786" y="1643050"/>
              <a:ext cx="1143008" cy="857256"/>
            </a:xfrm>
            <a:prstGeom prst="teardrop">
              <a:avLst/>
            </a:prstGeom>
            <a:ln w="76200"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3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11560" y="1817439"/>
            <a:ext cx="9212600" cy="4978713"/>
            <a:chOff x="2135981" y="1772816"/>
            <a:chExt cx="9212600" cy="497871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2E2E93D7-E2ED-4F79-916D-A13096F523EC}"/>
                </a:ext>
              </a:extLst>
            </p:cNvPr>
            <p:cNvSpPr/>
            <p:nvPr/>
          </p:nvSpPr>
          <p:spPr bwMode="auto">
            <a:xfrm>
              <a:off x="2135981" y="1772816"/>
              <a:ext cx="7848600" cy="1008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2000" b="1" dirty="0" err="1">
                  <a:latin typeface="Courier New" pitchFamily="49" charset="0"/>
                  <a:cs typeface="Courier New" pitchFamily="49" charset="0"/>
                </a:rPr>
                <a:t>pred</a:t>
              </a:r>
              <a:r>
                <a:rPr lang="en-US" altLang="ko-KR" sz="2000" b="1" dirty="0">
                  <a:latin typeface="Courier New" pitchFamily="49" charset="0"/>
                  <a:cs typeface="Courier New" pitchFamily="49" charset="0"/>
                </a:rPr>
                <a:t> == </a:t>
              </a:r>
              <a:r>
                <a:rPr lang="en-US" altLang="ko-KR" sz="2000" b="1" dirty="0" err="1">
                  <a:latin typeface="Courier New" pitchFamily="49" charset="0"/>
                  <a:cs typeface="Courier New" pitchFamily="49" charset="0"/>
                </a:rPr>
                <a:t>as.integer</a:t>
              </a:r>
              <a:r>
                <a:rPr lang="en-US" altLang="ko-KR" sz="2000" b="1" dirty="0">
                  <a:latin typeface="Courier New" pitchFamily="49" charset="0"/>
                  <a:cs typeface="Courier New" pitchFamily="49" charset="0"/>
                </a:rPr>
                <a:t>(iris[,5])</a:t>
              </a:r>
              <a:r>
                <a:rPr lang="ko-KR" altLang="en-US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altLang="ko-KR" sz="2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altLang="ko-KR" sz="2000" b="1" dirty="0" err="1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altLang="ko-KR" sz="2000" b="1" dirty="0">
                  <a:latin typeface="Courier New" pitchFamily="49" charset="0"/>
                  <a:cs typeface="Courier New" pitchFamily="49" charset="0"/>
                </a:rPr>
                <a:t> &lt;- mean(</a:t>
              </a:r>
              <a:r>
                <a:rPr lang="en-US" altLang="ko-KR" sz="2000" b="1" dirty="0" err="1">
                  <a:latin typeface="Courier New" pitchFamily="49" charset="0"/>
                  <a:cs typeface="Courier New" pitchFamily="49" charset="0"/>
                </a:rPr>
                <a:t>pred</a:t>
              </a:r>
              <a:r>
                <a:rPr lang="en-US" altLang="ko-KR" sz="2000" b="1" dirty="0">
                  <a:latin typeface="Courier New" pitchFamily="49" charset="0"/>
                  <a:cs typeface="Courier New" pitchFamily="49" charset="0"/>
                </a:rPr>
                <a:t> == </a:t>
              </a:r>
              <a:r>
                <a:rPr lang="en-US" altLang="ko-KR" sz="2000" b="1" dirty="0" err="1">
                  <a:latin typeface="Courier New" pitchFamily="49" charset="0"/>
                  <a:cs typeface="Courier New" pitchFamily="49" charset="0"/>
                </a:rPr>
                <a:t>as.integer</a:t>
              </a:r>
              <a:r>
                <a:rPr lang="en-US" altLang="ko-KR" sz="2000" b="1" dirty="0">
                  <a:latin typeface="Courier New" pitchFamily="49" charset="0"/>
                  <a:cs typeface="Courier New" pitchFamily="49" charset="0"/>
                </a:rPr>
                <a:t>(iris[,5]))</a:t>
              </a:r>
            </a:p>
            <a:p>
              <a:pPr>
                <a:defRPr/>
              </a:pPr>
              <a:r>
                <a:rPr lang="en-US" altLang="ko-KR" sz="2000" b="1" dirty="0" err="1">
                  <a:latin typeface="Courier New" pitchFamily="49" charset="0"/>
                  <a:cs typeface="Courier New" pitchFamily="49" charset="0"/>
                </a:rPr>
                <a:t>acc</a:t>
              </a:r>
              <a:endParaRPr lang="en-US" altLang="ko-KR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xmlns="" id="{D44ABC78-403F-48AF-9545-4F69E253B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44093" y="2592289"/>
              <a:ext cx="6048375" cy="4067175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 bwMode="auto">
            <a:xfrm>
              <a:off x="11136560" y="6525344"/>
              <a:ext cx="212021" cy="226185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굴림" pitchFamily="50" charset="-127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"/>
          <p:cNvGrpSpPr/>
          <p:nvPr/>
        </p:nvGrpSpPr>
        <p:grpSpPr>
          <a:xfrm>
            <a:off x="179512" y="908720"/>
            <a:ext cx="8784976" cy="5832648"/>
            <a:chOff x="714348" y="1285860"/>
            <a:chExt cx="7715304" cy="5000660"/>
          </a:xfrm>
        </p:grpSpPr>
        <p:sp>
          <p:nvSpPr>
            <p:cNvPr id="3" name="순서도: 대체 처리 2"/>
            <p:cNvSpPr/>
            <p:nvPr/>
          </p:nvSpPr>
          <p:spPr>
            <a:xfrm>
              <a:off x="714348" y="1285860"/>
              <a:ext cx="7715304" cy="5000660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순서도: 대체 처리 3"/>
            <p:cNvSpPr/>
            <p:nvPr/>
          </p:nvSpPr>
          <p:spPr>
            <a:xfrm>
              <a:off x="857224" y="1428736"/>
              <a:ext cx="7429552" cy="4714908"/>
            </a:xfrm>
            <a:prstGeom prst="flowChartAlternateProcess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 smtClean="0"/>
            </a:p>
            <a:p>
              <a:pPr lvl="1"/>
              <a:endParaRPr lang="en-US" altLang="ko-KR" dirty="0"/>
            </a:p>
          </p:txBody>
        </p:sp>
      </p:grpSp>
      <p:grpSp>
        <p:nvGrpSpPr>
          <p:cNvPr id="5" name="그룹 7"/>
          <p:cNvGrpSpPr/>
          <p:nvPr/>
        </p:nvGrpSpPr>
        <p:grpSpPr>
          <a:xfrm>
            <a:off x="467544" y="116632"/>
            <a:ext cx="5572164" cy="711340"/>
            <a:chOff x="785786" y="1643050"/>
            <a:chExt cx="6715172" cy="857256"/>
          </a:xfrm>
        </p:grpSpPr>
        <p:sp>
          <p:nvSpPr>
            <p:cNvPr id="9" name="TextBox 8"/>
            <p:cNvSpPr txBox="1"/>
            <p:nvPr/>
          </p:nvSpPr>
          <p:spPr>
            <a:xfrm>
              <a:off x="1000100" y="1785926"/>
              <a:ext cx="6500858" cy="556366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err="1" smtClean="0">
                  <a:latin typeface="+mn-ea"/>
                </a:rPr>
                <a:t>로지스틱</a:t>
              </a:r>
              <a:r>
                <a:rPr lang="ko-KR" altLang="en-US" sz="2400" b="1" dirty="0" smtClean="0">
                  <a:latin typeface="+mn-ea"/>
                </a:rPr>
                <a:t> 회귀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10" name="눈물 방울 9"/>
            <p:cNvSpPr/>
            <p:nvPr/>
          </p:nvSpPr>
          <p:spPr>
            <a:xfrm>
              <a:off x="785786" y="1643050"/>
              <a:ext cx="1143008" cy="857256"/>
            </a:xfrm>
            <a:prstGeom prst="teardrop">
              <a:avLst/>
            </a:prstGeom>
            <a:ln w="76200"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3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96EBAEE-848A-425C-A894-A0F0D6329F7C}"/>
              </a:ext>
            </a:extLst>
          </p:cNvPr>
          <p:cNvSpPr/>
          <p:nvPr/>
        </p:nvSpPr>
        <p:spPr bwMode="auto">
          <a:xfrm>
            <a:off x="683568" y="1916832"/>
            <a:ext cx="7848600" cy="10081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class(</a:t>
            </a: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iris$Species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iris$Species</a:t>
            </a:r>
            <a:endParaRPr lang="en-US" altLang="ko-KR" sz="2000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as.integer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2000" b="1" dirty="0" err="1">
                <a:latin typeface="Courier New" pitchFamily="49" charset="0"/>
                <a:cs typeface="Courier New" pitchFamily="49" charset="0"/>
              </a:rPr>
              <a:t>iris$Species</a:t>
            </a:r>
            <a:r>
              <a:rPr lang="en-US" altLang="ko-KR" sz="20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ko-KR" altLang="en-US" sz="20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altLang="ko-KR" sz="2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74986D70-F106-4D46-9BF4-37CA3D8418A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297" y="2951839"/>
            <a:ext cx="5629275" cy="18383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A8AC71DB-C6B1-4CCD-9FA7-D540E068CEB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297" y="4879557"/>
            <a:ext cx="6219825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85786" y="285728"/>
            <a:ext cx="7072362" cy="6072230"/>
            <a:chOff x="785786" y="285728"/>
            <a:chExt cx="7072362" cy="6072230"/>
          </a:xfrm>
        </p:grpSpPr>
        <p:sp>
          <p:nvSpPr>
            <p:cNvPr id="4" name="순서도: 순차적 액세스 저장소 3"/>
            <p:cNvSpPr/>
            <p:nvPr/>
          </p:nvSpPr>
          <p:spPr>
            <a:xfrm>
              <a:off x="785786" y="285728"/>
              <a:ext cx="7072362" cy="6072230"/>
            </a:xfrm>
            <a:prstGeom prst="flowChartMagneticTape">
              <a:avLst/>
            </a:prstGeom>
            <a:solidFill>
              <a:schemeClr val="accent4">
                <a:lumMod val="50000"/>
              </a:schemeClr>
            </a:solidFill>
            <a:ln w="57150">
              <a:noFill/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2400" u="heavy" dirty="0" smtClean="0"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en-US" altLang="ko-KR" sz="2400" u="heavy" dirty="0" smtClean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" name="순서도: 순차적 액세스 저장소 4"/>
            <p:cNvSpPr/>
            <p:nvPr/>
          </p:nvSpPr>
          <p:spPr>
            <a:xfrm>
              <a:off x="1000100" y="500042"/>
              <a:ext cx="6643734" cy="5572164"/>
            </a:xfrm>
            <a:prstGeom prst="flowChartMagneticTape">
              <a:avLst/>
            </a:prstGeom>
            <a:solidFill>
              <a:schemeClr val="accent4">
                <a:lumMod val="50000"/>
              </a:schemeClr>
            </a:solidFill>
            <a:ln w="57150">
              <a:solidFill>
                <a:schemeClr val="bg1"/>
              </a:solidFill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2400" u="heavy" dirty="0" smtClean="0"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r>
                <a:rPr lang="ko-KR" altLang="en-US" sz="7000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끝</a:t>
              </a:r>
              <a:endParaRPr lang="en-US" altLang="ko-KR" sz="7000" dirty="0" smtClean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14348" y="1285860"/>
            <a:ext cx="7715304" cy="5000660"/>
            <a:chOff x="714348" y="1285860"/>
            <a:chExt cx="7715304" cy="5000660"/>
          </a:xfrm>
        </p:grpSpPr>
        <p:sp>
          <p:nvSpPr>
            <p:cNvPr id="3" name="순서도: 대체 처리 2"/>
            <p:cNvSpPr/>
            <p:nvPr/>
          </p:nvSpPr>
          <p:spPr>
            <a:xfrm>
              <a:off x="714348" y="1285860"/>
              <a:ext cx="7715304" cy="5000660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순서도: 대체 처리 3"/>
            <p:cNvSpPr/>
            <p:nvPr/>
          </p:nvSpPr>
          <p:spPr>
            <a:xfrm>
              <a:off x="857224" y="1428736"/>
              <a:ext cx="7429552" cy="4714908"/>
            </a:xfrm>
            <a:prstGeom prst="flowChartAlternateProcess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회귀분석</a:t>
              </a:r>
              <a:r>
                <a:rPr lang="ko-KR" altLang="en-US" sz="20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2000" dirty="0" smtClean="0">
                  <a:latin typeface="맑은 고딕" pitchFamily="50" charset="-127"/>
                  <a:ea typeface="맑은 고딕" pitchFamily="50" charset="-127"/>
                </a:rPr>
                <a:t>주어진 데이터로 어떤 함수를 만들어 낸 후</a:t>
              </a:r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endParaRPr lang="en-US" altLang="ko-KR" sz="2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2000" dirty="0" smtClean="0">
                  <a:latin typeface="맑은 고딕" pitchFamily="50" charset="-127"/>
                  <a:ea typeface="맑은 고딕" pitchFamily="50" charset="-127"/>
                </a:rPr>
                <a:t>이 함수를 </a:t>
              </a:r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fitting </a:t>
              </a:r>
              <a:r>
                <a:rPr lang="ko-KR" altLang="en-US" sz="2000" dirty="0" smtClean="0">
                  <a:latin typeface="맑은 고딕" pitchFamily="50" charset="-127"/>
                  <a:ea typeface="맑은 고딕" pitchFamily="50" charset="-127"/>
                </a:rPr>
                <a:t>하는 작업</a:t>
              </a:r>
              <a:endParaRPr lang="en-US" altLang="ko-KR" sz="2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2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- </a:t>
              </a:r>
              <a:r>
                <a:rPr lang="en-US" altLang="ko-KR" sz="2000" b="1" dirty="0" smtClean="0">
                  <a:latin typeface="맑은 고딕" pitchFamily="50" charset="-127"/>
                  <a:ea typeface="맑은 고딕" pitchFamily="50" charset="-127"/>
                </a:rPr>
                <a:t>fitting</a:t>
              </a:r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 : </a:t>
              </a:r>
              <a:r>
                <a:rPr lang="ko-KR" altLang="en-US" sz="2000" dirty="0" smtClean="0">
                  <a:latin typeface="맑은 고딕" pitchFamily="50" charset="-127"/>
                  <a:ea typeface="맑은 고딕" pitchFamily="50" charset="-127"/>
                </a:rPr>
                <a:t>함수에서 발생하는 차이</a:t>
              </a:r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2000" dirty="0" err="1" smtClean="0">
                  <a:latin typeface="맑은 고딕" pitchFamily="50" charset="-127"/>
                  <a:ea typeface="맑은 고딕" pitchFamily="50" charset="-127"/>
                </a:rPr>
                <a:t>잔차의</a:t>
              </a:r>
              <a:r>
                <a:rPr lang="ko-KR" altLang="en-US" sz="2000" dirty="0" smtClean="0">
                  <a:latin typeface="맑은 고딕" pitchFamily="50" charset="-127"/>
                  <a:ea typeface="맑은 고딕" pitchFamily="50" charset="-127"/>
                </a:rPr>
                <a:t> 크기</a:t>
              </a:r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2000" dirty="0" smtClean="0">
                  <a:latin typeface="맑은 고딕" pitchFamily="50" charset="-127"/>
                  <a:ea typeface="맑은 고딕" pitchFamily="50" charset="-127"/>
                </a:rPr>
                <a:t>가 최소화 되도록 함수를 조정해 주는것</a:t>
              </a:r>
              <a:endParaRPr lang="en-US" altLang="ko-KR" sz="2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2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 - </a:t>
              </a:r>
              <a:r>
                <a:rPr lang="ko-KR" altLang="en-US" sz="2000" b="1" dirty="0" smtClean="0">
                  <a:latin typeface="맑은 고딕" pitchFamily="50" charset="-127"/>
                  <a:ea typeface="맑은 고딕" pitchFamily="50" charset="-127"/>
                </a:rPr>
                <a:t>실행결과</a:t>
              </a:r>
              <a:r>
                <a:rPr lang="ko-KR" altLang="en-US" sz="200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2000" dirty="0" smtClean="0">
                  <a:latin typeface="맑은 고딕" pitchFamily="50" charset="-127"/>
                  <a:ea typeface="맑은 고딕" pitchFamily="50" charset="-127"/>
                </a:rPr>
                <a:t>어느 정도 신뢰할 수 있는가를 검정해서 </a:t>
              </a:r>
              <a:endParaRPr lang="en-US" altLang="ko-KR" sz="2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2000" dirty="0" smtClean="0">
                  <a:latin typeface="맑은 고딕" pitchFamily="50" charset="-127"/>
                  <a:ea typeface="맑은 고딕" pitchFamily="50" charset="-127"/>
                </a:rPr>
                <a:t>통계 예측에 활용가능</a:t>
              </a:r>
              <a:endParaRPr lang="en-US" altLang="ko-KR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928662" y="413404"/>
            <a:ext cx="5572164" cy="711340"/>
            <a:chOff x="785786" y="1643050"/>
            <a:chExt cx="6715172" cy="857256"/>
          </a:xfrm>
        </p:grpSpPr>
        <p:sp>
          <p:nvSpPr>
            <p:cNvPr id="6" name="TextBox 5"/>
            <p:cNvSpPr txBox="1"/>
            <p:nvPr/>
          </p:nvSpPr>
          <p:spPr>
            <a:xfrm>
              <a:off x="1000100" y="1785925"/>
              <a:ext cx="6500858" cy="556365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latin typeface="+mn-ea"/>
                </a:rPr>
                <a:t>회귀분석 이란</a:t>
              </a:r>
              <a:r>
                <a:rPr lang="en-US" altLang="ko-KR" sz="2400" b="1" dirty="0" smtClean="0">
                  <a:latin typeface="+mn-ea"/>
                </a:rPr>
                <a:t>?</a:t>
              </a:r>
            </a:p>
          </p:txBody>
        </p:sp>
        <p:sp>
          <p:nvSpPr>
            <p:cNvPr id="7" name="눈물 방울 6"/>
            <p:cNvSpPr/>
            <p:nvPr/>
          </p:nvSpPr>
          <p:spPr>
            <a:xfrm>
              <a:off x="785786" y="1643050"/>
              <a:ext cx="1143008" cy="857256"/>
            </a:xfrm>
            <a:prstGeom prst="teardrop">
              <a:avLst/>
            </a:prstGeom>
            <a:ln w="76200"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55576" y="404664"/>
            <a:ext cx="5572164" cy="711340"/>
            <a:chOff x="785786" y="1643050"/>
            <a:chExt cx="6715172" cy="857256"/>
          </a:xfrm>
        </p:grpSpPr>
        <p:sp>
          <p:nvSpPr>
            <p:cNvPr id="3" name="TextBox 2"/>
            <p:cNvSpPr txBox="1"/>
            <p:nvPr/>
          </p:nvSpPr>
          <p:spPr>
            <a:xfrm>
              <a:off x="1000100" y="1785925"/>
              <a:ext cx="6500858" cy="556365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latin typeface="+mn-ea"/>
                </a:rPr>
                <a:t>단순회귀 </a:t>
              </a:r>
              <a:r>
                <a:rPr lang="ko-KR" altLang="en-US" sz="2400" b="1" dirty="0" smtClean="0">
                  <a:latin typeface="+mn-ea"/>
                </a:rPr>
                <a:t>분석</a:t>
              </a:r>
              <a:endParaRPr lang="en-US" altLang="ko-KR" sz="2400" b="1" dirty="0" smtClean="0">
                <a:latin typeface="+mn-ea"/>
              </a:endParaRPr>
            </a:p>
          </p:txBody>
        </p:sp>
        <p:sp>
          <p:nvSpPr>
            <p:cNvPr id="4" name="눈물 방울 3"/>
            <p:cNvSpPr/>
            <p:nvPr/>
          </p:nvSpPr>
          <p:spPr>
            <a:xfrm>
              <a:off x="785786" y="1643050"/>
              <a:ext cx="1143008" cy="857256"/>
            </a:xfrm>
            <a:prstGeom prst="teardrop">
              <a:avLst/>
            </a:prstGeom>
            <a:ln w="76200"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14348" y="1285860"/>
            <a:ext cx="7715304" cy="5000660"/>
            <a:chOff x="714348" y="1285860"/>
            <a:chExt cx="7715304" cy="5000660"/>
          </a:xfrm>
        </p:grpSpPr>
        <p:sp>
          <p:nvSpPr>
            <p:cNvPr id="6" name="순서도: 대체 처리 5"/>
            <p:cNvSpPr/>
            <p:nvPr/>
          </p:nvSpPr>
          <p:spPr>
            <a:xfrm>
              <a:off x="714348" y="1285860"/>
              <a:ext cx="7715304" cy="5000660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대체 처리 6"/>
            <p:cNvSpPr/>
            <p:nvPr/>
          </p:nvSpPr>
          <p:spPr>
            <a:xfrm>
              <a:off x="857224" y="1428736"/>
              <a:ext cx="7429552" cy="4714908"/>
            </a:xfrm>
            <a:prstGeom prst="flowChartAlternateProcess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lvl="1" algn="ctr"/>
              <a:r>
                <a:rPr lang="ko-KR" altLang="en-US" sz="2000" dirty="0" smtClean="0">
                  <a:latin typeface="+mj-lt"/>
                  <a:ea typeface="맑은 고딕" pitchFamily="50" charset="-127"/>
                </a:rPr>
                <a:t>단순 회귀 분석 </a:t>
              </a:r>
              <a:r>
                <a:rPr lang="en-US" altLang="ko-KR" sz="2000" dirty="0" smtClean="0">
                  <a:latin typeface="+mj-lt"/>
                  <a:ea typeface="맑은 고딕" pitchFamily="50" charset="-127"/>
                </a:rPr>
                <a:t>: </a:t>
              </a:r>
              <a:r>
                <a:rPr lang="ko-KR" altLang="en-US" sz="2000" dirty="0" smtClean="0">
                  <a:latin typeface="+mj-lt"/>
                </a:rPr>
                <a:t>종속 변수</a:t>
              </a:r>
              <a:r>
                <a:rPr lang="en-US" altLang="ko-KR" sz="2000" dirty="0" smtClean="0">
                  <a:latin typeface="+mj-lt"/>
                </a:rPr>
                <a:t>(y) </a:t>
              </a:r>
              <a:r>
                <a:rPr lang="ko-KR" altLang="en-US" sz="2000" dirty="0" smtClean="0">
                  <a:latin typeface="+mj-lt"/>
                </a:rPr>
                <a:t>와 독립변수</a:t>
              </a:r>
              <a:r>
                <a:rPr lang="en-US" altLang="ko-KR" sz="2000" dirty="0" smtClean="0">
                  <a:latin typeface="+mj-lt"/>
                </a:rPr>
                <a:t>(x) </a:t>
              </a:r>
              <a:r>
                <a:rPr lang="ko-KR" altLang="en-US" sz="2000" dirty="0" smtClean="0">
                  <a:latin typeface="+mj-lt"/>
                </a:rPr>
                <a:t>사이의</a:t>
              </a:r>
              <a:r>
                <a:rPr lang="en-US" altLang="ko-KR" sz="2000" dirty="0" smtClean="0">
                  <a:latin typeface="+mj-lt"/>
                </a:rPr>
                <a:t> </a:t>
              </a:r>
              <a:r>
                <a:rPr lang="ko-KR" altLang="en-US" sz="2000" dirty="0" smtClean="0">
                  <a:latin typeface="+mj-lt"/>
                </a:rPr>
                <a:t>선형 관계를 파악하고 이를 예측에 활용하는 </a:t>
              </a:r>
              <a:r>
                <a:rPr lang="ko-KR" altLang="en-US" sz="2000" dirty="0" smtClean="0">
                  <a:latin typeface="+mj-lt"/>
                </a:rPr>
                <a:t>방법  </a:t>
              </a:r>
              <a:endParaRPr lang="en-US" altLang="ko-KR" sz="2000" dirty="0" smtClean="0">
                <a:latin typeface="+mj-lt"/>
              </a:endParaRPr>
            </a:p>
            <a:p>
              <a:pPr marL="0" lvl="1" algn="ctr"/>
              <a:endParaRPr lang="en-US" altLang="ko-KR" sz="2000" dirty="0" smtClean="0">
                <a:latin typeface="+mj-lt"/>
              </a:endParaRPr>
            </a:p>
            <a:p>
              <a:pPr marL="0" lvl="1" algn="ctr"/>
              <a:endParaRPr lang="en-US" altLang="ko-KR" sz="2000" dirty="0" smtClean="0">
                <a:latin typeface="+mj-lt"/>
              </a:endParaRPr>
            </a:p>
            <a:p>
              <a:pPr marL="0" lvl="1" algn="ctr"/>
              <a:endParaRPr lang="en-US" altLang="ko-KR" sz="2000" dirty="0" smtClean="0">
                <a:latin typeface="+mj-lt"/>
              </a:endParaRPr>
            </a:p>
            <a:p>
              <a:pPr marL="0" lvl="1" algn="ctr"/>
              <a:endParaRPr lang="en-US" altLang="ko-KR" sz="2000" dirty="0" smtClean="0">
                <a:latin typeface="+mj-lt"/>
              </a:endParaRPr>
            </a:p>
            <a:p>
              <a:pPr marL="0" lvl="1" algn="ctr">
                <a:buFontTx/>
                <a:buChar char="-"/>
              </a:pPr>
              <a:r>
                <a:rPr lang="ko-KR" altLang="en-US" sz="2000" dirty="0" smtClean="0">
                  <a:latin typeface="+mj-lt"/>
                </a:rPr>
                <a:t>하나의 독립변수에 기인하므로 단순회귀라고 한다</a:t>
              </a:r>
              <a:endParaRPr lang="en-US" altLang="ko-KR" sz="2000" dirty="0" smtClean="0">
                <a:latin typeface="+mj-lt"/>
              </a:endParaRPr>
            </a:p>
            <a:p>
              <a:pPr marL="0" lvl="1" algn="ctr">
                <a:buFontTx/>
                <a:buChar char="-"/>
              </a:pPr>
              <a:r>
                <a:rPr lang="en-US" altLang="ko-KR" sz="2000" dirty="0" smtClean="0">
                  <a:latin typeface="+mj-lt"/>
                </a:rPr>
                <a:t> </a:t>
              </a:r>
              <a:r>
                <a:rPr lang="ko-KR" altLang="en-US" sz="2000" dirty="0" smtClean="0">
                  <a:latin typeface="+mj-lt"/>
                </a:rPr>
                <a:t>예 </a:t>
              </a:r>
              <a:r>
                <a:rPr lang="en-US" altLang="ko-KR" sz="2000" dirty="0" smtClean="0">
                  <a:latin typeface="+mj-lt"/>
                </a:rPr>
                <a:t>) </a:t>
              </a:r>
              <a:r>
                <a:rPr lang="ko-KR" altLang="en-US" sz="2000" dirty="0" smtClean="0">
                  <a:latin typeface="+mj-lt"/>
                </a:rPr>
                <a:t>나이에 따른 평균키 </a:t>
              </a:r>
              <a:r>
                <a:rPr lang="en-US" altLang="ko-KR" sz="2000" dirty="0" smtClean="0">
                  <a:latin typeface="+mj-lt"/>
                </a:rPr>
                <a:t>: (</a:t>
              </a:r>
              <a:r>
                <a:rPr lang="ko-KR" altLang="en-US" sz="2000" dirty="0" smtClean="0">
                  <a:latin typeface="+mj-lt"/>
                </a:rPr>
                <a:t>키</a:t>
              </a:r>
              <a:r>
                <a:rPr lang="en-US" altLang="ko-KR" sz="2000" dirty="0" smtClean="0">
                  <a:latin typeface="+mj-lt"/>
                </a:rPr>
                <a:t>) = W*(</a:t>
              </a:r>
              <a:r>
                <a:rPr lang="ko-KR" altLang="en-US" sz="2000" dirty="0" smtClean="0">
                  <a:latin typeface="+mj-lt"/>
                </a:rPr>
                <a:t>나이</a:t>
              </a:r>
              <a:r>
                <a:rPr lang="en-US" altLang="ko-KR" sz="2000" dirty="0" smtClean="0">
                  <a:latin typeface="+mj-lt"/>
                </a:rPr>
                <a:t>) + b</a:t>
              </a:r>
              <a:endParaRPr lang="en-US" altLang="ko-KR" sz="2000" dirty="0" smtClean="0">
                <a:latin typeface="+mj-lt"/>
              </a:endParaRPr>
            </a:p>
            <a:p>
              <a:pPr marL="0" lvl="1" algn="ctr"/>
              <a:r>
                <a:rPr lang="ko-KR" altLang="en-US" sz="2000" dirty="0" smtClean="0">
                  <a:latin typeface="+mj-lt"/>
                </a:rPr>
                <a:t> </a:t>
              </a:r>
              <a:endParaRPr lang="en-US" altLang="ko-KR" sz="2000" dirty="0" smtClean="0">
                <a:latin typeface="+mj-lt"/>
              </a:endParaRPr>
            </a:p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 - </a:t>
              </a:r>
              <a:r>
                <a:rPr lang="ko-KR" altLang="en-US" sz="2000" dirty="0" smtClean="0">
                  <a:latin typeface="맑은 고딕" pitchFamily="50" charset="-127"/>
                  <a:ea typeface="맑은 고딕" pitchFamily="50" charset="-127"/>
                </a:rPr>
                <a:t>목적 </a:t>
              </a:r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: W</a:t>
              </a:r>
              <a:r>
                <a:rPr lang="ko-KR" altLang="en-US" sz="2000" dirty="0" smtClean="0"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b</a:t>
              </a:r>
              <a:r>
                <a:rPr lang="ko-KR" altLang="en-US" sz="2000" dirty="0" smtClean="0">
                  <a:latin typeface="맑은 고딕" pitchFamily="50" charset="-127"/>
                  <a:ea typeface="맑은 고딕" pitchFamily="50" charset="-127"/>
                </a:rPr>
                <a:t>를 찾는 것</a:t>
              </a:r>
              <a:endParaRPr lang="en-US" altLang="ko-KR" sz="2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2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5769C98-779E-46D7-AC61-A1314C5445A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872" y="2780928"/>
            <a:ext cx="219075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t1.daumcdn.net/cfile/tistory/211A0D4C5512B55A1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548679"/>
            <a:ext cx="6192688" cy="56716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14348" y="1285860"/>
            <a:ext cx="7715304" cy="5000660"/>
            <a:chOff x="714348" y="1285860"/>
            <a:chExt cx="7715304" cy="5000660"/>
          </a:xfrm>
        </p:grpSpPr>
        <p:sp>
          <p:nvSpPr>
            <p:cNvPr id="3" name="순서도: 대체 처리 2"/>
            <p:cNvSpPr/>
            <p:nvPr/>
          </p:nvSpPr>
          <p:spPr>
            <a:xfrm>
              <a:off x="714348" y="1285860"/>
              <a:ext cx="7715304" cy="5000660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순서도: 대체 처리 3"/>
            <p:cNvSpPr/>
            <p:nvPr/>
          </p:nvSpPr>
          <p:spPr>
            <a:xfrm>
              <a:off x="857224" y="1428736"/>
              <a:ext cx="7429552" cy="4714908"/>
            </a:xfrm>
            <a:prstGeom prst="flowChartAlternateProcess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smtClean="0">
                  <a:latin typeface="맑은 고딕" pitchFamily="50" charset="-127"/>
                  <a:ea typeface="맑은 고딕" pitchFamily="50" charset="-127"/>
                </a:rPr>
                <a:t>회귀 직선의 </a:t>
              </a:r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W(</a:t>
              </a:r>
              <a:r>
                <a:rPr lang="ko-KR" altLang="en-US" sz="2000" dirty="0" smtClean="0">
                  <a:latin typeface="맑은 고딕" pitchFamily="50" charset="-127"/>
                  <a:ea typeface="맑은 고딕" pitchFamily="50" charset="-127"/>
                </a:rPr>
                <a:t>기울기</a:t>
              </a:r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2000" dirty="0" smtClean="0">
                  <a:latin typeface="맑은 고딕" pitchFamily="50" charset="-127"/>
                  <a:ea typeface="맑은 고딕" pitchFamily="50" charset="-127"/>
                </a:rPr>
                <a:t>와 </a:t>
              </a:r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b(</a:t>
              </a:r>
              <a:r>
                <a:rPr lang="ko-KR" altLang="en-US" sz="2000" dirty="0" smtClean="0">
                  <a:latin typeface="맑은 고딕" pitchFamily="50" charset="-127"/>
                  <a:ea typeface="맑은 고딕" pitchFamily="50" charset="-127"/>
                </a:rPr>
                <a:t>절편</a:t>
              </a:r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2000" dirty="0" smtClean="0">
                  <a:latin typeface="맑은 고딕" pitchFamily="50" charset="-127"/>
                  <a:ea typeface="맑은 고딕" pitchFamily="50" charset="-127"/>
                </a:rPr>
                <a:t>구하기</a:t>
              </a:r>
              <a:endParaRPr lang="en-US" altLang="ko-KR" sz="2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2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2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2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2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2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2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2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2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2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2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2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55576" y="404664"/>
            <a:ext cx="5572164" cy="711340"/>
            <a:chOff x="785786" y="1643050"/>
            <a:chExt cx="6715172" cy="857256"/>
          </a:xfrm>
        </p:grpSpPr>
        <p:sp>
          <p:nvSpPr>
            <p:cNvPr id="6" name="TextBox 5"/>
            <p:cNvSpPr txBox="1"/>
            <p:nvPr/>
          </p:nvSpPr>
          <p:spPr>
            <a:xfrm>
              <a:off x="1000100" y="1785925"/>
              <a:ext cx="6500858" cy="556365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latin typeface="+mn-ea"/>
                </a:rPr>
                <a:t>단순회귀 </a:t>
              </a:r>
              <a:r>
                <a:rPr lang="ko-KR" altLang="en-US" sz="2400" b="1" dirty="0" smtClean="0">
                  <a:latin typeface="+mn-ea"/>
                </a:rPr>
                <a:t>분석</a:t>
              </a:r>
              <a:endParaRPr lang="en-US" altLang="ko-KR" sz="2400" b="1" dirty="0" smtClean="0">
                <a:latin typeface="+mn-ea"/>
              </a:endParaRPr>
            </a:p>
          </p:txBody>
        </p:sp>
        <p:sp>
          <p:nvSpPr>
            <p:cNvPr id="7" name="눈물 방울 6"/>
            <p:cNvSpPr/>
            <p:nvPr/>
          </p:nvSpPr>
          <p:spPr>
            <a:xfrm>
              <a:off x="785786" y="1643050"/>
              <a:ext cx="1143008" cy="857256"/>
            </a:xfrm>
            <a:prstGeom prst="teardrop">
              <a:avLst/>
            </a:prstGeom>
            <a:ln w="76200"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979712" y="2492896"/>
            <a:ext cx="5112568" cy="3217814"/>
            <a:chOff x="2532992" y="2060848"/>
            <a:chExt cx="5659372" cy="364986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F37C3BD7-7F84-4FC3-AC6C-CEA7312FE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7768" y="2060848"/>
              <a:ext cx="2896716" cy="364986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2F0FA236-73D7-48BE-905B-AF6327AA7D5E}"/>
                </a:ext>
              </a:extLst>
            </p:cNvPr>
            <p:cNvSpPr txBox="1"/>
            <p:nvPr/>
          </p:nvSpPr>
          <p:spPr>
            <a:xfrm>
              <a:off x="5194206" y="387654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ym typeface="Symbol" panose="05050102010706020507" pitchFamily="18" charset="2"/>
                </a:rPr>
                <a:t></a:t>
              </a:r>
              <a:endParaRPr lang="ko-KR" altLang="en-US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xmlns="" id="{7F152C86-5A9B-4F43-9F5B-6A91CC7DAF3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36132" y="3634488"/>
              <a:ext cx="1540886" cy="4351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AC8269D-ADBC-4AA5-996A-7720D9A5AB63}"/>
                </a:ext>
              </a:extLst>
            </p:cNvPr>
            <p:cNvSpPr txBox="1"/>
            <p:nvPr/>
          </p:nvSpPr>
          <p:spPr>
            <a:xfrm>
              <a:off x="2686682" y="3377693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solidFill>
                    <a:schemeClr val="accent2">
                      <a:lumMod val="50000"/>
                    </a:schemeClr>
                  </a:solidFill>
                </a:rPr>
                <a:t>예측값</a:t>
              </a:r>
              <a:endParaRPr lang="ko-KR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xmlns="" id="{E678077E-F7E9-4C60-97A1-F57D2E15AC9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48806" y="4778993"/>
              <a:ext cx="1701319" cy="3078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15" name="오른쪽 중괄호 14">
              <a:extLst>
                <a:ext uri="{FF2B5EF4-FFF2-40B4-BE49-F238E27FC236}">
                  <a16:creationId xmlns:a16="http://schemas.microsoft.com/office/drawing/2014/main" xmlns="" id="{D873CA52-FCC7-41D5-AB4E-BBD3000B3A3F}"/>
                </a:ext>
              </a:extLst>
            </p:cNvPr>
            <p:cNvSpPr/>
            <p:nvPr/>
          </p:nvSpPr>
          <p:spPr bwMode="auto">
            <a:xfrm>
              <a:off x="5493042" y="4149080"/>
              <a:ext cx="239984" cy="576064"/>
            </a:xfrm>
            <a:prstGeom prst="rightBrace">
              <a:avLst/>
            </a:prstGeom>
            <a:noFill/>
            <a:ln w="9525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Times New Roman" charset="0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xmlns="" id="{20D7EF3C-7FD0-45B2-88D4-08E001D2704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5878994" y="4452265"/>
              <a:ext cx="1513150" cy="724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>
                  <a:lumMod val="50000"/>
                </a:schemeClr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B61B4A96-40AC-47F6-8CD2-02456045B759}"/>
                </a:ext>
              </a:extLst>
            </p:cNvPr>
            <p:cNvSpPr txBox="1"/>
            <p:nvPr/>
          </p:nvSpPr>
          <p:spPr>
            <a:xfrm>
              <a:off x="7392145" y="426348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2">
                      <a:lumMod val="50000"/>
                    </a:schemeClr>
                  </a:solidFill>
                </a:rPr>
                <a:t>오차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D3669F19-DBDB-4E9C-877E-25D2A24EFC95}"/>
                </a:ext>
              </a:extLst>
            </p:cNvPr>
            <p:cNvSpPr txBox="1"/>
            <p:nvPr/>
          </p:nvSpPr>
          <p:spPr>
            <a:xfrm>
              <a:off x="2532992" y="4857764"/>
              <a:ext cx="1186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chemeClr val="accent2">
                      <a:lumMod val="50000"/>
                    </a:schemeClr>
                  </a:solidFill>
                </a:rPr>
                <a:t>실제값</a:t>
              </a:r>
              <a:endParaRPr lang="ko-KR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14348" y="1285860"/>
            <a:ext cx="7715304" cy="5000660"/>
            <a:chOff x="714348" y="1285860"/>
            <a:chExt cx="7715304" cy="5000660"/>
          </a:xfrm>
        </p:grpSpPr>
        <p:sp>
          <p:nvSpPr>
            <p:cNvPr id="4" name="순서도: 대체 처리 3"/>
            <p:cNvSpPr/>
            <p:nvPr/>
          </p:nvSpPr>
          <p:spPr>
            <a:xfrm>
              <a:off x="714348" y="1285860"/>
              <a:ext cx="7715304" cy="5000660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대체 처리 4"/>
            <p:cNvSpPr/>
            <p:nvPr/>
          </p:nvSpPr>
          <p:spPr>
            <a:xfrm>
              <a:off x="857224" y="1428736"/>
              <a:ext cx="7429552" cy="4714908"/>
            </a:xfrm>
            <a:prstGeom prst="flowChartAlternateProcess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2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2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2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2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2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2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2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2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2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2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2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755576" y="404664"/>
            <a:ext cx="5572164" cy="711340"/>
            <a:chOff x="785786" y="1643050"/>
            <a:chExt cx="6715172" cy="857256"/>
          </a:xfrm>
        </p:grpSpPr>
        <p:sp>
          <p:nvSpPr>
            <p:cNvPr id="7" name="TextBox 6"/>
            <p:cNvSpPr txBox="1"/>
            <p:nvPr/>
          </p:nvSpPr>
          <p:spPr>
            <a:xfrm>
              <a:off x="1000100" y="1785925"/>
              <a:ext cx="6500858" cy="556365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latin typeface="+mn-ea"/>
                </a:rPr>
                <a:t>단순회귀 </a:t>
              </a:r>
              <a:r>
                <a:rPr lang="ko-KR" altLang="en-US" sz="2400" b="1" dirty="0" smtClean="0">
                  <a:latin typeface="+mn-ea"/>
                </a:rPr>
                <a:t>분석</a:t>
              </a:r>
              <a:endParaRPr lang="en-US" altLang="ko-KR" sz="2400" b="1" dirty="0" smtClean="0">
                <a:latin typeface="+mn-ea"/>
              </a:endParaRPr>
            </a:p>
          </p:txBody>
        </p:sp>
        <p:sp>
          <p:nvSpPr>
            <p:cNvPr id="8" name="눈물 방울 7"/>
            <p:cNvSpPr/>
            <p:nvPr/>
          </p:nvSpPr>
          <p:spPr>
            <a:xfrm>
              <a:off x="785786" y="1643050"/>
              <a:ext cx="1143008" cy="857256"/>
            </a:xfrm>
            <a:prstGeom prst="teardrop">
              <a:avLst/>
            </a:prstGeom>
            <a:ln w="76200"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00808"/>
            <a:ext cx="6785593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1700808"/>
            <a:ext cx="2448272" cy="413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14348" y="1285860"/>
            <a:ext cx="7715304" cy="5000660"/>
            <a:chOff x="714348" y="1285860"/>
            <a:chExt cx="7715304" cy="5000660"/>
          </a:xfrm>
        </p:grpSpPr>
        <p:sp>
          <p:nvSpPr>
            <p:cNvPr id="3" name="순서도: 대체 처리 2"/>
            <p:cNvSpPr/>
            <p:nvPr/>
          </p:nvSpPr>
          <p:spPr>
            <a:xfrm>
              <a:off x="714348" y="1285860"/>
              <a:ext cx="7715304" cy="5000660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순서도: 대체 처리 3"/>
            <p:cNvSpPr/>
            <p:nvPr/>
          </p:nvSpPr>
          <p:spPr>
            <a:xfrm>
              <a:off x="857224" y="1428736"/>
              <a:ext cx="7429552" cy="4714908"/>
            </a:xfrm>
            <a:prstGeom prst="flowChartAlternateProcess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2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2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2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2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2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2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2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2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2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2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20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endParaRPr lang="en-US" altLang="ko-KR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55576" y="404664"/>
            <a:ext cx="5572164" cy="711340"/>
            <a:chOff x="785786" y="1643050"/>
            <a:chExt cx="6715172" cy="857256"/>
          </a:xfrm>
        </p:grpSpPr>
        <p:sp>
          <p:nvSpPr>
            <p:cNvPr id="6" name="TextBox 5"/>
            <p:cNvSpPr txBox="1"/>
            <p:nvPr/>
          </p:nvSpPr>
          <p:spPr>
            <a:xfrm>
              <a:off x="1000100" y="1785925"/>
              <a:ext cx="6500858" cy="556365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latin typeface="+mn-ea"/>
                </a:rPr>
                <a:t>단순회귀 </a:t>
              </a:r>
              <a:r>
                <a:rPr lang="ko-KR" altLang="en-US" sz="2400" b="1" dirty="0" smtClean="0">
                  <a:latin typeface="+mn-ea"/>
                </a:rPr>
                <a:t>분석</a:t>
              </a:r>
              <a:endParaRPr lang="en-US" altLang="ko-KR" sz="2400" b="1" dirty="0" smtClean="0">
                <a:latin typeface="+mn-ea"/>
              </a:endParaRPr>
            </a:p>
          </p:txBody>
        </p:sp>
        <p:sp>
          <p:nvSpPr>
            <p:cNvPr id="7" name="눈물 방울 6"/>
            <p:cNvSpPr/>
            <p:nvPr/>
          </p:nvSpPr>
          <p:spPr>
            <a:xfrm>
              <a:off x="785786" y="1643050"/>
              <a:ext cx="1143008" cy="857256"/>
            </a:xfrm>
            <a:prstGeom prst="teardrop">
              <a:avLst/>
            </a:prstGeom>
            <a:ln w="76200"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72816"/>
            <a:ext cx="7056784" cy="4064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79512" y="908720"/>
            <a:ext cx="8784976" cy="5832648"/>
            <a:chOff x="714348" y="1285860"/>
            <a:chExt cx="7715304" cy="5000660"/>
          </a:xfrm>
        </p:grpSpPr>
        <p:sp>
          <p:nvSpPr>
            <p:cNvPr id="9" name="순서도: 대체 처리 8"/>
            <p:cNvSpPr/>
            <p:nvPr/>
          </p:nvSpPr>
          <p:spPr>
            <a:xfrm>
              <a:off x="714348" y="1285860"/>
              <a:ext cx="7715304" cy="5000660"/>
            </a:xfrm>
            <a:prstGeom prst="flowChartAlternate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순서도: 대체 처리 9"/>
            <p:cNvSpPr/>
            <p:nvPr/>
          </p:nvSpPr>
          <p:spPr>
            <a:xfrm>
              <a:off x="857224" y="1428736"/>
              <a:ext cx="7429552" cy="4714908"/>
            </a:xfrm>
            <a:prstGeom prst="flowChartAlternateProcess">
              <a:avLst/>
            </a:prstGeom>
            <a:ln w="57150">
              <a:solidFill>
                <a:schemeClr val="accent4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R </a:t>
              </a:r>
              <a:r>
                <a:rPr lang="ko-KR" altLang="en-US" dirty="0" smtClean="0"/>
                <a:t>을 이용하여 회귀 모델 </a:t>
              </a:r>
              <a:r>
                <a:rPr lang="ko-KR" altLang="en-US" dirty="0" smtClean="0"/>
                <a:t>구하기</a:t>
              </a:r>
              <a:endParaRPr lang="en-US" altLang="ko-KR" dirty="0" smtClean="0"/>
            </a:p>
            <a:p>
              <a:r>
                <a:rPr lang="en-US" altLang="ko-KR" dirty="0" smtClean="0"/>
                <a:t> </a:t>
              </a:r>
              <a:r>
                <a:rPr lang="en-US" altLang="ko-KR" dirty="0" smtClean="0"/>
                <a:t>- </a:t>
              </a:r>
              <a:r>
                <a:rPr lang="ko-KR" altLang="en-US" dirty="0" smtClean="0"/>
                <a:t>주행속도</a:t>
              </a:r>
              <a:r>
                <a:rPr lang="en-US" altLang="ko-KR" dirty="0" smtClean="0"/>
                <a:t>(speed) </a:t>
              </a:r>
              <a:r>
                <a:rPr lang="ko-KR" altLang="en-US" dirty="0" smtClean="0"/>
                <a:t>와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제동 거리</a:t>
              </a:r>
              <a:r>
                <a:rPr lang="en-US" altLang="ko-KR" dirty="0" smtClean="0"/>
                <a:t>(dist) </a:t>
              </a:r>
              <a:r>
                <a:rPr lang="ko-KR" altLang="en-US" dirty="0" smtClean="0"/>
                <a:t>사이의 </a:t>
              </a:r>
              <a:r>
                <a:rPr lang="ko-KR" altLang="en-US" dirty="0" err="1" smtClean="0"/>
                <a:t>회귀식</a:t>
              </a:r>
              <a:endParaRPr lang="en-US" altLang="ko-KR" dirty="0" smtClean="0"/>
            </a:p>
            <a:p>
              <a:endParaRPr lang="en-US" altLang="ko-KR" dirty="0" smtClean="0"/>
            </a:p>
            <a:p>
              <a:endParaRPr lang="en-US" altLang="ko-KR" dirty="0" smtClean="0"/>
            </a:p>
            <a:p>
              <a:endParaRPr lang="en-US" altLang="ko-KR" dirty="0" smtClean="0"/>
            </a:p>
            <a:p>
              <a:endParaRPr lang="en-US" altLang="ko-KR" dirty="0" smtClean="0"/>
            </a:p>
            <a:p>
              <a:endParaRPr lang="en-US" altLang="ko-KR" dirty="0" smtClean="0"/>
            </a:p>
            <a:p>
              <a:endParaRPr lang="en-US" altLang="ko-KR" dirty="0" smtClean="0"/>
            </a:p>
            <a:p>
              <a:endParaRPr lang="en-US" altLang="ko-KR" dirty="0" smtClean="0"/>
            </a:p>
            <a:p>
              <a:endParaRPr lang="en-US" altLang="ko-KR" dirty="0" smtClean="0"/>
            </a:p>
            <a:p>
              <a:endParaRPr lang="en-US" altLang="ko-KR" dirty="0" smtClean="0"/>
            </a:p>
            <a:p>
              <a:endParaRPr lang="en-US" altLang="ko-KR" dirty="0" smtClean="0"/>
            </a:p>
            <a:p>
              <a:endParaRPr lang="en-US" altLang="ko-KR" dirty="0" smtClean="0"/>
            </a:p>
            <a:p>
              <a:endParaRPr lang="en-US" altLang="ko-KR" dirty="0" smtClean="0"/>
            </a:p>
            <a:p>
              <a:endParaRPr lang="en-US" altLang="ko-KR" dirty="0" smtClean="0"/>
            </a:p>
            <a:p>
              <a:endParaRPr lang="ko-KR" altLang="en-US" dirty="0" smtClean="0"/>
            </a:p>
            <a:p>
              <a:pPr algn="ctr"/>
              <a:endParaRPr lang="en-US" altLang="ko-KR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07504" y="116632"/>
            <a:ext cx="5572164" cy="711340"/>
            <a:chOff x="785786" y="1643050"/>
            <a:chExt cx="6715172" cy="857256"/>
          </a:xfrm>
        </p:grpSpPr>
        <p:sp>
          <p:nvSpPr>
            <p:cNvPr id="12" name="TextBox 11"/>
            <p:cNvSpPr txBox="1"/>
            <p:nvPr/>
          </p:nvSpPr>
          <p:spPr>
            <a:xfrm>
              <a:off x="1000100" y="1785925"/>
              <a:ext cx="6500858" cy="556365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smtClean="0">
                  <a:latin typeface="+mn-ea"/>
                </a:rPr>
                <a:t>단순회귀 </a:t>
              </a:r>
              <a:r>
                <a:rPr lang="ko-KR" altLang="en-US" sz="2400" b="1" dirty="0" smtClean="0">
                  <a:latin typeface="+mn-ea"/>
                </a:rPr>
                <a:t>분석</a:t>
              </a:r>
              <a:endParaRPr lang="en-US" altLang="ko-KR" sz="2400" b="1" dirty="0" smtClean="0">
                <a:latin typeface="+mn-ea"/>
              </a:endParaRPr>
            </a:p>
          </p:txBody>
        </p:sp>
        <p:sp>
          <p:nvSpPr>
            <p:cNvPr id="13" name="눈물 방울 12"/>
            <p:cNvSpPr/>
            <p:nvPr/>
          </p:nvSpPr>
          <p:spPr>
            <a:xfrm>
              <a:off x="785786" y="1643050"/>
              <a:ext cx="1143008" cy="857256"/>
            </a:xfrm>
            <a:prstGeom prst="teardrop">
              <a:avLst/>
            </a:prstGeom>
            <a:ln w="76200"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899592" y="2202408"/>
            <a:ext cx="7488832" cy="4250928"/>
            <a:chOff x="1991545" y="1844824"/>
            <a:chExt cx="8676455" cy="468297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1DD62C8F-17B7-4149-B187-F961C8433AA3}"/>
                </a:ext>
              </a:extLst>
            </p:cNvPr>
            <p:cNvSpPr/>
            <p:nvPr/>
          </p:nvSpPr>
          <p:spPr bwMode="auto">
            <a:xfrm>
              <a:off x="2208213" y="1844824"/>
              <a:ext cx="7848600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r>
                <a:rPr lang="en-US" altLang="ko-KR" sz="2000" b="1" dirty="0">
                  <a:latin typeface="Courier New" pitchFamily="49" charset="0"/>
                  <a:cs typeface="Courier New" pitchFamily="49" charset="0"/>
                </a:rPr>
                <a:t>head(cars)</a:t>
              </a:r>
            </a:p>
            <a:p>
              <a:pPr>
                <a:defRPr/>
              </a:pPr>
              <a:r>
                <a:rPr lang="en-US" altLang="ko-KR" sz="2000" b="1" dirty="0">
                  <a:latin typeface="Courier New" pitchFamily="49" charset="0"/>
                  <a:cs typeface="Courier New" pitchFamily="49" charset="0"/>
                </a:rPr>
                <a:t>plot(</a:t>
              </a:r>
              <a:r>
                <a:rPr lang="en-US" altLang="ko-KR" sz="2000" b="1" dirty="0" err="1">
                  <a:latin typeface="Courier New" pitchFamily="49" charset="0"/>
                  <a:cs typeface="Courier New" pitchFamily="49" charset="0"/>
                </a:rPr>
                <a:t>dist~speed</a:t>
              </a:r>
              <a:r>
                <a:rPr lang="en-US" altLang="ko-KR" sz="2000" b="1" dirty="0">
                  <a:latin typeface="Courier New" pitchFamily="49" charset="0"/>
                  <a:cs typeface="Courier New" pitchFamily="49" charset="0"/>
                </a:rPr>
                <a:t>, data=cars)</a:t>
              </a: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xmlns="" id="{D21F1C2E-270A-431D-A5C4-ABC9E8AEB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1545" y="4384098"/>
              <a:ext cx="1653607" cy="1693614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xmlns="" id="{1DFC5C3D-BFB9-437D-AE78-CE8BE5E50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7994" y="4127798"/>
              <a:ext cx="6870006" cy="2400002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4E3C012B-BA11-469C-8507-BD0724636FD7}"/>
                </a:ext>
              </a:extLst>
            </p:cNvPr>
            <p:cNvSpPr txBox="1"/>
            <p:nvPr/>
          </p:nvSpPr>
          <p:spPr>
            <a:xfrm>
              <a:off x="2495601" y="6021288"/>
              <a:ext cx="9861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mile      </a:t>
              </a:r>
              <a:r>
                <a:rPr lang="en-US" altLang="ko-KR" sz="1600" dirty="0" err="1">
                  <a:solidFill>
                    <a:schemeClr val="accent2">
                      <a:lumMod val="50000"/>
                    </a:schemeClr>
                  </a:solidFill>
                </a:rPr>
                <a:t>ft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529</Words>
  <Application>Microsoft Office PowerPoint</Application>
  <PresentationFormat>화면 슬라이드 쇼(4:3)</PresentationFormat>
  <Paragraphs>274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eileen1426@naver.com</dc:creator>
  <cp:lastModifiedBy>eileen1426@naver.com</cp:lastModifiedBy>
  <cp:revision>74</cp:revision>
  <dcterms:created xsi:type="dcterms:W3CDTF">2020-01-12T13:21:53Z</dcterms:created>
  <dcterms:modified xsi:type="dcterms:W3CDTF">2020-03-25T15:02:36Z</dcterms:modified>
</cp:coreProperties>
</file>