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87" r:id="rId4"/>
    <p:sldId id="288" r:id="rId5"/>
    <p:sldId id="290" r:id="rId6"/>
    <p:sldId id="295" r:id="rId7"/>
    <p:sldId id="294" r:id="rId8"/>
    <p:sldId id="293" r:id="rId9"/>
    <p:sldId id="291" r:id="rId10"/>
    <p:sldId id="292" r:id="rId11"/>
    <p:sldId id="298" r:id="rId12"/>
    <p:sldId id="297" r:id="rId13"/>
    <p:sldId id="296" r:id="rId14"/>
    <p:sldId id="299" r:id="rId15"/>
    <p:sldId id="27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8146-BFFB-4636-B93C-040860A34D07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85786" y="285728"/>
            <a:ext cx="7072362" cy="6072230"/>
            <a:chOff x="785786" y="285728"/>
            <a:chExt cx="7072362" cy="6072230"/>
          </a:xfrm>
        </p:grpSpPr>
        <p:sp>
          <p:nvSpPr>
            <p:cNvPr id="7" name="순서도: 순차적 액세스 저장소 6"/>
            <p:cNvSpPr/>
            <p:nvPr/>
          </p:nvSpPr>
          <p:spPr>
            <a:xfrm>
              <a:off x="785786" y="285728"/>
              <a:ext cx="7072362" cy="6072230"/>
            </a:xfrm>
            <a:prstGeom prst="flowChartMagneticTape">
              <a:avLst/>
            </a:prstGeom>
            <a:solidFill>
              <a:schemeClr val="accent4">
                <a:lumMod val="50000"/>
              </a:schemeClr>
            </a:solidFill>
            <a:ln w="57150">
              <a:noFill/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" name="순서도: 순차적 액세스 저장소 4"/>
            <p:cNvSpPr/>
            <p:nvPr/>
          </p:nvSpPr>
          <p:spPr>
            <a:xfrm>
              <a:off x="1000100" y="500042"/>
              <a:ext cx="6643734" cy="5572164"/>
            </a:xfrm>
            <a:prstGeom prst="flowChartMagneticTape">
              <a:avLst/>
            </a:prstGeom>
            <a:solidFill>
              <a:schemeClr val="accent4">
                <a:lumMod val="50000"/>
              </a:schemeClr>
            </a:solidFill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r>
                <a:rPr lang="en-US" altLang="ko-KR" sz="4000" u="heavy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R</a:t>
              </a:r>
            </a:p>
            <a:p>
              <a:pPr algn="ctr"/>
              <a:r>
                <a:rPr lang="ko-KR" altLang="en-US" sz="4000" u="heavy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영어 텍스트 분석</a:t>
              </a:r>
              <a:endParaRPr lang="en-US" altLang="ko-KR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 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 2017010698</a:t>
              </a: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수학과 오서영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/>
          <p:cNvGrpSpPr/>
          <p:nvPr/>
        </p:nvGrpSpPr>
        <p:grpSpPr>
          <a:xfrm>
            <a:off x="179512" y="175191"/>
            <a:ext cx="5572164" cy="949553"/>
            <a:chOff x="785786" y="1643050"/>
            <a:chExt cx="6715172" cy="1144333"/>
          </a:xfrm>
        </p:grpSpPr>
        <p:sp>
          <p:nvSpPr>
            <p:cNvPr id="3" name="TextBox 2"/>
            <p:cNvSpPr txBox="1"/>
            <p:nvPr/>
          </p:nvSpPr>
          <p:spPr>
            <a:xfrm>
              <a:off x="1000100" y="1785925"/>
              <a:ext cx="6500858" cy="1001458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영어 텍스트 분석</a:t>
              </a:r>
              <a:endParaRPr lang="en-US" altLang="ko-KR" sz="2400" b="1" dirty="0" smtClean="0">
                <a:latin typeface="+mn-ea"/>
              </a:endParaRPr>
            </a:p>
            <a:p>
              <a:pPr algn="ctr"/>
              <a:r>
                <a:rPr lang="en-US" altLang="ko-KR" sz="2400" b="1" dirty="0" smtClean="0">
                  <a:latin typeface="+mn-ea"/>
                </a:rPr>
                <a:t>tm </a:t>
              </a:r>
              <a:r>
                <a:rPr lang="ko-KR" altLang="en-US" sz="2400" b="1" dirty="0" smtClean="0">
                  <a:latin typeface="+mn-ea"/>
                </a:rPr>
                <a:t>패키지 사용</a:t>
              </a:r>
              <a:endParaRPr lang="en-US" altLang="ko-KR" sz="2400" b="1" dirty="0" smtClean="0">
                <a:latin typeface="+mn-ea"/>
              </a:endParaRPr>
            </a:p>
          </p:txBody>
        </p:sp>
        <p:sp>
          <p:nvSpPr>
            <p:cNvPr id="4" name="눈물 방울 3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5"/>
            <a:ext cx="8280920" cy="1551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196752"/>
            <a:ext cx="3240360" cy="554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/>
          <p:cNvGrpSpPr/>
          <p:nvPr/>
        </p:nvGrpSpPr>
        <p:grpSpPr>
          <a:xfrm>
            <a:off x="179512" y="175191"/>
            <a:ext cx="5572164" cy="949553"/>
            <a:chOff x="785786" y="1643050"/>
            <a:chExt cx="6715172" cy="1144333"/>
          </a:xfrm>
        </p:grpSpPr>
        <p:sp>
          <p:nvSpPr>
            <p:cNvPr id="3" name="TextBox 2"/>
            <p:cNvSpPr txBox="1"/>
            <p:nvPr/>
          </p:nvSpPr>
          <p:spPr>
            <a:xfrm>
              <a:off x="1000100" y="1785925"/>
              <a:ext cx="6500858" cy="1001458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영어 텍스트 분석</a:t>
              </a:r>
              <a:endParaRPr lang="en-US" altLang="ko-KR" sz="2400" b="1" dirty="0" smtClean="0">
                <a:latin typeface="+mn-ea"/>
              </a:endParaRPr>
            </a:p>
            <a:p>
              <a:pPr algn="ctr"/>
              <a:r>
                <a:rPr lang="en-US" altLang="ko-KR" sz="2400" b="1" dirty="0" smtClean="0">
                  <a:latin typeface="+mn-ea"/>
                </a:rPr>
                <a:t>tm </a:t>
              </a:r>
              <a:r>
                <a:rPr lang="ko-KR" altLang="en-US" sz="2400" b="1" dirty="0" smtClean="0">
                  <a:latin typeface="+mn-ea"/>
                </a:rPr>
                <a:t>패키지 사용</a:t>
              </a:r>
              <a:endParaRPr lang="en-US" altLang="ko-KR" sz="2400" b="1" dirty="0" smtClean="0">
                <a:latin typeface="+mn-ea"/>
              </a:endParaRPr>
            </a:p>
          </p:txBody>
        </p:sp>
        <p:sp>
          <p:nvSpPr>
            <p:cNvPr id="4" name="눈물 방울 3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340768"/>
            <a:ext cx="883463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3356991"/>
            <a:ext cx="3312368" cy="342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/>
          <p:cNvGrpSpPr/>
          <p:nvPr/>
        </p:nvGrpSpPr>
        <p:grpSpPr>
          <a:xfrm>
            <a:off x="179512" y="175191"/>
            <a:ext cx="5572164" cy="949553"/>
            <a:chOff x="785786" y="1643050"/>
            <a:chExt cx="6715172" cy="1144333"/>
          </a:xfrm>
        </p:grpSpPr>
        <p:sp>
          <p:nvSpPr>
            <p:cNvPr id="3" name="TextBox 2"/>
            <p:cNvSpPr txBox="1"/>
            <p:nvPr/>
          </p:nvSpPr>
          <p:spPr>
            <a:xfrm>
              <a:off x="1000100" y="1785925"/>
              <a:ext cx="6500858" cy="1001458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영어 텍스트 분석</a:t>
              </a:r>
              <a:endParaRPr lang="en-US" altLang="ko-KR" sz="2400" b="1" dirty="0" smtClean="0">
                <a:latin typeface="+mn-ea"/>
              </a:endParaRPr>
            </a:p>
            <a:p>
              <a:pPr algn="ctr"/>
              <a:r>
                <a:rPr lang="en-US" altLang="ko-KR" sz="2400" b="1" dirty="0" smtClean="0">
                  <a:latin typeface="+mn-ea"/>
                </a:rPr>
                <a:t>tm </a:t>
              </a:r>
              <a:r>
                <a:rPr lang="ko-KR" altLang="en-US" sz="2400" b="1" dirty="0" smtClean="0">
                  <a:latin typeface="+mn-ea"/>
                </a:rPr>
                <a:t>패키지 사용</a:t>
              </a:r>
              <a:endParaRPr lang="en-US" altLang="ko-KR" sz="2400" b="1" dirty="0" smtClean="0">
                <a:latin typeface="+mn-ea"/>
              </a:endParaRPr>
            </a:p>
          </p:txBody>
        </p:sp>
        <p:sp>
          <p:nvSpPr>
            <p:cNvPr id="4" name="눈물 방울 3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58556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그룹 9"/>
          <p:cNvGrpSpPr/>
          <p:nvPr/>
        </p:nvGrpSpPr>
        <p:grpSpPr>
          <a:xfrm>
            <a:off x="323528" y="4221087"/>
            <a:ext cx="8496944" cy="2362278"/>
            <a:chOff x="323528" y="4221087"/>
            <a:chExt cx="8496944" cy="2362278"/>
          </a:xfrm>
        </p:grpSpPr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8" y="4221087"/>
              <a:ext cx="8496944" cy="906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528" y="5301208"/>
              <a:ext cx="2376264" cy="1282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/>
          <p:cNvGrpSpPr/>
          <p:nvPr/>
        </p:nvGrpSpPr>
        <p:grpSpPr>
          <a:xfrm>
            <a:off x="179512" y="175191"/>
            <a:ext cx="5572164" cy="949553"/>
            <a:chOff x="785786" y="1643050"/>
            <a:chExt cx="6715172" cy="1144333"/>
          </a:xfrm>
        </p:grpSpPr>
        <p:sp>
          <p:nvSpPr>
            <p:cNvPr id="3" name="TextBox 2"/>
            <p:cNvSpPr txBox="1"/>
            <p:nvPr/>
          </p:nvSpPr>
          <p:spPr>
            <a:xfrm>
              <a:off x="1000100" y="1785925"/>
              <a:ext cx="6500858" cy="1001458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영어 텍스트 분석</a:t>
              </a:r>
              <a:endParaRPr lang="en-US" altLang="ko-KR" sz="2400" b="1" dirty="0" smtClean="0">
                <a:latin typeface="+mn-ea"/>
              </a:endParaRPr>
            </a:p>
            <a:p>
              <a:pPr algn="ctr"/>
              <a:r>
                <a:rPr lang="en-US" altLang="ko-KR" sz="2400" b="1" dirty="0" smtClean="0">
                  <a:latin typeface="+mn-ea"/>
                </a:rPr>
                <a:t>tm </a:t>
              </a:r>
              <a:r>
                <a:rPr lang="ko-KR" altLang="en-US" sz="2400" b="1" dirty="0" smtClean="0">
                  <a:latin typeface="+mn-ea"/>
                </a:rPr>
                <a:t>패키지 사용</a:t>
              </a:r>
              <a:endParaRPr lang="en-US" altLang="ko-KR" sz="2400" b="1" dirty="0" smtClean="0">
                <a:latin typeface="+mn-ea"/>
              </a:endParaRPr>
            </a:p>
          </p:txBody>
        </p:sp>
        <p:sp>
          <p:nvSpPr>
            <p:cNvPr id="4" name="눈물 방울 3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675222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그룹 11"/>
          <p:cNvGrpSpPr/>
          <p:nvPr/>
        </p:nvGrpSpPr>
        <p:grpSpPr>
          <a:xfrm>
            <a:off x="395536" y="3284984"/>
            <a:ext cx="4608512" cy="3096344"/>
            <a:chOff x="395536" y="3284984"/>
            <a:chExt cx="4608512" cy="3096344"/>
          </a:xfrm>
        </p:grpSpPr>
        <p:grpSp>
          <p:nvGrpSpPr>
            <p:cNvPr id="8" name="그룹 7"/>
            <p:cNvGrpSpPr/>
            <p:nvPr/>
          </p:nvGrpSpPr>
          <p:grpSpPr>
            <a:xfrm>
              <a:off x="395536" y="3284984"/>
              <a:ext cx="2987454" cy="3096344"/>
              <a:chOff x="395536" y="3284984"/>
              <a:chExt cx="2987454" cy="3096344"/>
            </a:xfrm>
          </p:grpSpPr>
          <p:pic>
            <p:nvPicPr>
              <p:cNvPr id="12291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5536" y="3284984"/>
                <a:ext cx="2318658" cy="1656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29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95536" y="5085184"/>
                <a:ext cx="2987454" cy="1296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그룹 8"/>
            <p:cNvGrpSpPr/>
            <p:nvPr/>
          </p:nvGrpSpPr>
          <p:grpSpPr>
            <a:xfrm>
              <a:off x="3707904" y="5229200"/>
              <a:ext cx="1296144" cy="1124744"/>
              <a:chOff x="714348" y="1285860"/>
              <a:chExt cx="7715304" cy="5000660"/>
            </a:xfrm>
          </p:grpSpPr>
          <p:sp>
            <p:nvSpPr>
              <p:cNvPr id="10" name="순서도: 대체 처리 9"/>
              <p:cNvSpPr/>
              <p:nvPr/>
            </p:nvSpPr>
            <p:spPr>
              <a:xfrm>
                <a:off x="714348" y="1285860"/>
                <a:ext cx="7715304" cy="5000660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순서도: 대체 처리 10"/>
              <p:cNvSpPr/>
              <p:nvPr/>
            </p:nvSpPr>
            <p:spPr>
              <a:xfrm>
                <a:off x="857225" y="1428739"/>
                <a:ext cx="7429552" cy="4714908"/>
              </a:xfrm>
              <a:prstGeom prst="flowChartAlternateProcess">
                <a:avLst/>
              </a:prstGeom>
              <a:ln w="57150">
                <a:solidFill>
                  <a:schemeClr val="accent4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없음</a:t>
                </a:r>
                <a:endParaRPr lang="en-US" altLang="ko-KR" sz="200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3" y="1268760"/>
            <a:ext cx="87915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14"/>
          <p:cNvGrpSpPr/>
          <p:nvPr/>
        </p:nvGrpSpPr>
        <p:grpSpPr>
          <a:xfrm>
            <a:off x="179512" y="175191"/>
            <a:ext cx="5572164" cy="949553"/>
            <a:chOff x="785786" y="1643050"/>
            <a:chExt cx="6715172" cy="1144333"/>
          </a:xfrm>
        </p:grpSpPr>
        <p:sp>
          <p:nvSpPr>
            <p:cNvPr id="4" name="TextBox 3"/>
            <p:cNvSpPr txBox="1"/>
            <p:nvPr/>
          </p:nvSpPr>
          <p:spPr>
            <a:xfrm>
              <a:off x="1000100" y="1785925"/>
              <a:ext cx="6500858" cy="1001458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영어 텍스트 분석</a:t>
              </a:r>
              <a:endParaRPr lang="en-US" altLang="ko-KR" sz="2400" b="1" dirty="0" smtClean="0">
                <a:latin typeface="+mn-ea"/>
              </a:endParaRPr>
            </a:p>
            <a:p>
              <a:pPr algn="ctr"/>
              <a:r>
                <a:rPr lang="en-US" altLang="ko-KR" sz="2400" b="1" dirty="0" smtClean="0">
                  <a:latin typeface="+mn-ea"/>
                </a:rPr>
                <a:t>tm </a:t>
              </a:r>
              <a:r>
                <a:rPr lang="ko-KR" altLang="en-US" sz="2400" b="1" dirty="0" smtClean="0">
                  <a:latin typeface="+mn-ea"/>
                </a:rPr>
                <a:t>패키지 사용</a:t>
              </a:r>
              <a:endParaRPr lang="en-US" altLang="ko-KR" sz="2400" b="1" dirty="0" smtClean="0">
                <a:latin typeface="+mn-ea"/>
              </a:endParaRPr>
            </a:p>
          </p:txBody>
        </p:sp>
        <p:sp>
          <p:nvSpPr>
            <p:cNvPr id="5" name="눈물 방울 4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645023"/>
            <a:ext cx="3744416" cy="308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85786" y="285728"/>
            <a:ext cx="7072362" cy="6072230"/>
            <a:chOff x="785786" y="285728"/>
            <a:chExt cx="7072362" cy="6072230"/>
          </a:xfrm>
        </p:grpSpPr>
        <p:sp>
          <p:nvSpPr>
            <p:cNvPr id="4" name="순서도: 순차적 액세스 저장소 3"/>
            <p:cNvSpPr/>
            <p:nvPr/>
          </p:nvSpPr>
          <p:spPr>
            <a:xfrm>
              <a:off x="785786" y="285728"/>
              <a:ext cx="7072362" cy="6072230"/>
            </a:xfrm>
            <a:prstGeom prst="flowChartMagneticTape">
              <a:avLst/>
            </a:prstGeom>
            <a:solidFill>
              <a:schemeClr val="accent4">
                <a:lumMod val="50000"/>
              </a:schemeClr>
            </a:solidFill>
            <a:ln w="57150">
              <a:noFill/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" name="순서도: 순차적 액세스 저장소 4"/>
            <p:cNvSpPr/>
            <p:nvPr/>
          </p:nvSpPr>
          <p:spPr>
            <a:xfrm>
              <a:off x="1000100" y="500042"/>
              <a:ext cx="6643734" cy="5572164"/>
            </a:xfrm>
            <a:prstGeom prst="flowChartMagneticTape">
              <a:avLst/>
            </a:prstGeom>
            <a:solidFill>
              <a:schemeClr val="accent4">
                <a:lumMod val="50000"/>
              </a:schemeClr>
            </a:solidFill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r>
                <a:rPr lang="ko-KR" altLang="en-US" sz="70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끝</a:t>
              </a:r>
              <a:endParaRPr lang="en-US" altLang="ko-KR" sz="7000" dirty="0" smtClean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9512" y="175191"/>
            <a:ext cx="5572164" cy="949553"/>
            <a:chOff x="785786" y="1643050"/>
            <a:chExt cx="6715172" cy="1144333"/>
          </a:xfrm>
        </p:grpSpPr>
        <p:sp>
          <p:nvSpPr>
            <p:cNvPr id="3" name="TextBox 2"/>
            <p:cNvSpPr txBox="1"/>
            <p:nvPr/>
          </p:nvSpPr>
          <p:spPr>
            <a:xfrm>
              <a:off x="1000100" y="1785925"/>
              <a:ext cx="6500858" cy="1001458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영어 텍스트 분석</a:t>
              </a:r>
              <a:endParaRPr lang="en-US" altLang="ko-KR" sz="2400" b="1" dirty="0" smtClean="0">
                <a:latin typeface="+mn-ea"/>
              </a:endParaRPr>
            </a:p>
            <a:p>
              <a:pPr algn="ctr"/>
              <a:r>
                <a:rPr lang="en-US" altLang="ko-KR" sz="2400" b="1" dirty="0" smtClean="0">
                  <a:latin typeface="+mn-ea"/>
                </a:rPr>
                <a:t>tm </a:t>
              </a:r>
              <a:r>
                <a:rPr lang="ko-KR" altLang="en-US" sz="2400" b="1" dirty="0" smtClean="0">
                  <a:latin typeface="+mn-ea"/>
                </a:rPr>
                <a:t>패키지 사용</a:t>
              </a:r>
              <a:endParaRPr lang="en-US" altLang="ko-KR" sz="2400" b="1" dirty="0" smtClean="0">
                <a:latin typeface="+mn-ea"/>
              </a:endParaRPr>
            </a:p>
          </p:txBody>
        </p:sp>
        <p:sp>
          <p:nvSpPr>
            <p:cNvPr id="4" name="눈물 방울 3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90" y="1556792"/>
            <a:ext cx="860669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79512" y="175191"/>
            <a:ext cx="5572164" cy="949553"/>
            <a:chOff x="785786" y="1643050"/>
            <a:chExt cx="6715172" cy="1144333"/>
          </a:xfrm>
        </p:grpSpPr>
        <p:sp>
          <p:nvSpPr>
            <p:cNvPr id="17" name="TextBox 16"/>
            <p:cNvSpPr txBox="1"/>
            <p:nvPr/>
          </p:nvSpPr>
          <p:spPr>
            <a:xfrm>
              <a:off x="1000100" y="1785925"/>
              <a:ext cx="6500858" cy="1001458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영어 텍스트 분석</a:t>
              </a:r>
              <a:endParaRPr lang="en-US" altLang="ko-KR" sz="2400" b="1" dirty="0" smtClean="0">
                <a:latin typeface="+mn-ea"/>
              </a:endParaRPr>
            </a:p>
            <a:p>
              <a:pPr algn="ctr"/>
              <a:r>
                <a:rPr lang="en-US" altLang="ko-KR" sz="2400" b="1" dirty="0" smtClean="0">
                  <a:latin typeface="+mn-ea"/>
                </a:rPr>
                <a:t>tm </a:t>
              </a:r>
              <a:r>
                <a:rPr lang="ko-KR" altLang="en-US" sz="2400" b="1" dirty="0" smtClean="0">
                  <a:latin typeface="+mn-ea"/>
                </a:rPr>
                <a:t>패키지 사용</a:t>
              </a:r>
              <a:endParaRPr lang="en-US" altLang="ko-KR" sz="2400" b="1" dirty="0" smtClean="0">
                <a:latin typeface="+mn-ea"/>
              </a:endParaRPr>
            </a:p>
          </p:txBody>
        </p:sp>
        <p:sp>
          <p:nvSpPr>
            <p:cNvPr id="18" name="눈물 방울 17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6340078" cy="1181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3" y="3140968"/>
            <a:ext cx="7564477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/>
          <p:cNvGrpSpPr/>
          <p:nvPr/>
        </p:nvGrpSpPr>
        <p:grpSpPr>
          <a:xfrm>
            <a:off x="179512" y="175191"/>
            <a:ext cx="5572164" cy="949553"/>
            <a:chOff x="785786" y="1643050"/>
            <a:chExt cx="6715172" cy="1144333"/>
          </a:xfrm>
        </p:grpSpPr>
        <p:sp>
          <p:nvSpPr>
            <p:cNvPr id="17" name="TextBox 16"/>
            <p:cNvSpPr txBox="1"/>
            <p:nvPr/>
          </p:nvSpPr>
          <p:spPr>
            <a:xfrm>
              <a:off x="1000100" y="1785925"/>
              <a:ext cx="6500858" cy="1001458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영어 텍스트 분석</a:t>
              </a:r>
              <a:endParaRPr lang="en-US" altLang="ko-KR" sz="2400" b="1" dirty="0" smtClean="0">
                <a:latin typeface="+mn-ea"/>
              </a:endParaRPr>
            </a:p>
            <a:p>
              <a:pPr algn="ctr"/>
              <a:r>
                <a:rPr lang="en-US" altLang="ko-KR" sz="2400" b="1" dirty="0" smtClean="0">
                  <a:latin typeface="+mn-ea"/>
                </a:rPr>
                <a:t>tm </a:t>
              </a:r>
              <a:r>
                <a:rPr lang="ko-KR" altLang="en-US" sz="2400" b="1" dirty="0" smtClean="0">
                  <a:latin typeface="+mn-ea"/>
                </a:rPr>
                <a:t>패키지 사용</a:t>
              </a:r>
              <a:endParaRPr lang="en-US" altLang="ko-KR" sz="2400" b="1" dirty="0" smtClean="0">
                <a:latin typeface="+mn-ea"/>
              </a:endParaRPr>
            </a:p>
          </p:txBody>
        </p:sp>
        <p:sp>
          <p:nvSpPr>
            <p:cNvPr id="18" name="눈물 방울 17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068960"/>
            <a:ext cx="870557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618555"/>
            <a:ext cx="5832648" cy="117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4"/>
          <p:cNvGrpSpPr/>
          <p:nvPr/>
        </p:nvGrpSpPr>
        <p:grpSpPr>
          <a:xfrm>
            <a:off x="179512" y="175191"/>
            <a:ext cx="5572164" cy="949553"/>
            <a:chOff x="785786" y="1643050"/>
            <a:chExt cx="6715172" cy="1144333"/>
          </a:xfrm>
        </p:grpSpPr>
        <p:sp>
          <p:nvSpPr>
            <p:cNvPr id="4" name="TextBox 3"/>
            <p:cNvSpPr txBox="1"/>
            <p:nvPr/>
          </p:nvSpPr>
          <p:spPr>
            <a:xfrm>
              <a:off x="1000100" y="1785925"/>
              <a:ext cx="6500858" cy="1001458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영어 텍스트 분석</a:t>
              </a:r>
              <a:endParaRPr lang="en-US" altLang="ko-KR" sz="2400" b="1" dirty="0" smtClean="0">
                <a:latin typeface="+mn-ea"/>
              </a:endParaRPr>
            </a:p>
            <a:p>
              <a:pPr algn="ctr"/>
              <a:r>
                <a:rPr lang="en-US" altLang="ko-KR" sz="2400" b="1" dirty="0" smtClean="0">
                  <a:latin typeface="+mn-ea"/>
                </a:rPr>
                <a:t>tm </a:t>
              </a:r>
              <a:r>
                <a:rPr lang="ko-KR" altLang="en-US" sz="2400" b="1" dirty="0" smtClean="0">
                  <a:latin typeface="+mn-ea"/>
                </a:rPr>
                <a:t>패키지 사용</a:t>
              </a:r>
              <a:endParaRPr lang="en-US" altLang="ko-KR" sz="2400" b="1" dirty="0" smtClean="0">
                <a:latin typeface="+mn-ea"/>
              </a:endParaRPr>
            </a:p>
          </p:txBody>
        </p:sp>
        <p:sp>
          <p:nvSpPr>
            <p:cNvPr id="5" name="눈물 방울 4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51520" y="3140968"/>
            <a:ext cx="8580953" cy="3312368"/>
            <a:chOff x="251520" y="3140968"/>
            <a:chExt cx="8580953" cy="3312368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3140968"/>
              <a:ext cx="8580953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그룹 6"/>
            <p:cNvGrpSpPr/>
            <p:nvPr/>
          </p:nvGrpSpPr>
          <p:grpSpPr>
            <a:xfrm>
              <a:off x="323528" y="4941168"/>
              <a:ext cx="8496944" cy="1512168"/>
              <a:chOff x="714348" y="1285860"/>
              <a:chExt cx="7715304" cy="5000660"/>
            </a:xfrm>
          </p:grpSpPr>
          <p:sp>
            <p:nvSpPr>
              <p:cNvPr id="8" name="순서도: 대체 처리 7"/>
              <p:cNvSpPr/>
              <p:nvPr/>
            </p:nvSpPr>
            <p:spPr>
              <a:xfrm>
                <a:off x="714348" y="1285860"/>
                <a:ext cx="7715304" cy="5000660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순서도: 대체 처리 8"/>
              <p:cNvSpPr/>
              <p:nvPr/>
            </p:nvSpPr>
            <p:spPr>
              <a:xfrm>
                <a:off x="857225" y="1428739"/>
                <a:ext cx="7429552" cy="4714908"/>
              </a:xfrm>
              <a:prstGeom prst="flowChartAlternateProcess">
                <a:avLst/>
              </a:prstGeom>
              <a:ln w="57150">
                <a:solidFill>
                  <a:schemeClr val="accent4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Document : tm</a:t>
                </a: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패키지가 작업할 수 있는 특별한 형태</a:t>
                </a:r>
                <a:endParaRPr lang="en-US" altLang="ko-KR" sz="20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-&gt; 1</a:t>
                </a: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줄 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: 1 document</a:t>
                </a:r>
                <a:endParaRPr lang="en-US" altLang="ko-KR" sz="200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00808"/>
            <a:ext cx="7641115" cy="1239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/>
          <p:cNvGrpSpPr/>
          <p:nvPr/>
        </p:nvGrpSpPr>
        <p:grpSpPr>
          <a:xfrm>
            <a:off x="179512" y="175191"/>
            <a:ext cx="5572164" cy="949553"/>
            <a:chOff x="785786" y="1643050"/>
            <a:chExt cx="6715172" cy="1144333"/>
          </a:xfrm>
        </p:grpSpPr>
        <p:sp>
          <p:nvSpPr>
            <p:cNvPr id="3" name="TextBox 2"/>
            <p:cNvSpPr txBox="1"/>
            <p:nvPr/>
          </p:nvSpPr>
          <p:spPr>
            <a:xfrm>
              <a:off x="1000100" y="1785925"/>
              <a:ext cx="6500858" cy="1001458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영어 텍스트 분석</a:t>
              </a:r>
              <a:endParaRPr lang="en-US" altLang="ko-KR" sz="2400" b="1" dirty="0" smtClean="0">
                <a:latin typeface="+mn-ea"/>
              </a:endParaRPr>
            </a:p>
            <a:p>
              <a:pPr algn="ctr"/>
              <a:r>
                <a:rPr lang="en-US" altLang="ko-KR" sz="2400" b="1" dirty="0" smtClean="0">
                  <a:latin typeface="+mn-ea"/>
                </a:rPr>
                <a:t>tm </a:t>
              </a:r>
              <a:r>
                <a:rPr lang="ko-KR" altLang="en-US" sz="2400" b="1" dirty="0" smtClean="0">
                  <a:latin typeface="+mn-ea"/>
                </a:rPr>
                <a:t>패키지 사용</a:t>
              </a:r>
              <a:endParaRPr lang="en-US" altLang="ko-KR" sz="2400" b="1" dirty="0" smtClean="0">
                <a:latin typeface="+mn-ea"/>
              </a:endParaRPr>
            </a:p>
          </p:txBody>
        </p:sp>
        <p:sp>
          <p:nvSpPr>
            <p:cNvPr id="4" name="눈물 방울 3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3024336" cy="85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그룹 10"/>
          <p:cNvGrpSpPr/>
          <p:nvPr/>
        </p:nvGrpSpPr>
        <p:grpSpPr>
          <a:xfrm>
            <a:off x="395536" y="2425156"/>
            <a:ext cx="7344816" cy="4316212"/>
            <a:chOff x="395536" y="2425156"/>
            <a:chExt cx="7344816" cy="4316212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5536" y="2425156"/>
              <a:ext cx="4032448" cy="4316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99993" y="2436910"/>
              <a:ext cx="2500961" cy="2360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4572000" y="4869160"/>
              <a:ext cx="3168352" cy="1800200"/>
              <a:chOff x="714348" y="1285860"/>
              <a:chExt cx="7715304" cy="5000660"/>
            </a:xfrm>
          </p:grpSpPr>
          <p:sp>
            <p:nvSpPr>
              <p:cNvPr id="9" name="순서도: 대체 처리 8"/>
              <p:cNvSpPr/>
              <p:nvPr/>
            </p:nvSpPr>
            <p:spPr>
              <a:xfrm>
                <a:off x="714348" y="1285860"/>
                <a:ext cx="7715304" cy="5000660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순서도: 대체 처리 9"/>
              <p:cNvSpPr/>
              <p:nvPr/>
            </p:nvSpPr>
            <p:spPr>
              <a:xfrm>
                <a:off x="857225" y="1428739"/>
                <a:ext cx="7429552" cy="4714908"/>
              </a:xfrm>
              <a:prstGeom prst="flowChartAlternateProcess">
                <a:avLst/>
              </a:prstGeom>
              <a:ln w="57150">
                <a:solidFill>
                  <a:schemeClr val="accent4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번째 줄에 </a:t>
                </a:r>
                <a:endParaRPr lang="en-US" altLang="ko-KR" sz="20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37</a:t>
                </a: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글자</a:t>
                </a:r>
                <a:endParaRPr lang="en-US" altLang="ko-KR" sz="200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/>
          <p:cNvGrpSpPr/>
          <p:nvPr/>
        </p:nvGrpSpPr>
        <p:grpSpPr>
          <a:xfrm>
            <a:off x="179512" y="175191"/>
            <a:ext cx="5572164" cy="949553"/>
            <a:chOff x="785786" y="1643050"/>
            <a:chExt cx="6715172" cy="1144333"/>
          </a:xfrm>
        </p:grpSpPr>
        <p:sp>
          <p:nvSpPr>
            <p:cNvPr id="3" name="TextBox 2"/>
            <p:cNvSpPr txBox="1"/>
            <p:nvPr/>
          </p:nvSpPr>
          <p:spPr>
            <a:xfrm>
              <a:off x="1000100" y="1785925"/>
              <a:ext cx="6500858" cy="1001458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영어 텍스트 분석</a:t>
              </a:r>
              <a:endParaRPr lang="en-US" altLang="ko-KR" sz="2400" b="1" dirty="0" smtClean="0">
                <a:latin typeface="+mn-ea"/>
              </a:endParaRPr>
            </a:p>
            <a:p>
              <a:pPr algn="ctr"/>
              <a:r>
                <a:rPr lang="en-US" altLang="ko-KR" sz="2400" b="1" dirty="0" smtClean="0">
                  <a:latin typeface="+mn-ea"/>
                </a:rPr>
                <a:t>tm </a:t>
              </a:r>
              <a:r>
                <a:rPr lang="ko-KR" altLang="en-US" sz="2400" b="1" dirty="0" smtClean="0">
                  <a:latin typeface="+mn-ea"/>
                </a:rPr>
                <a:t>패키지 사용</a:t>
              </a:r>
              <a:endParaRPr lang="en-US" altLang="ko-KR" sz="2400" b="1" dirty="0" smtClean="0">
                <a:latin typeface="+mn-ea"/>
              </a:endParaRPr>
            </a:p>
          </p:txBody>
        </p:sp>
        <p:sp>
          <p:nvSpPr>
            <p:cNvPr id="4" name="눈물 방울 3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98104"/>
            <a:ext cx="80676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그룹 9"/>
          <p:cNvGrpSpPr/>
          <p:nvPr/>
        </p:nvGrpSpPr>
        <p:grpSpPr>
          <a:xfrm>
            <a:off x="323528" y="2708920"/>
            <a:ext cx="8201025" cy="4005064"/>
            <a:chOff x="323528" y="2708920"/>
            <a:chExt cx="8201025" cy="4005064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8" y="2708920"/>
              <a:ext cx="8201025" cy="260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그룹 6"/>
            <p:cNvGrpSpPr/>
            <p:nvPr/>
          </p:nvGrpSpPr>
          <p:grpSpPr>
            <a:xfrm>
              <a:off x="323528" y="5445224"/>
              <a:ext cx="7920880" cy="1268760"/>
              <a:chOff x="714348" y="1285860"/>
              <a:chExt cx="7715304" cy="5000660"/>
            </a:xfrm>
          </p:grpSpPr>
          <p:sp>
            <p:nvSpPr>
              <p:cNvPr id="8" name="순서도: 대체 처리 7"/>
              <p:cNvSpPr/>
              <p:nvPr/>
            </p:nvSpPr>
            <p:spPr>
              <a:xfrm>
                <a:off x="714348" y="1285860"/>
                <a:ext cx="7715304" cy="5000660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순서도: 대체 처리 8"/>
              <p:cNvSpPr/>
              <p:nvPr/>
            </p:nvSpPr>
            <p:spPr>
              <a:xfrm>
                <a:off x="857225" y="1428739"/>
                <a:ext cx="7429552" cy="4714908"/>
              </a:xfrm>
              <a:prstGeom prst="flowChartAlternateProcess">
                <a:avLst/>
              </a:prstGeom>
              <a:ln w="57150">
                <a:solidFill>
                  <a:schemeClr val="accent4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Terms : 17      ’17</a:t>
                </a: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개의 단어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’</a:t>
                </a:r>
              </a:p>
              <a:p>
                <a:pPr algn="ctr"/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Documents : 4      ‘4</a:t>
                </a: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개의 문장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’</a:t>
                </a:r>
              </a:p>
              <a:p>
                <a:pPr algn="ctr"/>
                <a:r>
                  <a:rPr lang="en-US" altLang="ko-KR" sz="2000" dirty="0" err="1" smtClean="0">
                    <a:latin typeface="맑은 고딕" pitchFamily="50" charset="-127"/>
                    <a:ea typeface="맑은 고딕" pitchFamily="50" charset="-127"/>
                  </a:rPr>
                  <a:t>Sparsity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 : 66%      ‘66%</a:t>
                </a: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의 공백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’</a:t>
                </a:r>
                <a:endParaRPr lang="en-US" altLang="ko-KR" sz="200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/>
          <p:cNvGrpSpPr/>
          <p:nvPr/>
        </p:nvGrpSpPr>
        <p:grpSpPr>
          <a:xfrm>
            <a:off x="179512" y="175191"/>
            <a:ext cx="5572164" cy="949553"/>
            <a:chOff x="785786" y="1643050"/>
            <a:chExt cx="6715172" cy="1144333"/>
          </a:xfrm>
        </p:grpSpPr>
        <p:sp>
          <p:nvSpPr>
            <p:cNvPr id="3" name="TextBox 2"/>
            <p:cNvSpPr txBox="1"/>
            <p:nvPr/>
          </p:nvSpPr>
          <p:spPr>
            <a:xfrm>
              <a:off x="1000100" y="1785925"/>
              <a:ext cx="6500858" cy="1001458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영어 텍스트 분석</a:t>
              </a:r>
              <a:endParaRPr lang="en-US" altLang="ko-KR" sz="2400" b="1" dirty="0" smtClean="0">
                <a:latin typeface="+mn-ea"/>
              </a:endParaRPr>
            </a:p>
            <a:p>
              <a:pPr algn="ctr"/>
              <a:r>
                <a:rPr lang="en-US" altLang="ko-KR" sz="2400" b="1" dirty="0" smtClean="0">
                  <a:latin typeface="+mn-ea"/>
                </a:rPr>
                <a:t>tm </a:t>
              </a:r>
              <a:r>
                <a:rPr lang="ko-KR" altLang="en-US" sz="2400" b="1" dirty="0" smtClean="0">
                  <a:latin typeface="+mn-ea"/>
                </a:rPr>
                <a:t>패키지 사용</a:t>
              </a:r>
              <a:endParaRPr lang="en-US" altLang="ko-KR" sz="2400" b="1" dirty="0" smtClean="0">
                <a:latin typeface="+mn-ea"/>
              </a:endParaRPr>
            </a:p>
          </p:txBody>
        </p:sp>
        <p:sp>
          <p:nvSpPr>
            <p:cNvPr id="4" name="눈물 방울 3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5219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16632"/>
            <a:ext cx="3133080" cy="658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/>
          <p:cNvGrpSpPr/>
          <p:nvPr/>
        </p:nvGrpSpPr>
        <p:grpSpPr>
          <a:xfrm>
            <a:off x="179512" y="175191"/>
            <a:ext cx="5572164" cy="949553"/>
            <a:chOff x="785786" y="1643050"/>
            <a:chExt cx="6715172" cy="1144333"/>
          </a:xfrm>
        </p:grpSpPr>
        <p:sp>
          <p:nvSpPr>
            <p:cNvPr id="3" name="TextBox 2"/>
            <p:cNvSpPr txBox="1"/>
            <p:nvPr/>
          </p:nvSpPr>
          <p:spPr>
            <a:xfrm>
              <a:off x="1000100" y="1785925"/>
              <a:ext cx="6500858" cy="1001458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영어 텍스트 분석</a:t>
              </a:r>
              <a:endParaRPr lang="en-US" altLang="ko-KR" sz="2400" b="1" dirty="0" smtClean="0">
                <a:latin typeface="+mn-ea"/>
              </a:endParaRPr>
            </a:p>
            <a:p>
              <a:pPr algn="ctr"/>
              <a:r>
                <a:rPr lang="en-US" altLang="ko-KR" sz="2400" b="1" dirty="0" smtClean="0">
                  <a:latin typeface="+mn-ea"/>
                </a:rPr>
                <a:t>tm </a:t>
              </a:r>
              <a:r>
                <a:rPr lang="ko-KR" altLang="en-US" sz="2400" b="1" dirty="0" smtClean="0">
                  <a:latin typeface="+mn-ea"/>
                </a:rPr>
                <a:t>패키지 사용</a:t>
              </a:r>
              <a:endParaRPr lang="en-US" altLang="ko-KR" sz="2400" b="1" dirty="0" smtClean="0">
                <a:latin typeface="+mn-ea"/>
              </a:endParaRPr>
            </a:p>
          </p:txBody>
        </p:sp>
        <p:sp>
          <p:nvSpPr>
            <p:cNvPr id="4" name="눈물 방울 3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3528" y="5445224"/>
            <a:ext cx="7920880" cy="1268760"/>
            <a:chOff x="714348" y="1285860"/>
            <a:chExt cx="7715304" cy="5000660"/>
          </a:xfrm>
        </p:grpSpPr>
        <p:sp>
          <p:nvSpPr>
            <p:cNvPr id="6" name="순서도: 대체 처리 5"/>
            <p:cNvSpPr/>
            <p:nvPr/>
          </p:nvSpPr>
          <p:spPr>
            <a:xfrm>
              <a:off x="714348" y="1285860"/>
              <a:ext cx="7715304" cy="5000660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대체 처리 6"/>
            <p:cNvSpPr/>
            <p:nvPr/>
          </p:nvSpPr>
          <p:spPr>
            <a:xfrm>
              <a:off x="857225" y="1428739"/>
              <a:ext cx="7429552" cy="4714908"/>
            </a:xfrm>
            <a:prstGeom prst="flowChartAlternateProcess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ko-KR" altLang="en-US" sz="2000" dirty="0" err="1" smtClean="0">
                  <a:latin typeface="맑은 고딕" pitchFamily="50" charset="-127"/>
                  <a:ea typeface="맑은 고딕" pitchFamily="50" charset="-127"/>
                </a:rPr>
                <a:t>불용어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2000" dirty="0" err="1" smtClean="0">
                  <a:latin typeface="맑은 고딕" pitchFamily="50" charset="-127"/>
                  <a:ea typeface="맑은 고딕" pitchFamily="50" charset="-127"/>
                </a:rPr>
                <a:t>Stopword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b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 : </a:t>
              </a:r>
              <a:r>
                <a:rPr lang="ko-KR" altLang="en-US" sz="2000" dirty="0" smtClean="0"/>
                <a:t>자주 등장하지만 </a:t>
              </a:r>
              <a:r>
                <a:rPr lang="ko-KR" altLang="en-US" sz="2000" dirty="0" smtClean="0"/>
                <a:t>분석에 도움이 안 되는 단어</a:t>
              </a:r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8" y="1340768"/>
            <a:ext cx="88106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152</Words>
  <Application>Microsoft Office PowerPoint</Application>
  <PresentationFormat>화면 슬라이드 쇼(4:3)</PresentationFormat>
  <Paragraphs>57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eileen1426@naver.com</dc:creator>
  <cp:lastModifiedBy>오서영</cp:lastModifiedBy>
  <cp:revision>94</cp:revision>
  <dcterms:created xsi:type="dcterms:W3CDTF">2020-01-12T13:21:53Z</dcterms:created>
  <dcterms:modified xsi:type="dcterms:W3CDTF">2020-04-02T10:23:58Z</dcterms:modified>
</cp:coreProperties>
</file>