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92" r:id="rId9"/>
    <p:sldId id="285" r:id="rId10"/>
    <p:sldId id="286" r:id="rId11"/>
    <p:sldId id="288" r:id="rId12"/>
    <p:sldId id="293" r:id="rId13"/>
    <p:sldId id="289" r:id="rId14"/>
    <p:sldId id="290" r:id="rId15"/>
    <p:sldId id="291" r:id="rId16"/>
    <p:sldId id="295" r:id="rId17"/>
    <p:sldId id="294" r:id="rId18"/>
    <p:sldId id="296" r:id="rId19"/>
    <p:sldId id="298" r:id="rId20"/>
    <p:sldId id="297" r:id="rId21"/>
    <p:sldId id="277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8146-BFFB-4636-B93C-040860A34D07}" type="datetimeFigureOut">
              <a:rPr lang="ko-KR" altLang="en-US" smtClean="0"/>
              <a:pPr/>
              <a:t>2020-05-14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0185-95AC-4013-877C-29F061A1A2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7" name="순서도: 순차적 액세스 저장소 6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40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4800" dirty="0" err="1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파이썬</a:t>
              </a:r>
              <a:r>
                <a:rPr lang="ko-KR" altLang="en-US" sz="48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lang="ko-KR" altLang="en-US" sz="4800" dirty="0" err="1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머신러닝</a:t>
              </a:r>
              <a:endParaRPr lang="en-US" altLang="ko-KR" sz="4800" dirty="0" smtClean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  <a:p>
              <a:pPr algn="ctr">
                <a:buFontTx/>
                <a:buChar char="-"/>
              </a:pPr>
              <a:r>
                <a:rPr lang="en-US" altLang="ko-KR" sz="4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SVM</a:t>
              </a:r>
            </a:p>
            <a:p>
              <a:pPr algn="ctr">
                <a:buFontTx/>
                <a:buChar char="-"/>
              </a:pPr>
              <a:r>
                <a:rPr lang="en-US" altLang="ko-KR" sz="4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 MLP</a:t>
              </a:r>
              <a:endParaRPr lang="en-US" altLang="ko-KR" sz="40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endParaRPr>
            </a:p>
            <a:p>
              <a:pPr algn="ctr"/>
              <a:endParaRPr lang="en-US" altLang="ko-KR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2017010698</a:t>
              </a:r>
            </a:p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수학과 오서영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806489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b="1" dirty="0" err="1" smtClean="0">
                <a:solidFill>
                  <a:schemeClr val="tx1"/>
                </a:solidFill>
                <a:latin typeface="+mj-lt"/>
              </a:rPr>
              <a:t>Overfitting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+mj-lt"/>
              </a:rPr>
              <a:t>vs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  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+mj-lt"/>
              </a:rPr>
              <a:t>Underfitting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221088"/>
            <a:ext cx="3024336" cy="227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772816"/>
            <a:ext cx="3012687" cy="2209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3851920" y="1916832"/>
            <a:ext cx="4752528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b="1" dirty="0" err="1" smtClean="0">
                <a:solidFill>
                  <a:schemeClr val="tx1"/>
                </a:solidFill>
                <a:latin typeface="+mj-lt"/>
              </a:rPr>
              <a:t>Underfitting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과소적합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14350" indent="-514350"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= high bias</a:t>
            </a:r>
          </a:p>
          <a:p>
            <a:pPr marL="514350" indent="-514350" algn="ctr">
              <a:buAutoNum type="arabicParenR"/>
            </a:pP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새로운 모델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>
              <a:buAutoNum type="arabicParenR"/>
            </a:pP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더 오래 학습하기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4365104"/>
            <a:ext cx="4752528" cy="2016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b="1" dirty="0" err="1" smtClean="0">
                <a:solidFill>
                  <a:schemeClr val="tx1"/>
                </a:solidFill>
                <a:latin typeface="+mj-lt"/>
              </a:rPr>
              <a:t>Overfitting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(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과대적합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514350" indent="-514350"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= high variance</a:t>
            </a:r>
          </a:p>
          <a:p>
            <a:pPr marL="514350" indent="-514350" algn="ctr">
              <a:buAutoNum type="arabicParenR"/>
            </a:pP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더 많은 데이터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>
              <a:buAutoNum type="arabicParenR"/>
            </a:pP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규제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(Regularization)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806489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SVM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+mj-lt"/>
              </a:rPr>
              <a:t>파라미터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412776"/>
            <a:ext cx="8738924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8640"/>
            <a:ext cx="60486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871361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806489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실습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2 : Cost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매개변수 조정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64135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861048"/>
            <a:ext cx="726440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806489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실습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3 : Gamma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매개변수 조정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76867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72346"/>
            <a:ext cx="61912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55576" y="620688"/>
            <a:ext cx="5572164" cy="711340"/>
            <a:chOff x="785786" y="1643050"/>
            <a:chExt cx="6715172" cy="857256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MLP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9552" y="1556792"/>
            <a:ext cx="806489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14350" indent="-514350" algn="ctr"/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- Multi-Layer </a:t>
            </a:r>
            <a:r>
              <a:rPr lang="en-US" altLang="ko-KR" sz="2800" dirty="0" err="1" smtClean="0">
                <a:solidFill>
                  <a:schemeClr val="tx1"/>
                </a:solidFill>
                <a:latin typeface="+mj-lt"/>
              </a:rPr>
              <a:t>Perceptron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 = 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신경망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ko-KR" altLang="en-US" sz="2800" dirty="0" err="1" smtClean="0">
                <a:solidFill>
                  <a:schemeClr val="tx1"/>
                </a:solidFill>
                <a:latin typeface="+mj-lt"/>
              </a:rPr>
              <a:t>딥러닝</a:t>
            </a: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/>
            <a:endParaRPr lang="ko-KR" altLang="en-US" sz="28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3816424" cy="298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904377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412776"/>
            <a:ext cx="8064896" cy="4392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marL="514350" indent="-514350"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최적의 가중치를 찾을 수 있어 우수한 모델을 만들 수 있다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14350" indent="-514350"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학습 시간이 오래 걸린다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14350" indent="-514350"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매개변수 조정을 세심하게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해야한다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/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은닉층의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 수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노드의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 수를 잘 조절해야 한다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>
              <a:buAutoNum type="arabicParenR"/>
            </a:pP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은닉층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: 1~2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개 정도로 늘려보기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>
              <a:buAutoNum type="arabicParenR"/>
            </a:pP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노드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 수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: 1000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정도 까지 늘려보기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/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55576" y="116632"/>
            <a:ext cx="734481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실습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1 :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간단한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MLP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구현하기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764704"/>
            <a:ext cx="6280126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494022"/>
            <a:ext cx="6264696" cy="331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332656"/>
            <a:ext cx="806489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실습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2 :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더 오래 학습하기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6509172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7143768" y="357166"/>
            <a:ext cx="1500198" cy="2071702"/>
          </a:xfrm>
          <a:prstGeom prst="roundRect">
            <a:avLst/>
          </a:prstGeom>
          <a:ln w="5715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atin typeface="HY견고딕" pitchFamily="18" charset="-127"/>
                <a:ea typeface="HY견고딕" pitchFamily="18" charset="-127"/>
              </a:rPr>
              <a:t>목차</a:t>
            </a:r>
            <a:endParaRPr lang="ko-KR" altLang="en-US" sz="3200" dirty="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28662" y="2660472"/>
            <a:ext cx="5572164" cy="711340"/>
            <a:chOff x="785786" y="1643050"/>
            <a:chExt cx="6715172" cy="857256"/>
          </a:xfrm>
        </p:grpSpPr>
        <p:sp>
          <p:nvSpPr>
            <p:cNvPr id="5" name="TextBox 4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SVM</a:t>
              </a:r>
            </a:p>
          </p:txBody>
        </p:sp>
        <p:sp>
          <p:nvSpPr>
            <p:cNvPr id="6" name="눈물 방울 5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28662" y="3589166"/>
            <a:ext cx="5572164" cy="711340"/>
            <a:chOff x="785786" y="1643050"/>
            <a:chExt cx="6715172" cy="857256"/>
          </a:xfrm>
        </p:grpSpPr>
        <p:sp>
          <p:nvSpPr>
            <p:cNvPr id="8" name="TextBox 7"/>
            <p:cNvSpPr txBox="1"/>
            <p:nvPr/>
          </p:nvSpPr>
          <p:spPr>
            <a:xfrm>
              <a:off x="1000100" y="1785926"/>
              <a:ext cx="6500858" cy="556366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MLP</a:t>
              </a:r>
              <a:endParaRPr lang="ko-KR" altLang="en-US" sz="2400" b="1" dirty="0">
                <a:latin typeface="+mn-ea"/>
              </a:endParaRPr>
            </a:p>
          </p:txBody>
        </p:sp>
        <p:sp>
          <p:nvSpPr>
            <p:cNvPr id="9" name="눈물 방울 8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806489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실습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3 :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+mj-lt"/>
              </a:rPr>
              <a:t>은닉층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 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72" y="1052736"/>
            <a:ext cx="908753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85786" y="285728"/>
            <a:ext cx="7072362" cy="6072230"/>
            <a:chOff x="785786" y="285728"/>
            <a:chExt cx="7072362" cy="6072230"/>
          </a:xfrm>
        </p:grpSpPr>
        <p:sp>
          <p:nvSpPr>
            <p:cNvPr id="4" name="순서도: 순차적 액세스 저장소 3"/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" name="순서도: 순차적 액세스 저장소 4"/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solidFill>
              <a:schemeClr val="accent4">
                <a:lumMod val="50000"/>
              </a:schemeClr>
            </a:solidFill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u="heavy" dirty="0" smtClean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r>
                <a:rPr lang="ko-KR" altLang="en-US" sz="7000" dirty="0" smtClean="0">
                  <a:solidFill>
                    <a:schemeClr val="bg1"/>
                  </a:solidFill>
                  <a:latin typeface="HY견고딕" pitchFamily="18" charset="-127"/>
                  <a:ea typeface="HY견고딕" pitchFamily="18" charset="-127"/>
                </a:rPr>
                <a:t>끝</a:t>
              </a:r>
              <a:endParaRPr lang="en-US" altLang="ko-KR" sz="7000" dirty="0" smtClean="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188640"/>
            <a:ext cx="5572164" cy="711340"/>
            <a:chOff x="785786" y="1643050"/>
            <a:chExt cx="6715172" cy="857256"/>
          </a:xfrm>
        </p:grpSpPr>
        <p:sp>
          <p:nvSpPr>
            <p:cNvPr id="3" name="TextBox 2"/>
            <p:cNvSpPr txBox="1"/>
            <p:nvPr/>
          </p:nvSpPr>
          <p:spPr>
            <a:xfrm>
              <a:off x="1000100" y="1785925"/>
              <a:ext cx="6500858" cy="556365"/>
            </a:xfrm>
            <a:prstGeom prst="rect">
              <a:avLst/>
            </a:prstGeom>
            <a:ln w="762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latin typeface="+mn-ea"/>
                </a:rPr>
                <a:t>SVM</a:t>
              </a:r>
            </a:p>
          </p:txBody>
        </p:sp>
        <p:sp>
          <p:nvSpPr>
            <p:cNvPr id="4" name="눈물 방울 3"/>
            <p:cNvSpPr/>
            <p:nvPr/>
          </p:nvSpPr>
          <p:spPr>
            <a:xfrm>
              <a:off x="785786" y="1643050"/>
              <a:ext cx="1143008" cy="857256"/>
            </a:xfrm>
            <a:prstGeom prst="teardrop">
              <a:avLst/>
            </a:prstGeom>
            <a:ln w="76200"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9552" y="1052736"/>
            <a:ext cx="8064896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서포트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벡터 머신</a:t>
            </a:r>
            <a:endParaRPr lang="en-US" altLang="ko-KR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Support Vector Machine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2636912"/>
            <a:ext cx="806489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분류 알고리즘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데이터를 나누는 최적의 경계를 만드는 방식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933056"/>
            <a:ext cx="3672408" cy="276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340768"/>
            <a:ext cx="806489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margin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데이터와 경계 사이의 거리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+mj-lt"/>
              </a:rPr>
              <a:t>support vector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: margin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에서 가장 가까운 데이터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FontTx/>
              <a:buChar char="-"/>
            </a:pP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ctr">
              <a:buFontTx/>
              <a:buChar char="-"/>
            </a:pP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+mj-lt"/>
              </a:rPr>
              <a:t>초평면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: support vector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와 </a:t>
            </a:r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margin</a:t>
            </a:r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을 </a:t>
            </a: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2800" dirty="0" smtClean="0">
                <a:solidFill>
                  <a:schemeClr val="tx1"/>
                </a:solidFill>
                <a:latin typeface="+mj-lt"/>
              </a:rPr>
              <a:t>이용하여 그린 선</a:t>
            </a:r>
            <a:endParaRPr lang="en-US" altLang="ko-KR" sz="28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+mj-lt"/>
              </a:rPr>
              <a:t>=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최적의 경계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260648"/>
            <a:ext cx="684076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초평면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</a:t>
            </a:r>
            <a:r>
              <a:rPr lang="en-US" altLang="ko-KR" sz="3200" b="1" dirty="0" err="1" smtClean="0">
                <a:solidFill>
                  <a:schemeClr val="tx1"/>
                </a:solidFill>
              </a:rPr>
              <a:t>Hyperplane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4437112"/>
            <a:ext cx="8064896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Tx/>
              <a:buChar char="-"/>
            </a:pP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SVM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에서는 데이터의 차원을 늘리는 </a:t>
            </a:r>
            <a:r>
              <a:rPr lang="ko-KR" altLang="en-US" sz="2400" b="1" dirty="0" smtClean="0">
                <a:solidFill>
                  <a:schemeClr val="tx1"/>
                </a:solidFill>
                <a:latin typeface="+mj-lt"/>
              </a:rPr>
              <a:t>커널트릭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이라는 </a:t>
            </a:r>
            <a:endParaRPr lang="en-US" altLang="ko-KR" sz="2400" dirty="0" smtClean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기법으로 </a:t>
            </a:r>
            <a:r>
              <a:rPr lang="ko-KR" altLang="en-US" sz="2400" dirty="0" err="1" smtClean="0">
                <a:solidFill>
                  <a:schemeClr val="tx1"/>
                </a:solidFill>
                <a:latin typeface="+mj-lt"/>
              </a:rPr>
              <a:t>초평면을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3</a:t>
            </a:r>
            <a:r>
              <a:rPr lang="ko-KR" altLang="en-US" sz="2400" dirty="0" smtClean="0">
                <a:solidFill>
                  <a:schemeClr val="tx1"/>
                </a:solidFill>
                <a:latin typeface="+mj-lt"/>
              </a:rPr>
              <a:t>차원으로 늘릴 수 있다</a:t>
            </a:r>
            <a:r>
              <a:rPr lang="en-US" altLang="ko-KR" sz="2400" dirty="0" smtClean="0">
                <a:solidFill>
                  <a:schemeClr val="tx1"/>
                </a:solidFill>
                <a:latin typeface="+mj-lt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1340768"/>
            <a:ext cx="8064896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AutoNum type="arabicParenR"/>
            </a:pPr>
            <a:endParaRPr lang="en-US" altLang="ko-KR" sz="2800" b="1" dirty="0" smtClean="0">
              <a:solidFill>
                <a:schemeClr val="tx1"/>
              </a:solidFill>
              <a:latin typeface="+mj-lt"/>
            </a:endParaRPr>
          </a:p>
          <a:p>
            <a:pPr marL="514350" indent="-514350"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Non-linear Decision Boundary</a:t>
            </a:r>
          </a:p>
          <a:p>
            <a:pPr marL="514350" indent="-514350" algn="ctr"/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39552" y="260648"/>
            <a:ext cx="684076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 err="1" smtClean="0">
                <a:solidFill>
                  <a:schemeClr val="tx1"/>
                </a:solidFill>
              </a:rPr>
              <a:t>커널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(Kernel)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6779270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5085184"/>
            <a:ext cx="8064896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f(feature)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을 고르는 더 나은 방법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? -&gt; </a:t>
            </a:r>
            <a:r>
              <a:rPr lang="ko-KR" altLang="en-US" sz="2800" b="1" dirty="0" err="1" smtClean="0">
                <a:solidFill>
                  <a:schemeClr val="tx1"/>
                </a:solidFill>
                <a:latin typeface="+mj-lt"/>
              </a:rPr>
              <a:t>커널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08720"/>
            <a:ext cx="872441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140968"/>
            <a:ext cx="41055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60648"/>
            <a:ext cx="604867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293096"/>
            <a:ext cx="50673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628800"/>
            <a:ext cx="8879781" cy="3331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6632"/>
            <a:ext cx="8136904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/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실습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1 :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간단한 </a:t>
            </a:r>
            <a:r>
              <a:rPr lang="en-US" altLang="ko-KR" sz="2800" b="1" dirty="0" smtClean="0">
                <a:solidFill>
                  <a:schemeClr val="tx1"/>
                </a:solidFill>
                <a:latin typeface="+mj-lt"/>
              </a:rPr>
              <a:t>SVM </a:t>
            </a:r>
            <a:r>
              <a:rPr lang="ko-KR" altLang="en-US" sz="2800" b="1" dirty="0" smtClean="0">
                <a:solidFill>
                  <a:schemeClr val="tx1"/>
                </a:solidFill>
                <a:latin typeface="+mj-lt"/>
              </a:rPr>
              <a:t>구현하기</a:t>
            </a:r>
            <a:endParaRPr lang="ko-KR" altLang="en-US" sz="28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6400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356992"/>
            <a:ext cx="62293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224</Words>
  <Application>Microsoft Office PowerPoint</Application>
  <PresentationFormat>화면 슬라이드 쇼(4:3)</PresentationFormat>
  <Paragraphs>62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eileen1426@naver.com</dc:creator>
  <cp:lastModifiedBy>eileen1426@naver.com</cp:lastModifiedBy>
  <cp:revision>102</cp:revision>
  <dcterms:created xsi:type="dcterms:W3CDTF">2020-01-12T13:21:53Z</dcterms:created>
  <dcterms:modified xsi:type="dcterms:W3CDTF">2020-05-14T15:11:00Z</dcterms:modified>
</cp:coreProperties>
</file>