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FE6F5-1AFE-4517-968C-B1951CBDA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1BE786-9776-4FF6-BEE1-A76BEDFE4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65C16-BFEB-4220-BE13-7DDDAA8C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0659-CE90-4711-BEE1-C6D87D46AFCD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2A3E4-4B83-481B-AD95-4AD4DCDE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5F2F7-1766-4269-AF4A-575A8576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8D87-9690-46E1-AB30-D2C60D037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0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5875F-E0C6-4041-8937-75DF2BAD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4457C8-0FC6-4B81-A113-DB86F1857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52DB-6235-4B09-B9DD-39CD5B5B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0659-CE90-4711-BEE1-C6D87D46AFCD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0DD308-EF69-403D-BDA6-403266BA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62D21-CFE7-4D80-AA90-C91AA022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8D87-9690-46E1-AB30-D2C60D037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5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6A5F55-6CDB-4CCA-A990-DA9BEE1F0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FCC485-03AD-4C16-9023-4DA0AB480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53456-B455-4BD7-B87B-A4961396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0659-CE90-4711-BEE1-C6D87D46AFCD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F9FE1-B4C3-4D76-968C-06B2CFED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F58F4-6E5C-4BF3-8DF0-539651A4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8D87-9690-46E1-AB30-D2C60D037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16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4392A-A547-48C0-B619-4EB8B112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7BD44B-AA32-4220-BC91-36A076BAC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7D0F1-6107-44BD-B2D2-6EC844F7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0659-CE90-4711-BEE1-C6D87D46AFCD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FAB35-D0C8-4BD4-BCB1-FCBB8F45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A7E92-C797-497D-8221-E9585161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8D87-9690-46E1-AB30-D2C60D037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6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03BD6-07FF-4388-8912-815CBFFC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7A6E7-5C32-4448-A7DE-E6F8F45C0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E7D26-4948-499F-A1EF-C2528E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0659-CE90-4711-BEE1-C6D87D46AFCD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85FC3-0E0D-4348-9019-143B99F0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7F0518-DDD5-4BEA-9E2B-7832526E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8D87-9690-46E1-AB30-D2C60D037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4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604CB-FDBB-46E6-8D2F-836BEE96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4ACC8-7B46-4C35-BAF8-733EF8318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9D486C-702F-4E4A-913C-F02BBBB5C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E4DE7D-396C-469E-AEB2-121603CB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0659-CE90-4711-BEE1-C6D87D46AFCD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9EC851-9631-4AA0-A622-F12E46D7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0D3815-01B1-4DB7-8F36-89E7C414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8D87-9690-46E1-AB30-D2C60D037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62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BDD01-A3E5-410D-9F10-4D1CFDA9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027258-2154-4276-8E53-5B1BE4A43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774F91-08BE-4CB9-9672-8BEEAD48D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9F2EAF-E1A9-479D-9359-CDD8EAE98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421625-D982-4CD4-8CFE-D18E1CCD3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AEDB44-E8E9-4639-B8D3-41D72762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0659-CE90-4711-BEE1-C6D87D46AFCD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78FFE2-1A1E-4F51-A80F-4464647B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66F52A-6081-4E17-B30C-7B829769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8D87-9690-46E1-AB30-D2C60D037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82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1F258-E65B-44CF-A886-47770F43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7451C8-6247-4B00-B6FA-6D4E2CAA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0659-CE90-4711-BEE1-C6D87D46AFCD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14711D-F143-4779-849D-0638D944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BEB179-DB91-40D1-B264-E99C24C7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8D87-9690-46E1-AB30-D2C60D037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16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7DD2D7-ABD8-4694-A90F-206F21DE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0659-CE90-4711-BEE1-C6D87D46AFCD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25F47B-E400-41A8-9E8B-9338A951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556871-AED7-4834-8909-4F557EE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8D87-9690-46E1-AB30-D2C60D037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3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9C981-3A81-4D50-8DC9-CE336F18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6C461-2E89-4514-BDD1-3604DBCF3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90892F-7F62-49DA-9BA4-0F83D4176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98F7D3-BD8E-4B87-94EB-2F92B311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0659-CE90-4711-BEE1-C6D87D46AFCD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5C2BCC-92BD-4106-9D67-BC423839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F8BC6-50AD-4C5E-B9AC-ECFD4B2B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8D87-9690-46E1-AB30-D2C60D037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06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718F4-3384-48F1-9713-EFA91C38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820916-EE97-4EEE-9771-1D0E9659E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D60DA7-921F-4843-8215-2DEA5B917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9A82B4-EEBD-4929-B718-2F04EEE7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0659-CE90-4711-BEE1-C6D87D46AFCD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EB91F-74B8-43EB-BE34-544A6CEF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813F9-E199-4A80-96CC-95521B1C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8D87-9690-46E1-AB30-D2C60D037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9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70C4FA-2735-418D-A583-37BB47A7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54AFAD-1B06-46DF-A9A2-9880844BD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E750E-7D79-463D-943A-D7FC8434F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30659-CE90-4711-BEE1-C6D87D46AFCD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91DF2-5FEF-41FA-87A7-52A8E1F6A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3A213B-5191-4075-B234-53D1492D0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A8D87-9690-46E1-AB30-D2C60D037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46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02C8843-0A69-454C-8208-7DB94E706227}"/>
              </a:ext>
            </a:extLst>
          </p:cNvPr>
          <p:cNvGrpSpPr/>
          <p:nvPr/>
        </p:nvGrpSpPr>
        <p:grpSpPr>
          <a:xfrm>
            <a:off x="2342498" y="290711"/>
            <a:ext cx="7072362" cy="6072230"/>
            <a:chOff x="785786" y="285728"/>
            <a:chExt cx="7072362" cy="607223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" name="순서도: 순차적 액세스 저장소 4">
              <a:extLst>
                <a:ext uri="{FF2B5EF4-FFF2-40B4-BE49-F238E27FC236}">
                  <a16:creationId xmlns:a16="http://schemas.microsoft.com/office/drawing/2014/main" id="{54FAF3F1-D360-4F7A-9D02-64B189754DBE}"/>
                </a:ext>
              </a:extLst>
            </p:cNvPr>
            <p:cNvSpPr/>
            <p:nvPr/>
          </p:nvSpPr>
          <p:spPr>
            <a:xfrm>
              <a:off x="785786" y="285728"/>
              <a:ext cx="7072362" cy="6072230"/>
            </a:xfrm>
            <a:prstGeom prst="flowChartMagneticTape">
              <a:avLst/>
            </a:prstGeom>
            <a:grpFill/>
            <a:ln w="57150">
              <a:noFill/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2400" u="heavy" dirty="0"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sz="2400" u="heavy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" name="순서도: 순차적 액세스 저장소 5">
              <a:extLst>
                <a:ext uri="{FF2B5EF4-FFF2-40B4-BE49-F238E27FC236}">
                  <a16:creationId xmlns:a16="http://schemas.microsoft.com/office/drawing/2014/main" id="{CC0AC703-7A03-4E8A-AE28-5B9F2D9AD3B3}"/>
                </a:ext>
              </a:extLst>
            </p:cNvPr>
            <p:cNvSpPr/>
            <p:nvPr/>
          </p:nvSpPr>
          <p:spPr>
            <a:xfrm>
              <a:off x="1000100" y="500042"/>
              <a:ext cx="6643734" cy="5572164"/>
            </a:xfrm>
            <a:prstGeom prst="flowChartMagneticTape">
              <a:avLst/>
            </a:prstGeom>
            <a:grpFill/>
            <a:ln w="57150">
              <a:solidFill>
                <a:schemeClr val="bg1"/>
              </a:solidFill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4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7A84612-5FA1-46B7-A90F-7D35E1EC4405}"/>
              </a:ext>
            </a:extLst>
          </p:cNvPr>
          <p:cNvSpPr txBox="1"/>
          <p:nvPr/>
        </p:nvSpPr>
        <p:spPr>
          <a:xfrm>
            <a:off x="4979670" y="3963119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수학과 오서영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866F1-F5C3-4037-8211-BF3AB20D6754}"/>
              </a:ext>
            </a:extLst>
          </p:cNvPr>
          <p:cNvSpPr txBox="1"/>
          <p:nvPr/>
        </p:nvSpPr>
        <p:spPr>
          <a:xfrm>
            <a:off x="3150586" y="2286302"/>
            <a:ext cx="54714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</a:rPr>
              <a:t>OpenCV </a:t>
            </a:r>
          </a:p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주요 클래스</a:t>
            </a:r>
          </a:p>
        </p:txBody>
      </p:sp>
    </p:spTree>
    <p:extLst>
      <p:ext uri="{BB962C8B-B14F-4D97-AF65-F5344CB8AC3E}">
        <p14:creationId xmlns:p14="http://schemas.microsoft.com/office/powerpoint/2010/main" val="54040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BF0EA9FF-8FED-4E07-B1C4-D345AAB232D4}"/>
              </a:ext>
            </a:extLst>
          </p:cNvPr>
          <p:cNvGrpSpPr/>
          <p:nvPr/>
        </p:nvGrpSpPr>
        <p:grpSpPr>
          <a:xfrm>
            <a:off x="5400667" y="3418048"/>
            <a:ext cx="6131970" cy="1704816"/>
            <a:chOff x="755576" y="404664"/>
            <a:chExt cx="7632848" cy="27363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16BABE6-44C3-494E-9979-1AF815E660ED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9F944E8-CA3C-483A-87C1-84ACB6E7673B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6849C9-4885-4F0C-BBB5-EC9901B6A70F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F2D8330-BD74-43B3-B7E7-B36C9C7FE6C0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7DCDE5-501B-45CD-8D22-1C6760047075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</a:t>
              </a:r>
              <a:r>
                <a:rPr lang="ko-KR" altLang="en-US" sz="2800" b="1" dirty="0"/>
                <a:t> 기본 자료형 클래스</a:t>
              </a:r>
            </a:p>
          </p:txBody>
        </p:sp>
        <p:grpSp>
          <p:nvGrpSpPr>
            <p:cNvPr id="5" name="그룹 21">
              <a:extLst>
                <a:ext uri="{FF2B5EF4-FFF2-40B4-BE49-F238E27FC236}">
                  <a16:creationId xmlns:a16="http://schemas.microsoft.com/office/drawing/2014/main" id="{69619CC5-EE2E-4692-BEF6-D0ABE865652B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A4CCB74-128E-44F5-891F-C51BE31122C7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139653F-141E-4C55-B1BC-2984F6B25D93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1700FC-5223-48D8-B059-5395C297FB46}"/>
              </a:ext>
            </a:extLst>
          </p:cNvPr>
          <p:cNvGrpSpPr/>
          <p:nvPr/>
        </p:nvGrpSpPr>
        <p:grpSpPr>
          <a:xfrm>
            <a:off x="868755" y="1125684"/>
            <a:ext cx="8181939" cy="1230758"/>
            <a:chOff x="755576" y="404664"/>
            <a:chExt cx="7632848" cy="273630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0DC40F1-5674-49FD-84AA-BA0471E2AB4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A306B70-2E6C-43E1-BABA-0AA76D0DF6E4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2525136-8C4F-446D-9899-677B3E3B94BF}"/>
              </a:ext>
            </a:extLst>
          </p:cNvPr>
          <p:cNvSpPr txBox="1"/>
          <p:nvPr/>
        </p:nvSpPr>
        <p:spPr>
          <a:xfrm>
            <a:off x="1178222" y="1293303"/>
            <a:ext cx="799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Range </a:t>
            </a:r>
            <a:r>
              <a:rPr lang="ko-KR" altLang="en-US" sz="2000" b="1" dirty="0"/>
              <a:t>클래스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범위 또는 구간을 표현하는 클래스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멤버변수 </a:t>
            </a:r>
            <a:r>
              <a:rPr lang="en-US" altLang="ko-KR" dirty="0"/>
              <a:t>: </a:t>
            </a:r>
            <a:r>
              <a:rPr lang="ko-KR" altLang="en-US" dirty="0"/>
              <a:t>범위의 시작과 끝을 나타내는 </a:t>
            </a:r>
            <a:r>
              <a:rPr lang="en-US" altLang="ko-KR" dirty="0"/>
              <a:t>start</a:t>
            </a:r>
            <a:r>
              <a:rPr lang="ko-KR" altLang="en-US" dirty="0"/>
              <a:t>와 </a:t>
            </a:r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E3D421-BE32-44C2-B7B3-51BB911AC6E2}"/>
              </a:ext>
            </a:extLst>
          </p:cNvPr>
          <p:cNvSpPr txBox="1"/>
          <p:nvPr/>
        </p:nvSpPr>
        <p:spPr>
          <a:xfrm>
            <a:off x="5641716" y="3707092"/>
            <a:ext cx="613197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범위 크기</a:t>
            </a:r>
            <a:r>
              <a:rPr lang="en-US" altLang="ko-KR" dirty="0"/>
              <a:t>(end - start)</a:t>
            </a:r>
            <a:r>
              <a:rPr lang="ko-KR" altLang="en-US" dirty="0"/>
              <a:t>를 반환</a:t>
            </a:r>
            <a:endParaRPr lang="en-US" altLang="ko-KR" dirty="0"/>
          </a:p>
          <a:p>
            <a:r>
              <a:rPr lang="en-US" altLang="ko-KR" dirty="0"/>
              <a:t>start</a:t>
            </a:r>
            <a:r>
              <a:rPr lang="ko-KR" altLang="en-US" dirty="0"/>
              <a:t>와 </a:t>
            </a:r>
            <a:r>
              <a:rPr lang="en-US" altLang="ko-KR" dirty="0"/>
              <a:t>end</a:t>
            </a:r>
            <a:r>
              <a:rPr lang="ko-KR" altLang="en-US" dirty="0"/>
              <a:t>가 같으면 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endParaRPr lang="en-US" altLang="ko-KR" dirty="0"/>
          </a:p>
          <a:p>
            <a:r>
              <a:rPr lang="en-US" altLang="ko-KR" dirty="0"/>
              <a:t>start = INT_MIN, end = INT_MAX</a:t>
            </a:r>
            <a:r>
              <a:rPr lang="ko-KR" altLang="en-US" dirty="0"/>
              <a:t>로 설정한 </a:t>
            </a:r>
            <a:endParaRPr lang="en-US" altLang="ko-KR" dirty="0"/>
          </a:p>
          <a:p>
            <a:r>
              <a:rPr lang="en-US" altLang="ko-KR" dirty="0"/>
              <a:t>Range</a:t>
            </a:r>
            <a:r>
              <a:rPr lang="ko-KR" altLang="en-US" dirty="0"/>
              <a:t> 객체를 반환</a:t>
            </a:r>
            <a:endParaRPr lang="en-US" altLang="ko-KR" dirty="0"/>
          </a:p>
          <a:p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2061293-87ED-4D0C-BB7A-4B8B31587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55" y="2402160"/>
            <a:ext cx="2657475" cy="42672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2CDDDD-BCDB-438A-B473-52AD2169B4EF}"/>
              </a:ext>
            </a:extLst>
          </p:cNvPr>
          <p:cNvSpPr/>
          <p:nvPr/>
        </p:nvSpPr>
        <p:spPr>
          <a:xfrm>
            <a:off x="1401447" y="4686297"/>
            <a:ext cx="1621671" cy="878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E14EF26-3B3E-4C23-9592-5026F23E0255}"/>
              </a:ext>
            </a:extLst>
          </p:cNvPr>
          <p:cNvCxnSpPr>
            <a:cxnSpLocks/>
            <a:stCxn id="29" idx="2"/>
            <a:endCxn id="27" idx="1"/>
          </p:cNvCxnSpPr>
          <p:nvPr/>
        </p:nvCxnSpPr>
        <p:spPr>
          <a:xfrm rot="5400000" flipH="1" flipV="1">
            <a:off x="3159355" y="3323384"/>
            <a:ext cx="1294240" cy="3188384"/>
          </a:xfrm>
          <a:prstGeom prst="bentConnector4">
            <a:avLst>
              <a:gd name="adj1" fmla="val -17663"/>
              <a:gd name="adj2" fmla="val 6271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094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26849C9-4885-4F0C-BBB5-EC9901B6A70F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F2D8330-BD74-43B3-B7E7-B36C9C7FE6C0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7DCDE5-501B-45CD-8D22-1C6760047075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</a:t>
              </a:r>
              <a:r>
                <a:rPr lang="ko-KR" altLang="en-US" sz="2800" b="1" dirty="0"/>
                <a:t> 기본 자료형 클래스</a:t>
              </a:r>
            </a:p>
          </p:txBody>
        </p:sp>
        <p:grpSp>
          <p:nvGrpSpPr>
            <p:cNvPr id="5" name="그룹 21">
              <a:extLst>
                <a:ext uri="{FF2B5EF4-FFF2-40B4-BE49-F238E27FC236}">
                  <a16:creationId xmlns:a16="http://schemas.microsoft.com/office/drawing/2014/main" id="{69619CC5-EE2E-4692-BEF6-D0ABE865652B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A4CCB74-128E-44F5-891F-C51BE31122C7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139653F-141E-4C55-B1BC-2984F6B25D93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1700FC-5223-48D8-B059-5395C297FB46}"/>
              </a:ext>
            </a:extLst>
          </p:cNvPr>
          <p:cNvGrpSpPr/>
          <p:nvPr/>
        </p:nvGrpSpPr>
        <p:grpSpPr>
          <a:xfrm>
            <a:off x="868755" y="1125684"/>
            <a:ext cx="8181939" cy="945712"/>
            <a:chOff x="755576" y="404664"/>
            <a:chExt cx="7632848" cy="273630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0DC40F1-5674-49FD-84AA-BA0471E2AB4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A306B70-2E6C-43E1-BABA-0AA76D0DF6E4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2525136-8C4F-446D-9899-677B3E3B94BF}"/>
              </a:ext>
            </a:extLst>
          </p:cNvPr>
          <p:cNvSpPr txBox="1"/>
          <p:nvPr/>
        </p:nvSpPr>
        <p:spPr>
          <a:xfrm>
            <a:off x="1075584" y="1255979"/>
            <a:ext cx="79937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String </a:t>
            </a:r>
            <a:r>
              <a:rPr lang="ko-KR" altLang="en-US" sz="2000" b="1" dirty="0"/>
              <a:t>클래스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문자열을 저장하고 처리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E6A9229-ADBC-4F4F-9D83-361BBFC69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58" y="2254597"/>
            <a:ext cx="4932197" cy="9887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002DAE3-7ECF-417D-8AD2-1069A9B9B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58" y="3937945"/>
            <a:ext cx="3341918" cy="49714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59A6D9-8EA0-4EC8-BB09-DFB7607D26EC}"/>
              </a:ext>
            </a:extLst>
          </p:cNvPr>
          <p:cNvSpPr/>
          <p:nvPr/>
        </p:nvSpPr>
        <p:spPr>
          <a:xfrm>
            <a:off x="868755" y="3402688"/>
            <a:ext cx="3341918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87CE91-46B8-478B-BF43-7486E5F0A6CE}"/>
              </a:ext>
            </a:extLst>
          </p:cNvPr>
          <p:cNvSpPr txBox="1"/>
          <p:nvPr/>
        </p:nvSpPr>
        <p:spPr>
          <a:xfrm>
            <a:off x="910745" y="3412535"/>
            <a:ext cx="526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424242"/>
                </a:solidFill>
                <a:effectLst/>
                <a:latin typeface="serif_l"/>
              </a:rPr>
              <a:t>객체의 내용을 비교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EC870C-89FD-435A-A947-4870C6FD3954}"/>
              </a:ext>
            </a:extLst>
          </p:cNvPr>
          <p:cNvSpPr/>
          <p:nvPr/>
        </p:nvSpPr>
        <p:spPr>
          <a:xfrm>
            <a:off x="868755" y="4631548"/>
            <a:ext cx="4234605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9DAF50-5F89-4553-84EA-C50B6877CF4A}"/>
              </a:ext>
            </a:extLst>
          </p:cNvPr>
          <p:cNvSpPr txBox="1"/>
          <p:nvPr/>
        </p:nvSpPr>
        <p:spPr>
          <a:xfrm>
            <a:off x="910745" y="4641395"/>
            <a:ext cx="526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format() </a:t>
            </a:r>
            <a:r>
              <a:rPr lang="ko-KR" altLang="en-US" b="1" dirty="0"/>
              <a:t>함수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2F43B39-EEE1-4394-9ECF-7A1FEE272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55" y="5138636"/>
            <a:ext cx="4234605" cy="14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26849C9-4885-4F0C-BBB5-EC9901B6A70F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F2D8330-BD74-43B3-B7E7-B36C9C7FE6C0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7DCDE5-501B-45CD-8D22-1C6760047075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 Mat </a:t>
              </a:r>
              <a:r>
                <a:rPr lang="ko-KR" altLang="en-US" sz="2800" b="1" dirty="0"/>
                <a:t>클래스</a:t>
              </a:r>
            </a:p>
          </p:txBody>
        </p:sp>
        <p:grpSp>
          <p:nvGrpSpPr>
            <p:cNvPr id="5" name="그룹 21">
              <a:extLst>
                <a:ext uri="{FF2B5EF4-FFF2-40B4-BE49-F238E27FC236}">
                  <a16:creationId xmlns:a16="http://schemas.microsoft.com/office/drawing/2014/main" id="{69619CC5-EE2E-4692-BEF6-D0ABE865652B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A4CCB74-128E-44F5-891F-C51BE31122C7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139653F-141E-4C55-B1BC-2984F6B25D93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1700FC-5223-48D8-B059-5395C297FB46}"/>
              </a:ext>
            </a:extLst>
          </p:cNvPr>
          <p:cNvGrpSpPr/>
          <p:nvPr/>
        </p:nvGrpSpPr>
        <p:grpSpPr>
          <a:xfrm>
            <a:off x="868755" y="1125683"/>
            <a:ext cx="8825751" cy="1804813"/>
            <a:chOff x="755576" y="404664"/>
            <a:chExt cx="7632848" cy="273630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0DC40F1-5674-49FD-84AA-BA0471E2AB4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A306B70-2E6C-43E1-BABA-0AA76D0DF6E4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2525136-8C4F-446D-9899-677B3E3B94BF}"/>
              </a:ext>
            </a:extLst>
          </p:cNvPr>
          <p:cNvSpPr txBox="1"/>
          <p:nvPr/>
        </p:nvSpPr>
        <p:spPr>
          <a:xfrm>
            <a:off x="1178222" y="1293303"/>
            <a:ext cx="799376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Mat </a:t>
            </a:r>
            <a:r>
              <a:rPr lang="ko-KR" altLang="en-US" sz="2000" b="1" dirty="0"/>
              <a:t>클래스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일반적인 </a:t>
            </a:r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ko-KR" altLang="en-US" dirty="0" err="1"/>
              <a:t>행렬뿐만</a:t>
            </a:r>
            <a:r>
              <a:rPr lang="ko-KR" altLang="en-US" dirty="0"/>
              <a:t> 아니라 고차원 행렬을 표현할 수 있으며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한 개 이상의 채널</a:t>
            </a:r>
            <a:r>
              <a:rPr lang="en-US" altLang="ko-KR" dirty="0"/>
              <a:t>(channel)</a:t>
            </a:r>
            <a:r>
              <a:rPr lang="ko-KR" altLang="en-US" dirty="0"/>
              <a:t>을 가질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복소수 등으로 구성된 행렬 또는 벡터</a:t>
            </a:r>
            <a:r>
              <a:rPr lang="en-US" altLang="ko-KR" dirty="0"/>
              <a:t>(vector)</a:t>
            </a:r>
            <a:r>
              <a:rPr lang="ko-KR" altLang="en-US" dirty="0"/>
              <a:t>를 저장할 수 있고</a:t>
            </a:r>
            <a:r>
              <a:rPr lang="en-US" altLang="ko-KR" dirty="0"/>
              <a:t>, </a:t>
            </a:r>
            <a:r>
              <a:rPr lang="ko-KR" altLang="en-US" dirty="0" err="1"/>
              <a:t>그레이스케일</a:t>
            </a:r>
            <a:r>
              <a:rPr lang="ko-KR" altLang="en-US" dirty="0"/>
              <a:t> 또는 컬러 영상을 저장가능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082038-5D7E-4A37-B25E-40A6D06F04ED}"/>
              </a:ext>
            </a:extLst>
          </p:cNvPr>
          <p:cNvSpPr/>
          <p:nvPr/>
        </p:nvSpPr>
        <p:spPr>
          <a:xfrm>
            <a:off x="868754" y="3132098"/>
            <a:ext cx="7186659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91E503-9C68-4D05-B3D5-39FD6C7C0710}"/>
              </a:ext>
            </a:extLst>
          </p:cNvPr>
          <p:cNvSpPr txBox="1"/>
          <p:nvPr/>
        </p:nvSpPr>
        <p:spPr>
          <a:xfrm>
            <a:off x="910745" y="3141945"/>
            <a:ext cx="266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24242"/>
                </a:solidFill>
                <a:latin typeface="serif_l"/>
              </a:rPr>
              <a:t>행렬의 생성과 초기화</a:t>
            </a:r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C378A8-ACCB-4EB8-988C-BE74A9ACC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59" y="3606698"/>
            <a:ext cx="1311340" cy="4995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E15F073-6EC2-4B8F-B036-A24B5EAEA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59" y="4456707"/>
            <a:ext cx="4210050" cy="1990725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DF00D02-6EDD-4C9A-B8C1-27007E61D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798" y="3595489"/>
            <a:ext cx="5760616" cy="66326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7C62FD0-0048-4724-8792-39EC67D87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630" y="4456707"/>
            <a:ext cx="3400425" cy="1990725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1195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26849C9-4885-4F0C-BBB5-EC9901B6A70F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F2D8330-BD74-43B3-B7E7-B36C9C7FE6C0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7DCDE5-501B-45CD-8D22-1C6760047075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 Mat </a:t>
              </a:r>
              <a:r>
                <a:rPr lang="ko-KR" altLang="en-US" sz="2800" b="1" dirty="0"/>
                <a:t>클래스</a:t>
              </a:r>
            </a:p>
          </p:txBody>
        </p:sp>
        <p:grpSp>
          <p:nvGrpSpPr>
            <p:cNvPr id="5" name="그룹 21">
              <a:extLst>
                <a:ext uri="{FF2B5EF4-FFF2-40B4-BE49-F238E27FC236}">
                  <a16:creationId xmlns:a16="http://schemas.microsoft.com/office/drawing/2014/main" id="{69619CC5-EE2E-4692-BEF6-D0ABE865652B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A4CCB74-128E-44F5-891F-C51BE31122C7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139653F-141E-4C55-B1BC-2984F6B25D93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1700FC-5223-48D8-B059-5395C297FB46}"/>
              </a:ext>
            </a:extLst>
          </p:cNvPr>
          <p:cNvGrpSpPr/>
          <p:nvPr/>
        </p:nvGrpSpPr>
        <p:grpSpPr>
          <a:xfrm>
            <a:off x="868755" y="1125683"/>
            <a:ext cx="8825751" cy="1804813"/>
            <a:chOff x="755576" y="404664"/>
            <a:chExt cx="7632848" cy="273630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0DC40F1-5674-49FD-84AA-BA0471E2AB4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A306B70-2E6C-43E1-BABA-0AA76D0DF6E4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2525136-8C4F-446D-9899-677B3E3B94BF}"/>
              </a:ext>
            </a:extLst>
          </p:cNvPr>
          <p:cNvSpPr txBox="1"/>
          <p:nvPr/>
        </p:nvSpPr>
        <p:spPr>
          <a:xfrm>
            <a:off x="1178222" y="1293303"/>
            <a:ext cx="799376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Mat </a:t>
            </a:r>
            <a:r>
              <a:rPr lang="ko-KR" altLang="en-US" sz="2000" b="1" dirty="0"/>
              <a:t>클래스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일반적인 </a:t>
            </a:r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ko-KR" altLang="en-US" dirty="0" err="1"/>
              <a:t>행렬뿐만</a:t>
            </a:r>
            <a:r>
              <a:rPr lang="ko-KR" altLang="en-US" dirty="0"/>
              <a:t> 아니라 고차원 행렬을 표현할 수 있으며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한 개 이상의 채널</a:t>
            </a:r>
            <a:r>
              <a:rPr lang="en-US" altLang="ko-KR" dirty="0"/>
              <a:t>(channel)</a:t>
            </a:r>
            <a:r>
              <a:rPr lang="ko-KR" altLang="en-US" dirty="0"/>
              <a:t>을 가질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복소수 등으로 구성된 행렬 또는 벡터</a:t>
            </a:r>
            <a:r>
              <a:rPr lang="en-US" altLang="ko-KR" dirty="0"/>
              <a:t>(vector)</a:t>
            </a:r>
            <a:r>
              <a:rPr lang="ko-KR" altLang="en-US" dirty="0"/>
              <a:t>를 저장할 수 있고</a:t>
            </a:r>
            <a:r>
              <a:rPr lang="en-US" altLang="ko-KR" dirty="0"/>
              <a:t>, </a:t>
            </a:r>
            <a:r>
              <a:rPr lang="ko-KR" altLang="en-US" dirty="0" err="1"/>
              <a:t>그레이스케일</a:t>
            </a:r>
            <a:r>
              <a:rPr lang="ko-KR" altLang="en-US" dirty="0"/>
              <a:t> 또는 컬러 영상을 저장가능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082038-5D7E-4A37-B25E-40A6D06F04ED}"/>
              </a:ext>
            </a:extLst>
          </p:cNvPr>
          <p:cNvSpPr/>
          <p:nvPr/>
        </p:nvSpPr>
        <p:spPr>
          <a:xfrm>
            <a:off x="868755" y="3132098"/>
            <a:ext cx="6887550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91E503-9C68-4D05-B3D5-39FD6C7C0710}"/>
              </a:ext>
            </a:extLst>
          </p:cNvPr>
          <p:cNvSpPr txBox="1"/>
          <p:nvPr/>
        </p:nvSpPr>
        <p:spPr>
          <a:xfrm>
            <a:off x="910745" y="3141945"/>
            <a:ext cx="266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24242"/>
                </a:solidFill>
                <a:latin typeface="serif_l"/>
              </a:rPr>
              <a:t>행렬의 생성과 초기화</a:t>
            </a:r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F7A9F03-4C45-476A-9904-4FD13DF55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59" y="3672522"/>
            <a:ext cx="6887549" cy="56008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DD743BA-C6F1-47F4-948F-BA520AD0C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59" y="4540873"/>
            <a:ext cx="6124575" cy="1495425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5442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26849C9-4885-4F0C-BBB5-EC9901B6A70F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F2D8330-BD74-43B3-B7E7-B36C9C7FE6C0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7DCDE5-501B-45CD-8D22-1C6760047075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 Mat </a:t>
              </a:r>
              <a:r>
                <a:rPr lang="ko-KR" altLang="en-US" sz="2800" b="1" dirty="0"/>
                <a:t>클래스</a:t>
              </a:r>
            </a:p>
          </p:txBody>
        </p:sp>
        <p:grpSp>
          <p:nvGrpSpPr>
            <p:cNvPr id="5" name="그룹 21">
              <a:extLst>
                <a:ext uri="{FF2B5EF4-FFF2-40B4-BE49-F238E27FC236}">
                  <a16:creationId xmlns:a16="http://schemas.microsoft.com/office/drawing/2014/main" id="{69619CC5-EE2E-4692-BEF6-D0ABE865652B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A4CCB74-128E-44F5-891F-C51BE31122C7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139653F-141E-4C55-B1BC-2984F6B25D93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082038-5D7E-4A37-B25E-40A6D06F04ED}"/>
              </a:ext>
            </a:extLst>
          </p:cNvPr>
          <p:cNvSpPr/>
          <p:nvPr/>
        </p:nvSpPr>
        <p:spPr>
          <a:xfrm>
            <a:off x="880652" y="1063165"/>
            <a:ext cx="6887550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91E503-9C68-4D05-B3D5-39FD6C7C0710}"/>
              </a:ext>
            </a:extLst>
          </p:cNvPr>
          <p:cNvSpPr txBox="1"/>
          <p:nvPr/>
        </p:nvSpPr>
        <p:spPr>
          <a:xfrm>
            <a:off x="922642" y="1073012"/>
            <a:ext cx="266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행렬의 복사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82B1484-5853-4146-8A8C-512BAB2F5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56" y="1580774"/>
            <a:ext cx="3326173" cy="4887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D9DCDF9-9F44-4027-BF88-7BE8ABBFD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503" y="1572208"/>
            <a:ext cx="4742135" cy="48874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97F943D-987D-4605-AFD4-1DF4256E2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56" y="2251300"/>
            <a:ext cx="4948666" cy="9062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04B2BD1-18EC-4930-8E85-83AD165B3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652" y="3563427"/>
            <a:ext cx="4722847" cy="58860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12A503C-C1FE-42DB-AA4C-46CA6894F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652" y="4374402"/>
            <a:ext cx="4769425" cy="98722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A3139C20-535F-4616-9519-01B0D12D74E0}"/>
              </a:ext>
            </a:extLst>
          </p:cNvPr>
          <p:cNvGrpSpPr/>
          <p:nvPr/>
        </p:nvGrpSpPr>
        <p:grpSpPr>
          <a:xfrm>
            <a:off x="5761164" y="3557597"/>
            <a:ext cx="5963217" cy="1556102"/>
            <a:chOff x="755576" y="404664"/>
            <a:chExt cx="7632848" cy="273630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238F6F2-83A8-4789-BA89-D5DD23E2DDBE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59EABF6-5054-4280-B5E1-0330C2F71ED5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F794B28-A6CA-4E2C-ABC6-9EB40597A10D}"/>
              </a:ext>
            </a:extLst>
          </p:cNvPr>
          <p:cNvSpPr txBox="1"/>
          <p:nvPr/>
        </p:nvSpPr>
        <p:spPr>
          <a:xfrm>
            <a:off x="5932988" y="3726071"/>
            <a:ext cx="6282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Mat::</a:t>
            </a:r>
            <a:r>
              <a:rPr lang="en-US" altLang="ko-KR" b="1" dirty="0"/>
              <a:t>clone()</a:t>
            </a:r>
            <a:r>
              <a:rPr lang="ko-KR" altLang="en-US" b="1" dirty="0"/>
              <a:t> </a:t>
            </a:r>
            <a:endParaRPr lang="en-US" altLang="ko-KR" b="1" dirty="0"/>
          </a:p>
          <a:p>
            <a:r>
              <a:rPr lang="en-US" altLang="ko-KR" dirty="0"/>
              <a:t>: </a:t>
            </a:r>
            <a:r>
              <a:rPr lang="ko-KR" altLang="en-US" dirty="0"/>
              <a:t>자기 자신과 동일한 </a:t>
            </a:r>
            <a:r>
              <a:rPr lang="en-US" altLang="ko-KR" dirty="0"/>
              <a:t>Mat</a:t>
            </a:r>
            <a:r>
              <a:rPr lang="ko-KR" altLang="en-US" dirty="0"/>
              <a:t> 객체를 새로 만들어서 반환</a:t>
            </a:r>
            <a:endParaRPr lang="en-US" altLang="ko-KR" dirty="0"/>
          </a:p>
          <a:p>
            <a:r>
              <a:rPr lang="en-US" altLang="ko-KR" dirty="0"/>
              <a:t>Mat:: </a:t>
            </a:r>
            <a:r>
              <a:rPr lang="en-US" altLang="ko-KR" b="1" dirty="0" err="1"/>
              <a:t>copyTo</a:t>
            </a:r>
            <a:r>
              <a:rPr lang="en-US" altLang="ko-KR" b="1" dirty="0"/>
              <a:t>()</a:t>
            </a:r>
            <a:r>
              <a:rPr lang="ko-KR" altLang="en-US" b="1" dirty="0"/>
              <a:t> </a:t>
            </a:r>
            <a:endParaRPr lang="en-US" altLang="ko-KR" b="1" dirty="0"/>
          </a:p>
          <a:p>
            <a:r>
              <a:rPr lang="en-US" altLang="ko-KR" dirty="0"/>
              <a:t>:</a:t>
            </a:r>
            <a:r>
              <a:rPr lang="ko-KR" altLang="en-US" dirty="0"/>
              <a:t> 인자로 전달된 </a:t>
            </a:r>
            <a:r>
              <a:rPr lang="en-US" altLang="ko-KR" dirty="0"/>
              <a:t>m </a:t>
            </a:r>
            <a:r>
              <a:rPr lang="ko-KR" altLang="en-US" dirty="0"/>
              <a:t>행렬에 자기 자신을 복사</a:t>
            </a:r>
            <a:endParaRPr lang="ko-KR" altLang="en-US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632DB97-1E99-4E11-A5FF-0E6F9D0311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859" y="6059246"/>
            <a:ext cx="4062510" cy="46082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45DDF7B-AB25-4A00-9A5F-61D4F0276053}"/>
              </a:ext>
            </a:extLst>
          </p:cNvPr>
          <p:cNvSpPr/>
          <p:nvPr/>
        </p:nvSpPr>
        <p:spPr>
          <a:xfrm>
            <a:off x="880652" y="5581504"/>
            <a:ext cx="8879168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D02881-6D09-4F75-B0FB-AE9A85F3BB46}"/>
              </a:ext>
            </a:extLst>
          </p:cNvPr>
          <p:cNvSpPr txBox="1"/>
          <p:nvPr/>
        </p:nvSpPr>
        <p:spPr>
          <a:xfrm>
            <a:off x="922642" y="5591351"/>
            <a:ext cx="867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img1 </a:t>
            </a:r>
            <a:r>
              <a:rPr lang="ko-KR" altLang="en-US" b="1" dirty="0"/>
              <a:t>영상의 모든 픽셀을 </a:t>
            </a:r>
            <a:r>
              <a:rPr lang="en-US" altLang="ko-KR" b="1" dirty="0"/>
              <a:t>Scalar(0, 255, 255)</a:t>
            </a:r>
            <a:r>
              <a:rPr lang="ko-KR" altLang="en-US" b="1" dirty="0"/>
              <a:t>에 해당하는 노란색으로 설정</a:t>
            </a:r>
          </a:p>
        </p:txBody>
      </p:sp>
    </p:spTree>
    <p:extLst>
      <p:ext uri="{BB962C8B-B14F-4D97-AF65-F5344CB8AC3E}">
        <p14:creationId xmlns:p14="http://schemas.microsoft.com/office/powerpoint/2010/main" val="4192573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26849C9-4885-4F0C-BBB5-EC9901B6A70F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F2D8330-BD74-43B3-B7E7-B36C9C7FE6C0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7DCDE5-501B-45CD-8D22-1C6760047075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/>
                <a:t>파이썬</a:t>
              </a:r>
              <a:r>
                <a:rPr lang="ko-KR" altLang="en-US" sz="2800" b="1" dirty="0"/>
                <a:t> 실습</a:t>
              </a:r>
            </a:p>
          </p:txBody>
        </p:sp>
        <p:grpSp>
          <p:nvGrpSpPr>
            <p:cNvPr id="5" name="그룹 21">
              <a:extLst>
                <a:ext uri="{FF2B5EF4-FFF2-40B4-BE49-F238E27FC236}">
                  <a16:creationId xmlns:a16="http://schemas.microsoft.com/office/drawing/2014/main" id="{69619CC5-EE2E-4692-BEF6-D0ABE865652B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A4CCB74-128E-44F5-891F-C51BE31122C7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139653F-141E-4C55-B1BC-2984F6B25D93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082038-5D7E-4A37-B25E-40A6D06F04ED}"/>
              </a:ext>
            </a:extLst>
          </p:cNvPr>
          <p:cNvSpPr/>
          <p:nvPr/>
        </p:nvSpPr>
        <p:spPr>
          <a:xfrm>
            <a:off x="880652" y="1063165"/>
            <a:ext cx="6887550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91E503-9C68-4D05-B3D5-39FD6C7C0710}"/>
              </a:ext>
            </a:extLst>
          </p:cNvPr>
          <p:cNvSpPr txBox="1"/>
          <p:nvPr/>
        </p:nvSpPr>
        <p:spPr>
          <a:xfrm>
            <a:off x="922642" y="1073012"/>
            <a:ext cx="613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Func1 : </a:t>
            </a:r>
            <a:r>
              <a:rPr lang="en-US" altLang="ko-KR" b="1" dirty="0" err="1"/>
              <a:t>imread</a:t>
            </a:r>
            <a:r>
              <a:rPr lang="en-US" altLang="ko-KR" b="1" dirty="0"/>
              <a:t>, type, shape, </a:t>
            </a:r>
            <a:r>
              <a:rPr lang="en-US" altLang="ko-KR" b="1" dirty="0" err="1"/>
              <a:t>imshow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E8049E-6AF9-4CC1-BE36-E0D41C90E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59" y="1632925"/>
            <a:ext cx="5000625" cy="4619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6260DA2-DFCB-4298-A2EE-9DFD5FEDD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468" y="1634525"/>
            <a:ext cx="3853216" cy="8232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ABA380-8669-4508-B7E3-66B75A5DF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468" y="2663235"/>
            <a:ext cx="4495494" cy="358931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B08F554-C7BD-452F-8DFD-3571AD125C7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857484" y="3942738"/>
            <a:ext cx="13469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20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26849C9-4885-4F0C-BBB5-EC9901B6A70F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F2D8330-BD74-43B3-B7E7-B36C9C7FE6C0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7DCDE5-501B-45CD-8D22-1C6760047075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/>
                <a:t>파이썬</a:t>
              </a:r>
              <a:r>
                <a:rPr lang="ko-KR" altLang="en-US" sz="2800" b="1" dirty="0"/>
                <a:t> 실습</a:t>
              </a:r>
            </a:p>
          </p:txBody>
        </p:sp>
        <p:grpSp>
          <p:nvGrpSpPr>
            <p:cNvPr id="5" name="그룹 21">
              <a:extLst>
                <a:ext uri="{FF2B5EF4-FFF2-40B4-BE49-F238E27FC236}">
                  <a16:creationId xmlns:a16="http://schemas.microsoft.com/office/drawing/2014/main" id="{69619CC5-EE2E-4692-BEF6-D0ABE865652B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A4CCB74-128E-44F5-891F-C51BE31122C7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139653F-141E-4C55-B1BC-2984F6B25D93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082038-5D7E-4A37-B25E-40A6D06F04ED}"/>
              </a:ext>
            </a:extLst>
          </p:cNvPr>
          <p:cNvSpPr/>
          <p:nvPr/>
        </p:nvSpPr>
        <p:spPr>
          <a:xfrm>
            <a:off x="868755" y="1706977"/>
            <a:ext cx="6887550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91E503-9C68-4D05-B3D5-39FD6C7C0710}"/>
              </a:ext>
            </a:extLst>
          </p:cNvPr>
          <p:cNvSpPr txBox="1"/>
          <p:nvPr/>
        </p:nvSpPr>
        <p:spPr>
          <a:xfrm>
            <a:off x="910745" y="1716824"/>
            <a:ext cx="613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Func2 : empty, zeros, ones, full with </a:t>
            </a:r>
            <a:r>
              <a:rPr lang="en-US" altLang="ko-KR" b="1" dirty="0" err="1"/>
              <a:t>numpy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B08F554-C7BD-452F-8DFD-3571AD125C71}"/>
              </a:ext>
            </a:extLst>
          </p:cNvPr>
          <p:cNvCxnSpPr>
            <a:cxnSpLocks/>
          </p:cNvCxnSpPr>
          <p:nvPr/>
        </p:nvCxnSpPr>
        <p:spPr>
          <a:xfrm>
            <a:off x="6815971" y="3679439"/>
            <a:ext cx="13469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A9914318-833E-4CB8-ACB9-9CE854FEA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55" y="2276737"/>
            <a:ext cx="5829300" cy="30765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87BDFD9-EF5C-4A7A-860C-9F634F84A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132" y="3238288"/>
            <a:ext cx="2160351" cy="89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84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26849C9-4885-4F0C-BBB5-EC9901B6A70F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F2D8330-BD74-43B3-B7E7-B36C9C7FE6C0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7DCDE5-501B-45CD-8D22-1C6760047075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/>
                <a:t>파이썬</a:t>
              </a:r>
              <a:r>
                <a:rPr lang="ko-KR" altLang="en-US" sz="2800" b="1" dirty="0"/>
                <a:t> 실습</a:t>
              </a:r>
            </a:p>
          </p:txBody>
        </p:sp>
        <p:grpSp>
          <p:nvGrpSpPr>
            <p:cNvPr id="5" name="그룹 21">
              <a:extLst>
                <a:ext uri="{FF2B5EF4-FFF2-40B4-BE49-F238E27FC236}">
                  <a16:creationId xmlns:a16="http://schemas.microsoft.com/office/drawing/2014/main" id="{69619CC5-EE2E-4692-BEF6-D0ABE865652B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A4CCB74-128E-44F5-891F-C51BE31122C7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139653F-141E-4C55-B1BC-2984F6B25D93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082038-5D7E-4A37-B25E-40A6D06F04ED}"/>
              </a:ext>
            </a:extLst>
          </p:cNvPr>
          <p:cNvSpPr/>
          <p:nvPr/>
        </p:nvSpPr>
        <p:spPr>
          <a:xfrm>
            <a:off x="868755" y="1153200"/>
            <a:ext cx="6887550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91E503-9C68-4D05-B3D5-39FD6C7C0710}"/>
              </a:ext>
            </a:extLst>
          </p:cNvPr>
          <p:cNvSpPr txBox="1"/>
          <p:nvPr/>
        </p:nvSpPr>
        <p:spPr>
          <a:xfrm>
            <a:off x="910745" y="1163047"/>
            <a:ext cx="613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Func3 : </a:t>
            </a:r>
            <a:r>
              <a:rPr lang="ko-KR" altLang="en-US" b="1" dirty="0"/>
              <a:t>행렬의 복사 </a:t>
            </a:r>
            <a:r>
              <a:rPr lang="en-US" altLang="ko-KR" b="1" dirty="0"/>
              <a:t>– </a:t>
            </a:r>
            <a:r>
              <a:rPr lang="ko-KR" altLang="en-US" b="1" dirty="0" err="1"/>
              <a:t>얕은복사</a:t>
            </a:r>
            <a:r>
              <a:rPr lang="en-US" altLang="ko-KR" b="1" dirty="0"/>
              <a:t>, </a:t>
            </a:r>
            <a:r>
              <a:rPr lang="ko-KR" altLang="en-US" b="1" dirty="0" err="1"/>
              <a:t>깊은복사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B08F554-C7BD-452F-8DFD-3571AD125C71}"/>
              </a:ext>
            </a:extLst>
          </p:cNvPr>
          <p:cNvCxnSpPr>
            <a:cxnSpLocks/>
          </p:cNvCxnSpPr>
          <p:nvPr/>
        </p:nvCxnSpPr>
        <p:spPr>
          <a:xfrm>
            <a:off x="4771822" y="3069678"/>
            <a:ext cx="74257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3BEE833F-BAA8-4D7C-9ED4-C425EB488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60" y="1720851"/>
            <a:ext cx="3914962" cy="29362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05D3CB-5E03-47F1-BE91-2832ED95E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247" y="1729656"/>
            <a:ext cx="2813082" cy="22363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E92A93-7860-402B-9FE0-663915973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973" y="1720851"/>
            <a:ext cx="2813082" cy="22451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6715664-6F42-4BFD-ACCE-0AC5DB60B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8353" y="3205822"/>
            <a:ext cx="3636596" cy="29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25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26849C9-4885-4F0C-BBB5-EC9901B6A70F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F2D8330-BD74-43B3-B7E7-B36C9C7FE6C0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7DCDE5-501B-45CD-8D22-1C6760047075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/>
                <a:t>파이썬</a:t>
              </a:r>
              <a:r>
                <a:rPr lang="ko-KR" altLang="en-US" sz="2800" b="1" dirty="0"/>
                <a:t> 실습</a:t>
              </a:r>
            </a:p>
          </p:txBody>
        </p:sp>
        <p:grpSp>
          <p:nvGrpSpPr>
            <p:cNvPr id="5" name="그룹 21">
              <a:extLst>
                <a:ext uri="{FF2B5EF4-FFF2-40B4-BE49-F238E27FC236}">
                  <a16:creationId xmlns:a16="http://schemas.microsoft.com/office/drawing/2014/main" id="{69619CC5-EE2E-4692-BEF6-D0ABE865652B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A4CCB74-128E-44F5-891F-C51BE31122C7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139653F-141E-4C55-B1BC-2984F6B25D93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082038-5D7E-4A37-B25E-40A6D06F04ED}"/>
              </a:ext>
            </a:extLst>
          </p:cNvPr>
          <p:cNvSpPr/>
          <p:nvPr/>
        </p:nvSpPr>
        <p:spPr>
          <a:xfrm>
            <a:off x="868755" y="1153200"/>
            <a:ext cx="6887550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91E503-9C68-4D05-B3D5-39FD6C7C0710}"/>
              </a:ext>
            </a:extLst>
          </p:cNvPr>
          <p:cNvSpPr txBox="1"/>
          <p:nvPr/>
        </p:nvSpPr>
        <p:spPr>
          <a:xfrm>
            <a:off x="910745" y="1163047"/>
            <a:ext cx="613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Func4 : </a:t>
            </a:r>
            <a:r>
              <a:rPr lang="ko-KR" altLang="en-US" b="1" dirty="0"/>
              <a:t>행렬의 복사 </a:t>
            </a:r>
            <a:r>
              <a:rPr lang="en-US" altLang="ko-KR" b="1" dirty="0"/>
              <a:t>– </a:t>
            </a:r>
            <a:r>
              <a:rPr lang="ko-KR" altLang="en-US" b="1" dirty="0" err="1"/>
              <a:t>얕은복사</a:t>
            </a:r>
            <a:r>
              <a:rPr lang="en-US" altLang="ko-KR" b="1" dirty="0"/>
              <a:t>, </a:t>
            </a:r>
            <a:r>
              <a:rPr lang="ko-KR" altLang="en-US" b="1" dirty="0" err="1"/>
              <a:t>깊은복사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B08F554-C7BD-452F-8DFD-3571AD125C71}"/>
              </a:ext>
            </a:extLst>
          </p:cNvPr>
          <p:cNvCxnSpPr>
            <a:cxnSpLocks/>
          </p:cNvCxnSpPr>
          <p:nvPr/>
        </p:nvCxnSpPr>
        <p:spPr>
          <a:xfrm>
            <a:off x="6096000" y="3153654"/>
            <a:ext cx="74257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7E1BD2BE-1F3E-4B6B-AFD8-E76B90439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59" y="1770974"/>
            <a:ext cx="5105400" cy="29146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7DC416-77DE-4C95-A4EE-B57E60391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853" y="1812995"/>
            <a:ext cx="3200972" cy="33870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19A0F5E-F8A8-4363-B6A6-08920246F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398" y="4794963"/>
            <a:ext cx="1636576" cy="18772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CEAEBC3-69A4-4886-B420-D71E8F462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0189" y="4792111"/>
            <a:ext cx="1636576" cy="187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17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26849C9-4885-4F0C-BBB5-EC9901B6A70F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F2D8330-BD74-43B3-B7E7-B36C9C7FE6C0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7DCDE5-501B-45CD-8D22-1C6760047075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/>
                <a:t>파이썬</a:t>
              </a:r>
              <a:r>
                <a:rPr lang="ko-KR" altLang="en-US" sz="2800" b="1" dirty="0"/>
                <a:t> 실습</a:t>
              </a:r>
            </a:p>
          </p:txBody>
        </p:sp>
        <p:grpSp>
          <p:nvGrpSpPr>
            <p:cNvPr id="5" name="그룹 21">
              <a:extLst>
                <a:ext uri="{FF2B5EF4-FFF2-40B4-BE49-F238E27FC236}">
                  <a16:creationId xmlns:a16="http://schemas.microsoft.com/office/drawing/2014/main" id="{69619CC5-EE2E-4692-BEF6-D0ABE865652B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A4CCB74-128E-44F5-891F-C51BE31122C7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139653F-141E-4C55-B1BC-2984F6B25D93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082038-5D7E-4A37-B25E-40A6D06F04ED}"/>
              </a:ext>
            </a:extLst>
          </p:cNvPr>
          <p:cNvSpPr/>
          <p:nvPr/>
        </p:nvSpPr>
        <p:spPr>
          <a:xfrm>
            <a:off x="868755" y="1153200"/>
            <a:ext cx="6887550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91E503-9C68-4D05-B3D5-39FD6C7C0710}"/>
              </a:ext>
            </a:extLst>
          </p:cNvPr>
          <p:cNvSpPr txBox="1"/>
          <p:nvPr/>
        </p:nvSpPr>
        <p:spPr>
          <a:xfrm>
            <a:off x="910745" y="1163047"/>
            <a:ext cx="613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Func5 : mat</a:t>
            </a:r>
            <a:r>
              <a:rPr lang="ko-KR" altLang="en-US" b="1" dirty="0"/>
              <a:t> </a:t>
            </a:r>
            <a:r>
              <a:rPr lang="en-US" altLang="ko-KR" b="1" dirty="0"/>
              <a:t>with</a:t>
            </a:r>
            <a:r>
              <a:rPr lang="ko-KR" altLang="en-US" b="1" dirty="0"/>
              <a:t> </a:t>
            </a:r>
            <a:r>
              <a:rPr lang="en-US" altLang="ko-KR" b="1" dirty="0" err="1"/>
              <a:t>numpy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B08F554-C7BD-452F-8DFD-3571AD125C71}"/>
              </a:ext>
            </a:extLst>
          </p:cNvPr>
          <p:cNvCxnSpPr>
            <a:cxnSpLocks/>
          </p:cNvCxnSpPr>
          <p:nvPr/>
        </p:nvCxnSpPr>
        <p:spPr>
          <a:xfrm>
            <a:off x="8018107" y="3237629"/>
            <a:ext cx="74257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47A5998-0E36-4CA4-81AD-6B3467825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55" y="1812994"/>
            <a:ext cx="6887550" cy="47280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159BA37-81C4-49A3-9814-02C416D5E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153" y="2319487"/>
            <a:ext cx="2065136" cy="238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BF0EA9FF-8FED-4E07-B1C4-D345AAB232D4}"/>
              </a:ext>
            </a:extLst>
          </p:cNvPr>
          <p:cNvGrpSpPr/>
          <p:nvPr/>
        </p:nvGrpSpPr>
        <p:grpSpPr>
          <a:xfrm>
            <a:off x="6096000" y="5166926"/>
            <a:ext cx="5614666" cy="1454403"/>
            <a:chOff x="755576" y="404664"/>
            <a:chExt cx="7632848" cy="27363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16BABE6-44C3-494E-9979-1AF815E660ED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9F944E8-CA3C-483A-87C1-84ACB6E7673B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6849C9-4885-4F0C-BBB5-EC9901B6A70F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F2D8330-BD74-43B3-B7E7-B36C9C7FE6C0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7DCDE5-501B-45CD-8D22-1C6760047075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</a:t>
              </a:r>
              <a:r>
                <a:rPr lang="ko-KR" altLang="en-US" sz="2800" b="1" dirty="0"/>
                <a:t> 기본 자료형 클래스</a:t>
              </a:r>
            </a:p>
          </p:txBody>
        </p:sp>
        <p:grpSp>
          <p:nvGrpSpPr>
            <p:cNvPr id="5" name="그룹 21">
              <a:extLst>
                <a:ext uri="{FF2B5EF4-FFF2-40B4-BE49-F238E27FC236}">
                  <a16:creationId xmlns:a16="http://schemas.microsoft.com/office/drawing/2014/main" id="{69619CC5-EE2E-4692-BEF6-D0ABE865652B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A4CCB74-128E-44F5-891F-C51BE31122C7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139653F-141E-4C55-B1BC-2984F6B25D93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1700FC-5223-48D8-B059-5395C297FB46}"/>
              </a:ext>
            </a:extLst>
          </p:cNvPr>
          <p:cNvGrpSpPr/>
          <p:nvPr/>
        </p:nvGrpSpPr>
        <p:grpSpPr>
          <a:xfrm>
            <a:off x="868755" y="1125684"/>
            <a:ext cx="7062265" cy="1319286"/>
            <a:chOff x="755576" y="404664"/>
            <a:chExt cx="7632848" cy="273630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0DC40F1-5674-49FD-84AA-BA0471E2AB4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A306B70-2E6C-43E1-BABA-0AA76D0DF6E4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2525136-8C4F-446D-9899-677B3E3B94BF}"/>
              </a:ext>
            </a:extLst>
          </p:cNvPr>
          <p:cNvSpPr txBox="1"/>
          <p:nvPr/>
        </p:nvSpPr>
        <p:spPr>
          <a:xfrm>
            <a:off x="1178223" y="1293303"/>
            <a:ext cx="6951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Point</a:t>
            </a:r>
            <a:r>
              <a:rPr lang="ko-KR" altLang="en-US" sz="2000" b="1" dirty="0"/>
              <a:t> 클래스</a:t>
            </a:r>
            <a:endParaRPr lang="en-US" altLang="ko-KR" sz="2000" b="1" dirty="0"/>
          </a:p>
          <a:p>
            <a:r>
              <a:rPr lang="ko-KR" altLang="en-US" dirty="0"/>
              <a:t> </a:t>
            </a:r>
            <a:r>
              <a:rPr lang="en-US" altLang="ko-KR" dirty="0"/>
              <a:t>: 2</a:t>
            </a:r>
            <a:r>
              <a:rPr lang="ko-KR" altLang="en-US" dirty="0"/>
              <a:t>차원 평면 위에 있는 점의 좌표를 표현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멤버변수 </a:t>
            </a:r>
            <a:r>
              <a:rPr lang="en-US" altLang="ko-KR" dirty="0"/>
              <a:t>: 2</a:t>
            </a:r>
            <a:r>
              <a:rPr lang="ko-KR" altLang="en-US" dirty="0"/>
              <a:t>차원 좌표를 나타내는 </a:t>
            </a:r>
            <a:r>
              <a:rPr lang="en-US" altLang="ko-KR" dirty="0"/>
              <a:t>x</a:t>
            </a:r>
            <a:r>
              <a:rPr lang="ko-KR" altLang="en-US" dirty="0"/>
              <a:t>와 </a:t>
            </a:r>
            <a:r>
              <a:rPr lang="en-US" altLang="ko-KR" dirty="0"/>
              <a:t>y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76DFE36-A899-493E-997B-0B15ED59C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649"/>
          <a:stretch/>
        </p:blipFill>
        <p:spPr>
          <a:xfrm>
            <a:off x="841985" y="2534057"/>
            <a:ext cx="3758008" cy="211983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1D6A628-52A9-4E6C-BE73-E418BE53F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242"/>
          <a:stretch/>
        </p:blipFill>
        <p:spPr>
          <a:xfrm>
            <a:off x="8267736" y="2557595"/>
            <a:ext cx="3199586" cy="20954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7E3D421-BE32-44C2-B7B3-51BB911AC6E2}"/>
              </a:ext>
            </a:extLst>
          </p:cNvPr>
          <p:cNvSpPr txBox="1"/>
          <p:nvPr/>
        </p:nvSpPr>
        <p:spPr>
          <a:xfrm>
            <a:off x="6278151" y="5364486"/>
            <a:ext cx="509466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내적</a:t>
            </a:r>
            <a:r>
              <a:rPr lang="en-US" altLang="ko-KR" sz="1600" dirty="0"/>
              <a:t>(dot product)</a:t>
            </a:r>
            <a:r>
              <a:rPr lang="ko-KR" altLang="en-US" sz="1600" dirty="0"/>
              <a:t>을 계산하여 반환</a:t>
            </a:r>
            <a:endParaRPr lang="en-US" altLang="ko-KR" sz="1600" dirty="0"/>
          </a:p>
          <a:p>
            <a:r>
              <a:rPr lang="ko-KR" altLang="en-US" sz="1600" dirty="0"/>
              <a:t>내적을 실수형으로 계산하여 </a:t>
            </a:r>
            <a:r>
              <a:rPr lang="en-US" altLang="ko-KR" sz="1600" dirty="0"/>
              <a:t>double</a:t>
            </a:r>
            <a:r>
              <a:rPr lang="ko-KR" altLang="en-US" sz="1600" dirty="0"/>
              <a:t> 자료형으로 반환</a:t>
            </a:r>
            <a:endParaRPr lang="en-US" altLang="ko-KR" sz="1600" dirty="0"/>
          </a:p>
          <a:p>
            <a:r>
              <a:rPr lang="ko-KR" altLang="en-US" sz="1600" dirty="0"/>
              <a:t>외적</a:t>
            </a:r>
            <a:r>
              <a:rPr lang="en-US" altLang="ko-KR" sz="1600" dirty="0"/>
              <a:t>(cross product)</a:t>
            </a:r>
            <a:r>
              <a:rPr lang="ko-KR" altLang="en-US" sz="1600" dirty="0"/>
              <a:t>을 반환</a:t>
            </a:r>
            <a:endParaRPr lang="en-US" altLang="ko-KR" sz="1600" dirty="0"/>
          </a:p>
          <a:p>
            <a:r>
              <a:rPr lang="ko-KR" altLang="en-US" sz="1600" dirty="0"/>
              <a:t>점의 좌표가 사각형 </a:t>
            </a:r>
            <a:r>
              <a:rPr lang="en-US" altLang="ko-KR" sz="1600" dirty="0"/>
              <a:t>r</a:t>
            </a:r>
            <a:r>
              <a:rPr lang="ko-KR" altLang="en-US" sz="1600" dirty="0"/>
              <a:t> 영역 안에 있으면 </a:t>
            </a:r>
            <a:r>
              <a:rPr lang="en-US" altLang="ko-KR" sz="1600" dirty="0"/>
              <a:t>true</a:t>
            </a:r>
            <a:r>
              <a:rPr lang="ko-KR" altLang="en-US" sz="1600" dirty="0"/>
              <a:t>를 반환</a:t>
            </a:r>
          </a:p>
          <a:p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8107FE0-9CAD-4D73-9AC7-A59D48918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675" b="38818"/>
          <a:stretch/>
        </p:blipFill>
        <p:spPr>
          <a:xfrm>
            <a:off x="4653876" y="2557595"/>
            <a:ext cx="3559977" cy="2096293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2CDDDD-BCDB-438A-B473-52AD2169B4EF}"/>
              </a:ext>
            </a:extLst>
          </p:cNvPr>
          <p:cNvSpPr/>
          <p:nvPr/>
        </p:nvSpPr>
        <p:spPr>
          <a:xfrm>
            <a:off x="5121154" y="3274570"/>
            <a:ext cx="3199585" cy="12159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E14EF26-3B3E-4C23-9592-5026F23E0255}"/>
              </a:ext>
            </a:extLst>
          </p:cNvPr>
          <p:cNvCxnSpPr>
            <a:endCxn id="27" idx="1"/>
          </p:cNvCxnSpPr>
          <p:nvPr/>
        </p:nvCxnSpPr>
        <p:spPr>
          <a:xfrm rot="16200000" flipH="1">
            <a:off x="5108074" y="4906201"/>
            <a:ext cx="1403575" cy="57227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76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54C7C82-104A-42ED-A9F0-1E770822D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7" y="1812994"/>
            <a:ext cx="6905937" cy="328983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26849C9-4885-4F0C-BBB5-EC9901B6A70F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F2D8330-BD74-43B3-B7E7-B36C9C7FE6C0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7DCDE5-501B-45CD-8D22-1C6760047075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/>
                <a:t>파이썬</a:t>
              </a:r>
              <a:r>
                <a:rPr lang="ko-KR" altLang="en-US" sz="2800" b="1" dirty="0"/>
                <a:t> 실습</a:t>
              </a:r>
            </a:p>
          </p:txBody>
        </p:sp>
        <p:grpSp>
          <p:nvGrpSpPr>
            <p:cNvPr id="5" name="그룹 21">
              <a:extLst>
                <a:ext uri="{FF2B5EF4-FFF2-40B4-BE49-F238E27FC236}">
                  <a16:creationId xmlns:a16="http://schemas.microsoft.com/office/drawing/2014/main" id="{69619CC5-EE2E-4692-BEF6-D0ABE865652B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A4CCB74-128E-44F5-891F-C51BE31122C7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139653F-141E-4C55-B1BC-2984F6B25D93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082038-5D7E-4A37-B25E-40A6D06F04ED}"/>
              </a:ext>
            </a:extLst>
          </p:cNvPr>
          <p:cNvSpPr/>
          <p:nvPr/>
        </p:nvSpPr>
        <p:spPr>
          <a:xfrm>
            <a:off x="868755" y="1153200"/>
            <a:ext cx="6887550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91E503-9C68-4D05-B3D5-39FD6C7C0710}"/>
              </a:ext>
            </a:extLst>
          </p:cNvPr>
          <p:cNvSpPr txBox="1"/>
          <p:nvPr/>
        </p:nvSpPr>
        <p:spPr>
          <a:xfrm>
            <a:off x="910745" y="1163047"/>
            <a:ext cx="613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Func6 : mat</a:t>
            </a:r>
            <a:r>
              <a:rPr lang="ko-KR" altLang="en-US" b="1" dirty="0"/>
              <a:t> </a:t>
            </a:r>
            <a:r>
              <a:rPr lang="en-US" altLang="ko-KR" b="1" dirty="0"/>
              <a:t>with</a:t>
            </a:r>
            <a:r>
              <a:rPr lang="ko-KR" altLang="en-US" b="1" dirty="0"/>
              <a:t> </a:t>
            </a:r>
            <a:r>
              <a:rPr lang="en-US" altLang="ko-KR" b="1" dirty="0" err="1"/>
              <a:t>numpy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B08F554-C7BD-452F-8DFD-3571AD125C71}"/>
              </a:ext>
            </a:extLst>
          </p:cNvPr>
          <p:cNvCxnSpPr>
            <a:cxnSpLocks/>
          </p:cNvCxnSpPr>
          <p:nvPr/>
        </p:nvCxnSpPr>
        <p:spPr>
          <a:xfrm>
            <a:off x="8080310" y="3167007"/>
            <a:ext cx="6541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4CB93D98-9B8F-4E0C-B9C3-D146E2309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232" y="1812994"/>
            <a:ext cx="2051956" cy="469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9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2E7CBB-EE13-4FE5-A666-5DCD789528BD}"/>
              </a:ext>
            </a:extLst>
          </p:cNvPr>
          <p:cNvSpPr/>
          <p:nvPr/>
        </p:nvSpPr>
        <p:spPr>
          <a:xfrm>
            <a:off x="856858" y="4309941"/>
            <a:ext cx="4140199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33A61E3-55AF-42D7-B629-EDB3693E1190}"/>
              </a:ext>
            </a:extLst>
          </p:cNvPr>
          <p:cNvGrpSpPr/>
          <p:nvPr/>
        </p:nvGrpSpPr>
        <p:grpSpPr>
          <a:xfrm>
            <a:off x="856859" y="1037224"/>
            <a:ext cx="7632848" cy="1575347"/>
            <a:chOff x="755576" y="3573016"/>
            <a:chExt cx="7632848" cy="27363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779F119-24CC-466F-93FA-2B91A5DC9A9A}"/>
                </a:ext>
              </a:extLst>
            </p:cNvPr>
            <p:cNvSpPr/>
            <p:nvPr/>
          </p:nvSpPr>
          <p:spPr>
            <a:xfrm>
              <a:off x="755576" y="3573016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A642EA4-2D16-4021-96D0-F2FD4C0F6F83}"/>
                </a:ext>
              </a:extLst>
            </p:cNvPr>
            <p:cNvSpPr/>
            <p:nvPr/>
          </p:nvSpPr>
          <p:spPr>
            <a:xfrm>
              <a:off x="827584" y="3645024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E1C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6849C9-4885-4F0C-BBB5-EC9901B6A70F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F2D8330-BD74-43B3-B7E7-B36C9C7FE6C0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7DCDE5-501B-45CD-8D22-1C6760047075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</a:t>
              </a:r>
              <a:r>
                <a:rPr lang="ko-KR" altLang="en-US" sz="2800" b="1" dirty="0"/>
                <a:t> 기본 자료형 클래스</a:t>
              </a:r>
            </a:p>
          </p:txBody>
        </p:sp>
        <p:grpSp>
          <p:nvGrpSpPr>
            <p:cNvPr id="5" name="그룹 21">
              <a:extLst>
                <a:ext uri="{FF2B5EF4-FFF2-40B4-BE49-F238E27FC236}">
                  <a16:creationId xmlns:a16="http://schemas.microsoft.com/office/drawing/2014/main" id="{69619CC5-EE2E-4692-BEF6-D0ABE865652B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A4CCB74-128E-44F5-891F-C51BE31122C7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139653F-141E-4C55-B1BC-2984F6B25D93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6D82B5-636B-44AB-B258-88A2CCFDF0BB}"/>
              </a:ext>
            </a:extLst>
          </p:cNvPr>
          <p:cNvSpPr/>
          <p:nvPr/>
        </p:nvSpPr>
        <p:spPr>
          <a:xfrm>
            <a:off x="1087814" y="1214636"/>
            <a:ext cx="7170937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Point </a:t>
            </a:r>
            <a:r>
              <a:rPr lang="ko-KR" altLang="en-US" sz="2000" b="1" dirty="0"/>
              <a:t>클래스</a:t>
            </a:r>
            <a:endParaRPr lang="en-US" altLang="ko-KR" sz="2000" b="1" i="0" dirty="0">
              <a:solidFill>
                <a:srgbClr val="424242"/>
              </a:solidFill>
              <a:effectLst/>
              <a:latin typeface="serif_l"/>
            </a:endParaRPr>
          </a:p>
          <a:p>
            <a:r>
              <a:rPr lang="en-US" altLang="ko-KR" b="0" i="0" dirty="0">
                <a:solidFill>
                  <a:srgbClr val="424242"/>
                </a:solidFill>
                <a:effectLst/>
                <a:latin typeface="serif_l"/>
              </a:rPr>
              <a:t>-&gt; 2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차원 정수 좌표계에서 좌표를 표현하는 자료형</a:t>
            </a:r>
            <a:endParaRPr lang="en-US" altLang="ko-KR" b="0" i="0" dirty="0">
              <a:solidFill>
                <a:srgbClr val="424242"/>
              </a:solidFill>
              <a:effectLst/>
              <a:latin typeface="serif_l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Point2i</a:t>
            </a:r>
            <a:r>
              <a:rPr lang="ko-KR" altLang="en-US" dirty="0"/>
              <a:t> 클래스를 사용 </a:t>
            </a:r>
            <a:r>
              <a:rPr lang="en-US" altLang="ko-KR" dirty="0"/>
              <a:t>: </a:t>
            </a:r>
            <a:r>
              <a:rPr lang="ko-KR" altLang="en-US" dirty="0"/>
              <a:t>정수형 </a:t>
            </a:r>
            <a:r>
              <a:rPr lang="en-US" altLang="ko-KR" dirty="0"/>
              <a:t>int</a:t>
            </a:r>
            <a:r>
              <a:rPr lang="ko-KR" altLang="en-US" dirty="0"/>
              <a:t> 자료형으로 점의 좌표를 표현</a:t>
            </a:r>
            <a:r>
              <a:rPr lang="en-US" altLang="ko-KR" dirty="0"/>
              <a:t> 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Point2f</a:t>
            </a:r>
            <a:r>
              <a:rPr lang="ko-KR" altLang="en-US" dirty="0"/>
              <a:t> 클래스를 사용 </a:t>
            </a:r>
            <a:r>
              <a:rPr lang="en-US" altLang="ko-KR" dirty="0"/>
              <a:t>: float</a:t>
            </a:r>
            <a:r>
              <a:rPr lang="ko-KR" altLang="en-US" dirty="0"/>
              <a:t> 자료형</a:t>
            </a:r>
            <a:endParaRPr lang="en-US" altLang="ko-KR" dirty="0">
              <a:solidFill>
                <a:srgbClr val="424242"/>
              </a:solidFill>
              <a:latin typeface="serif_l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50BAA05-1383-4278-B99C-44350B495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58" y="2813083"/>
            <a:ext cx="3528529" cy="11227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E26179-3BE1-4990-BB3A-74B214002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55" y="4855949"/>
            <a:ext cx="4128302" cy="15748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7086EE-B10E-4550-82E4-D1420D614BB5}"/>
              </a:ext>
            </a:extLst>
          </p:cNvPr>
          <p:cNvSpPr txBox="1"/>
          <p:nvPr/>
        </p:nvSpPr>
        <p:spPr>
          <a:xfrm>
            <a:off x="898848" y="4319788"/>
            <a:ext cx="386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Point</a:t>
            </a:r>
            <a:r>
              <a:rPr lang="ko-KR" altLang="en-US" b="1" dirty="0"/>
              <a:t> 연산자를 이용한 좌표연산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2B33897-EE3E-4551-B198-DAF0F92BFDC4}"/>
              </a:ext>
            </a:extLst>
          </p:cNvPr>
          <p:cNvSpPr/>
          <p:nvPr/>
        </p:nvSpPr>
        <p:spPr>
          <a:xfrm>
            <a:off x="5540831" y="4309941"/>
            <a:ext cx="3496598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7EF30D-D8CE-41EB-A2D2-7598F21E157B}"/>
              </a:ext>
            </a:extLst>
          </p:cNvPr>
          <p:cNvSpPr txBox="1"/>
          <p:nvPr/>
        </p:nvSpPr>
        <p:spPr>
          <a:xfrm>
            <a:off x="5562185" y="4319788"/>
            <a:ext cx="373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Point</a:t>
            </a:r>
            <a:r>
              <a:rPr lang="ko-KR" altLang="en-US" b="1" dirty="0"/>
              <a:t> 객체 좌표 출력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B3D782F-B714-4410-81B7-AE21A2D08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830" y="4855949"/>
            <a:ext cx="3496598" cy="78302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55E3AF9-9118-4F49-9037-FFB6D6EB8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4551" y="4832639"/>
            <a:ext cx="1419811" cy="803667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B497411-C583-451A-97D6-AC042C41A51B}"/>
              </a:ext>
            </a:extLst>
          </p:cNvPr>
          <p:cNvCxnSpPr>
            <a:stCxn id="26" idx="3"/>
          </p:cNvCxnSpPr>
          <p:nvPr/>
        </p:nvCxnSpPr>
        <p:spPr>
          <a:xfrm flipV="1">
            <a:off x="9037428" y="5234473"/>
            <a:ext cx="517123" cy="129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9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E8D20ECA-15DA-4BA8-B777-37751FC4F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210"/>
          <a:stretch/>
        </p:blipFill>
        <p:spPr>
          <a:xfrm>
            <a:off x="4439231" y="2572634"/>
            <a:ext cx="3419475" cy="2425869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BF0EA9FF-8FED-4E07-B1C4-D345AAB232D4}"/>
              </a:ext>
            </a:extLst>
          </p:cNvPr>
          <p:cNvGrpSpPr/>
          <p:nvPr/>
        </p:nvGrpSpPr>
        <p:grpSpPr>
          <a:xfrm>
            <a:off x="6096000" y="5166927"/>
            <a:ext cx="5614666" cy="954108"/>
            <a:chOff x="755576" y="404664"/>
            <a:chExt cx="7632848" cy="27363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16BABE6-44C3-494E-9979-1AF815E660ED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9F944E8-CA3C-483A-87C1-84ACB6E7673B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6849C9-4885-4F0C-BBB5-EC9901B6A70F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F2D8330-BD74-43B3-B7E7-B36C9C7FE6C0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7DCDE5-501B-45CD-8D22-1C6760047075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</a:t>
              </a:r>
              <a:r>
                <a:rPr lang="ko-KR" altLang="en-US" sz="2800" b="1" dirty="0"/>
                <a:t> 기본 자료형 클래스</a:t>
              </a:r>
            </a:p>
          </p:txBody>
        </p:sp>
        <p:grpSp>
          <p:nvGrpSpPr>
            <p:cNvPr id="5" name="그룹 21">
              <a:extLst>
                <a:ext uri="{FF2B5EF4-FFF2-40B4-BE49-F238E27FC236}">
                  <a16:creationId xmlns:a16="http://schemas.microsoft.com/office/drawing/2014/main" id="{69619CC5-EE2E-4692-BEF6-D0ABE865652B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A4CCB74-128E-44F5-891F-C51BE31122C7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139653F-141E-4C55-B1BC-2984F6B25D93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1700FC-5223-48D8-B059-5395C297FB46}"/>
              </a:ext>
            </a:extLst>
          </p:cNvPr>
          <p:cNvGrpSpPr/>
          <p:nvPr/>
        </p:nvGrpSpPr>
        <p:grpSpPr>
          <a:xfrm>
            <a:off x="868755" y="1125684"/>
            <a:ext cx="8181939" cy="1319286"/>
            <a:chOff x="755576" y="404664"/>
            <a:chExt cx="7632848" cy="273630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0DC40F1-5674-49FD-84AA-BA0471E2AB4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A306B70-2E6C-43E1-BABA-0AA76D0DF6E4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2525136-8C4F-446D-9899-677B3E3B94BF}"/>
              </a:ext>
            </a:extLst>
          </p:cNvPr>
          <p:cNvSpPr txBox="1"/>
          <p:nvPr/>
        </p:nvSpPr>
        <p:spPr>
          <a:xfrm>
            <a:off x="1178222" y="1293303"/>
            <a:ext cx="799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Size </a:t>
            </a:r>
            <a:r>
              <a:rPr lang="ko-KR" altLang="en-US" sz="2000" b="1" dirty="0"/>
              <a:t>클래스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영상 또는 사각형 영역의 크기를 표현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멤버변수 </a:t>
            </a:r>
            <a:r>
              <a:rPr lang="en-US" altLang="ko-KR" dirty="0"/>
              <a:t>: </a:t>
            </a:r>
            <a:r>
              <a:rPr lang="ko-KR" altLang="en-US" dirty="0"/>
              <a:t> 사각형 영역의 가로와 세로 크기를 나타내는 </a:t>
            </a:r>
            <a:r>
              <a:rPr lang="en-US" altLang="ko-KR" dirty="0"/>
              <a:t>width</a:t>
            </a:r>
            <a:r>
              <a:rPr lang="ko-KR" altLang="en-US" dirty="0"/>
              <a:t>와 </a:t>
            </a:r>
            <a:r>
              <a:rPr lang="en-US" altLang="ko-KR" dirty="0"/>
              <a:t>height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E3D421-BE32-44C2-B7B3-51BB911AC6E2}"/>
              </a:ext>
            </a:extLst>
          </p:cNvPr>
          <p:cNvSpPr txBox="1"/>
          <p:nvPr/>
        </p:nvSpPr>
        <p:spPr>
          <a:xfrm>
            <a:off x="6278151" y="5364486"/>
            <a:ext cx="49279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사각형 크기에 해당하는 면적</a:t>
            </a:r>
            <a:r>
              <a:rPr lang="en-US" altLang="ko-KR" sz="1600" dirty="0"/>
              <a:t>(</a:t>
            </a:r>
            <a:r>
              <a:rPr lang="en-US" altLang="ko-KR" sz="1600" dirty="0" err="1"/>
              <a:t>width×height</a:t>
            </a:r>
            <a:r>
              <a:rPr lang="en-US" altLang="ko-KR" sz="1600" dirty="0"/>
              <a:t>)</a:t>
            </a:r>
            <a:r>
              <a:rPr lang="ko-KR" altLang="en-US" sz="1600" dirty="0"/>
              <a:t>을 반환</a:t>
            </a:r>
            <a:endParaRPr lang="en-US" altLang="ko-KR" sz="1600" dirty="0"/>
          </a:p>
          <a:p>
            <a:r>
              <a:rPr lang="ko-KR" altLang="en-US" sz="1600" dirty="0"/>
              <a:t>유효하지 않은 크기이면 </a:t>
            </a:r>
            <a:r>
              <a:rPr lang="en-US" altLang="ko-KR" sz="1600" dirty="0"/>
              <a:t>true</a:t>
            </a:r>
            <a:r>
              <a:rPr lang="ko-KR" altLang="en-US" sz="1600" dirty="0"/>
              <a:t>를 반환</a:t>
            </a:r>
            <a:endParaRPr lang="en-US" altLang="ko-KR" sz="1400" dirty="0"/>
          </a:p>
          <a:p>
            <a:endParaRPr lang="ko-KR" altLang="en-US" sz="16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2CDDDD-BCDB-438A-B473-52AD2169B4EF}"/>
              </a:ext>
            </a:extLst>
          </p:cNvPr>
          <p:cNvSpPr/>
          <p:nvPr/>
        </p:nvSpPr>
        <p:spPr>
          <a:xfrm>
            <a:off x="4973216" y="3274571"/>
            <a:ext cx="1614197" cy="802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E14EF26-3B3E-4C23-9592-5026F23E0255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H="1">
            <a:off x="5026612" y="4574592"/>
            <a:ext cx="1566501" cy="57227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2B0D11C-B232-48BB-83AB-FFD860322B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974"/>
          <a:stretch/>
        </p:blipFill>
        <p:spPr>
          <a:xfrm>
            <a:off x="856859" y="2577871"/>
            <a:ext cx="3419475" cy="208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7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2E7CBB-EE13-4FE5-A666-5DCD789528BD}"/>
              </a:ext>
            </a:extLst>
          </p:cNvPr>
          <p:cNvSpPr/>
          <p:nvPr/>
        </p:nvSpPr>
        <p:spPr>
          <a:xfrm>
            <a:off x="856858" y="4309941"/>
            <a:ext cx="4140199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33A61E3-55AF-42D7-B629-EDB3693E1190}"/>
              </a:ext>
            </a:extLst>
          </p:cNvPr>
          <p:cNvGrpSpPr/>
          <p:nvPr/>
        </p:nvGrpSpPr>
        <p:grpSpPr>
          <a:xfrm>
            <a:off x="856858" y="1037224"/>
            <a:ext cx="8914619" cy="1575347"/>
            <a:chOff x="755576" y="3573016"/>
            <a:chExt cx="7632848" cy="27363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779F119-24CC-466F-93FA-2B91A5DC9A9A}"/>
                </a:ext>
              </a:extLst>
            </p:cNvPr>
            <p:cNvSpPr/>
            <p:nvPr/>
          </p:nvSpPr>
          <p:spPr>
            <a:xfrm>
              <a:off x="755576" y="3573016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A642EA4-2D16-4021-96D0-F2FD4C0F6F83}"/>
                </a:ext>
              </a:extLst>
            </p:cNvPr>
            <p:cNvSpPr/>
            <p:nvPr/>
          </p:nvSpPr>
          <p:spPr>
            <a:xfrm>
              <a:off x="827584" y="3645024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E1C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6849C9-4885-4F0C-BBB5-EC9901B6A70F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F2D8330-BD74-43B3-B7E7-B36C9C7FE6C0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7DCDE5-501B-45CD-8D22-1C6760047075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</a:t>
              </a:r>
              <a:r>
                <a:rPr lang="ko-KR" altLang="en-US" sz="2800" b="1" dirty="0"/>
                <a:t> 기본 자료형 클래스</a:t>
              </a:r>
            </a:p>
          </p:txBody>
        </p:sp>
        <p:grpSp>
          <p:nvGrpSpPr>
            <p:cNvPr id="5" name="그룹 21">
              <a:extLst>
                <a:ext uri="{FF2B5EF4-FFF2-40B4-BE49-F238E27FC236}">
                  <a16:creationId xmlns:a16="http://schemas.microsoft.com/office/drawing/2014/main" id="{69619CC5-EE2E-4692-BEF6-D0ABE865652B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A4CCB74-128E-44F5-891F-C51BE31122C7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139653F-141E-4C55-B1BC-2984F6B25D93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6D82B5-636B-44AB-B258-88A2CCFDF0BB}"/>
              </a:ext>
            </a:extLst>
          </p:cNvPr>
          <p:cNvSpPr/>
          <p:nvPr/>
        </p:nvSpPr>
        <p:spPr>
          <a:xfrm>
            <a:off x="1087814" y="1214636"/>
            <a:ext cx="8914620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Size </a:t>
            </a:r>
            <a:r>
              <a:rPr lang="ko-KR" altLang="en-US" sz="2000" b="1" dirty="0"/>
              <a:t>클래스</a:t>
            </a:r>
            <a:endParaRPr lang="en-US" altLang="ko-KR" sz="2000" b="1" i="0" dirty="0">
              <a:solidFill>
                <a:srgbClr val="424242"/>
              </a:solidFill>
              <a:effectLst/>
              <a:latin typeface="serif_l"/>
            </a:endParaRPr>
          </a:p>
          <a:p>
            <a:r>
              <a:rPr lang="en-US" altLang="ko-KR" b="0" i="0" dirty="0">
                <a:solidFill>
                  <a:srgbClr val="424242"/>
                </a:solidFill>
                <a:effectLst/>
                <a:latin typeface="serif_l"/>
              </a:rPr>
              <a:t>-&gt; 2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차원 정수 좌표계에서 좌표를 표현하는 자료형</a:t>
            </a:r>
            <a:endParaRPr lang="en-US" altLang="ko-KR" b="0" i="0" dirty="0">
              <a:solidFill>
                <a:srgbClr val="424242"/>
              </a:solidFill>
              <a:effectLst/>
              <a:latin typeface="serif_l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Size2i</a:t>
            </a:r>
            <a:r>
              <a:rPr lang="ko-KR" altLang="en-US" dirty="0"/>
              <a:t> 클래스를 사용 </a:t>
            </a:r>
            <a:r>
              <a:rPr lang="en-US" altLang="ko-KR" dirty="0"/>
              <a:t>: </a:t>
            </a:r>
            <a:r>
              <a:rPr lang="ko-KR" altLang="en-US" dirty="0"/>
              <a:t>사각형 영역의 가로 및 세로 크기를 </a:t>
            </a:r>
            <a:r>
              <a:rPr lang="en-US" altLang="ko-KR" dirty="0"/>
              <a:t>int</a:t>
            </a:r>
            <a:r>
              <a:rPr lang="ko-KR" altLang="en-US" dirty="0"/>
              <a:t> 자료형으로 표현</a:t>
            </a:r>
            <a:r>
              <a:rPr lang="en-US" altLang="ko-KR" dirty="0"/>
              <a:t> 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float</a:t>
            </a:r>
            <a:r>
              <a:rPr lang="ko-KR" altLang="en-US" dirty="0"/>
              <a:t> 자료형을 사용 </a:t>
            </a:r>
            <a:r>
              <a:rPr lang="en-US" altLang="ko-KR" dirty="0"/>
              <a:t>: Size2f</a:t>
            </a:r>
            <a:r>
              <a:rPr lang="ko-KR" altLang="en-US" dirty="0"/>
              <a:t> 클래스를 사용</a:t>
            </a:r>
            <a:endParaRPr lang="en-US" altLang="ko-KR" dirty="0">
              <a:solidFill>
                <a:srgbClr val="424242"/>
              </a:solidFill>
              <a:latin typeface="serif_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7086EE-B10E-4550-82E4-D1420D614BB5}"/>
              </a:ext>
            </a:extLst>
          </p:cNvPr>
          <p:cNvSpPr txBox="1"/>
          <p:nvPr/>
        </p:nvSpPr>
        <p:spPr>
          <a:xfrm>
            <a:off x="898848" y="4319788"/>
            <a:ext cx="386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사칙연산으로 크기조절</a:t>
            </a:r>
            <a:endParaRPr lang="en-US" altLang="ko-KR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2B33897-EE3E-4551-B198-DAF0F92BFDC4}"/>
              </a:ext>
            </a:extLst>
          </p:cNvPr>
          <p:cNvSpPr/>
          <p:nvPr/>
        </p:nvSpPr>
        <p:spPr>
          <a:xfrm>
            <a:off x="5540831" y="4309941"/>
            <a:ext cx="3496598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7EF30D-D8CE-41EB-A2D2-7598F21E157B}"/>
              </a:ext>
            </a:extLst>
          </p:cNvPr>
          <p:cNvSpPr txBox="1"/>
          <p:nvPr/>
        </p:nvSpPr>
        <p:spPr>
          <a:xfrm>
            <a:off x="5562185" y="4319788"/>
            <a:ext cx="373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Size</a:t>
            </a:r>
            <a:r>
              <a:rPr lang="ko-KR" altLang="en-US" b="1" dirty="0"/>
              <a:t> 객체 출력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B497411-C583-451A-97D6-AC042C41A51B}"/>
              </a:ext>
            </a:extLst>
          </p:cNvPr>
          <p:cNvCxnSpPr>
            <a:cxnSpLocks/>
          </p:cNvCxnSpPr>
          <p:nvPr/>
        </p:nvCxnSpPr>
        <p:spPr>
          <a:xfrm flipV="1">
            <a:off x="9037428" y="5234473"/>
            <a:ext cx="517123" cy="129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A4EF54A-D39E-486A-8EE1-2FA13B8B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58" y="2767363"/>
            <a:ext cx="6827349" cy="10070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E8E18A-390C-46BD-9129-BA2E9B6A2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37" y="4832638"/>
            <a:ext cx="4173069" cy="15012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494D1F-1F89-4570-A9D3-57ADD969A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185" y="4832637"/>
            <a:ext cx="3470893" cy="87769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4EE7BEE-2420-4BD8-93A1-379CE0BBB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1557" y="4832637"/>
            <a:ext cx="1690492" cy="89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4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64EAEF3A-8126-4616-B88F-E49061AEB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35" y="2919687"/>
            <a:ext cx="3838575" cy="215265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BF0EA9FF-8FED-4E07-B1C4-D345AAB232D4}"/>
              </a:ext>
            </a:extLst>
          </p:cNvPr>
          <p:cNvGrpSpPr/>
          <p:nvPr/>
        </p:nvGrpSpPr>
        <p:grpSpPr>
          <a:xfrm>
            <a:off x="5400667" y="3418048"/>
            <a:ext cx="6131970" cy="2603240"/>
            <a:chOff x="755576" y="404664"/>
            <a:chExt cx="7632848" cy="27363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16BABE6-44C3-494E-9979-1AF815E660ED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9F944E8-CA3C-483A-87C1-84ACB6E7673B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6849C9-4885-4F0C-BBB5-EC9901B6A70F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F2D8330-BD74-43B3-B7E7-B36C9C7FE6C0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7DCDE5-501B-45CD-8D22-1C6760047075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</a:t>
              </a:r>
              <a:r>
                <a:rPr lang="ko-KR" altLang="en-US" sz="2800" b="1" dirty="0"/>
                <a:t> 기본 자료형 클래스</a:t>
              </a:r>
            </a:p>
          </p:txBody>
        </p:sp>
        <p:grpSp>
          <p:nvGrpSpPr>
            <p:cNvPr id="5" name="그룹 21">
              <a:extLst>
                <a:ext uri="{FF2B5EF4-FFF2-40B4-BE49-F238E27FC236}">
                  <a16:creationId xmlns:a16="http://schemas.microsoft.com/office/drawing/2014/main" id="{69619CC5-EE2E-4692-BEF6-D0ABE865652B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A4CCB74-128E-44F5-891F-C51BE31122C7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139653F-141E-4C55-B1BC-2984F6B25D93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1700FC-5223-48D8-B059-5395C297FB46}"/>
              </a:ext>
            </a:extLst>
          </p:cNvPr>
          <p:cNvGrpSpPr/>
          <p:nvPr/>
        </p:nvGrpSpPr>
        <p:grpSpPr>
          <a:xfrm>
            <a:off x="868755" y="1125684"/>
            <a:ext cx="8181939" cy="1550750"/>
            <a:chOff x="755576" y="404664"/>
            <a:chExt cx="7632848" cy="273630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0DC40F1-5674-49FD-84AA-BA0471E2AB4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A306B70-2E6C-43E1-BABA-0AA76D0DF6E4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2525136-8C4F-446D-9899-677B3E3B94BF}"/>
              </a:ext>
            </a:extLst>
          </p:cNvPr>
          <p:cNvSpPr txBox="1"/>
          <p:nvPr/>
        </p:nvSpPr>
        <p:spPr>
          <a:xfrm>
            <a:off x="1178222" y="1293303"/>
            <a:ext cx="799376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Rect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클래스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사각형의 위치와 크기 정보를 표현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멤버변수 </a:t>
            </a:r>
            <a:r>
              <a:rPr lang="en-US" altLang="ko-KR" dirty="0"/>
              <a:t>: </a:t>
            </a:r>
            <a:r>
              <a:rPr lang="ko-KR" altLang="en-US" dirty="0"/>
              <a:t>사각형의 좌측 상단 점의 좌표를 나타내는 </a:t>
            </a:r>
            <a:r>
              <a:rPr lang="en-US" altLang="ko-KR" dirty="0"/>
              <a:t>x, y</a:t>
            </a:r>
            <a:r>
              <a:rPr lang="ko-KR" altLang="en-US" dirty="0"/>
              <a:t> </a:t>
            </a:r>
            <a:endParaRPr lang="en-US" altLang="ko-KR" dirty="0"/>
          </a:p>
          <a:p>
            <a:r>
              <a:rPr lang="en-US" altLang="ko-KR" dirty="0"/>
              <a:t>                 </a:t>
            </a:r>
            <a:r>
              <a:rPr lang="ko-KR" altLang="en-US" dirty="0"/>
              <a:t>사각형의 가로 및 세로 크기를 나타내는 </a:t>
            </a:r>
            <a:r>
              <a:rPr lang="en-US" altLang="ko-KR" dirty="0"/>
              <a:t>width, height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E3D421-BE32-44C2-B7B3-51BB911AC6E2}"/>
              </a:ext>
            </a:extLst>
          </p:cNvPr>
          <p:cNvSpPr txBox="1"/>
          <p:nvPr/>
        </p:nvSpPr>
        <p:spPr>
          <a:xfrm>
            <a:off x="5641716" y="3707092"/>
            <a:ext cx="58699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Rect</a:t>
            </a:r>
            <a:r>
              <a:rPr lang="en-US" altLang="ko-KR" dirty="0"/>
              <a:t>::</a:t>
            </a:r>
            <a:r>
              <a:rPr lang="en-US" altLang="ko-KR" b="1" dirty="0" err="1"/>
              <a:t>tl</a:t>
            </a:r>
            <a:r>
              <a:rPr lang="en-US" altLang="ko-KR" b="1" dirty="0"/>
              <a:t>()</a:t>
            </a:r>
            <a:r>
              <a:rPr lang="ko-KR" altLang="en-US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사각형의 좌측 상단 점의 좌표를 반환</a:t>
            </a:r>
            <a:endParaRPr lang="en-US" altLang="ko-KR" dirty="0"/>
          </a:p>
          <a:p>
            <a:r>
              <a:rPr lang="en-US" altLang="ko-KR" dirty="0" err="1"/>
              <a:t>Rect</a:t>
            </a:r>
            <a:r>
              <a:rPr lang="en-US" altLang="ko-KR" dirty="0"/>
              <a:t>::</a:t>
            </a:r>
            <a:r>
              <a:rPr lang="en-US" altLang="ko-KR" b="1" dirty="0" err="1"/>
              <a:t>br</a:t>
            </a:r>
            <a:r>
              <a:rPr lang="en-US" altLang="ko-KR" b="1" dirty="0"/>
              <a:t>()</a:t>
            </a:r>
            <a:r>
              <a:rPr lang="ko-KR" altLang="en-US" dirty="0"/>
              <a:t> </a:t>
            </a:r>
            <a:r>
              <a:rPr lang="en-US" altLang="ko-KR" dirty="0"/>
              <a:t> : </a:t>
            </a:r>
            <a:r>
              <a:rPr lang="ko-KR" altLang="en-US" dirty="0"/>
              <a:t>사각형의 우측 하단 점의 좌표를 반환</a:t>
            </a:r>
            <a:endParaRPr lang="en-US" altLang="ko-KR" dirty="0"/>
          </a:p>
          <a:p>
            <a:r>
              <a:rPr lang="en-US" altLang="ko-KR" dirty="0" err="1"/>
              <a:t>Rect</a:t>
            </a:r>
            <a:r>
              <a:rPr lang="en-US" altLang="ko-KR" dirty="0"/>
              <a:t>::</a:t>
            </a:r>
            <a:r>
              <a:rPr lang="en-US" altLang="ko-KR" b="1" dirty="0"/>
              <a:t>size()</a:t>
            </a:r>
            <a:r>
              <a:rPr lang="ko-KR" altLang="en-US" dirty="0"/>
              <a:t> </a:t>
            </a:r>
            <a:r>
              <a:rPr lang="en-US" altLang="ko-KR" dirty="0"/>
              <a:t> : </a:t>
            </a:r>
            <a:r>
              <a:rPr lang="ko-KR" altLang="en-US" dirty="0"/>
              <a:t>사각형의 크기 정보를 반환</a:t>
            </a:r>
            <a:endParaRPr lang="en-US" altLang="ko-KR" dirty="0"/>
          </a:p>
          <a:p>
            <a:r>
              <a:rPr lang="en-US" altLang="ko-KR" dirty="0" err="1"/>
              <a:t>Rect</a:t>
            </a:r>
            <a:r>
              <a:rPr lang="en-US" altLang="ko-KR" dirty="0"/>
              <a:t>::</a:t>
            </a:r>
            <a:r>
              <a:rPr lang="en-US" altLang="ko-KR" b="1" dirty="0"/>
              <a:t>area()</a:t>
            </a:r>
            <a:r>
              <a:rPr lang="ko-KR" altLang="en-US" dirty="0"/>
              <a:t> </a:t>
            </a:r>
            <a:r>
              <a:rPr lang="en-US" altLang="ko-KR" dirty="0"/>
              <a:t> : </a:t>
            </a:r>
            <a:r>
              <a:rPr lang="ko-KR" altLang="en-US" dirty="0"/>
              <a:t>사각형의 면적</a:t>
            </a:r>
            <a:r>
              <a:rPr lang="en-US" altLang="ko-KR" dirty="0"/>
              <a:t>(</a:t>
            </a:r>
            <a:r>
              <a:rPr lang="en-US" altLang="ko-KR" dirty="0" err="1"/>
              <a:t>width×height</a:t>
            </a:r>
            <a:r>
              <a:rPr lang="en-US" altLang="ko-KR" dirty="0"/>
              <a:t>)</a:t>
            </a:r>
            <a:r>
              <a:rPr lang="ko-KR" altLang="en-US" dirty="0"/>
              <a:t>을 반환</a:t>
            </a:r>
            <a:endParaRPr lang="en-US" altLang="ko-KR" dirty="0"/>
          </a:p>
          <a:p>
            <a:r>
              <a:rPr lang="en-US" altLang="ko-KR" dirty="0" err="1"/>
              <a:t>Rect</a:t>
            </a:r>
            <a:r>
              <a:rPr lang="en-US" altLang="ko-KR" dirty="0"/>
              <a:t>::</a:t>
            </a:r>
            <a:r>
              <a:rPr lang="en-US" altLang="ko-KR" b="1" dirty="0"/>
              <a:t>empty()</a:t>
            </a:r>
            <a:r>
              <a:rPr lang="ko-KR" altLang="en-US" dirty="0"/>
              <a:t> </a:t>
            </a:r>
            <a:r>
              <a:rPr lang="en-US" altLang="ko-KR" dirty="0"/>
              <a:t> : </a:t>
            </a:r>
            <a:r>
              <a:rPr lang="ko-KR" altLang="en-US" dirty="0"/>
              <a:t>유효하지 않은 사각형이면 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endParaRPr lang="en-US" altLang="ko-KR" dirty="0"/>
          </a:p>
          <a:p>
            <a:r>
              <a:rPr lang="en-US" altLang="ko-KR" dirty="0" err="1"/>
              <a:t>Rect</a:t>
            </a:r>
            <a:r>
              <a:rPr lang="en-US" altLang="ko-KR" dirty="0"/>
              <a:t>::</a:t>
            </a:r>
            <a:r>
              <a:rPr lang="en-US" altLang="ko-KR" b="1" dirty="0"/>
              <a:t>contains()</a:t>
            </a:r>
            <a:r>
              <a:rPr lang="ko-KR" altLang="en-US" dirty="0"/>
              <a:t> </a:t>
            </a:r>
            <a:r>
              <a:rPr lang="en-US" altLang="ko-KR" dirty="0"/>
              <a:t> : </a:t>
            </a:r>
            <a:r>
              <a:rPr lang="ko-KR" altLang="en-US" dirty="0"/>
              <a:t>인자로 전달된 </a:t>
            </a:r>
            <a:r>
              <a:rPr lang="en-US" altLang="ko-KR" dirty="0" err="1"/>
              <a:t>pt</a:t>
            </a:r>
            <a:r>
              <a:rPr lang="en-US" altLang="ko-KR" dirty="0"/>
              <a:t> </a:t>
            </a:r>
            <a:r>
              <a:rPr lang="ko-KR" altLang="en-US" dirty="0"/>
              <a:t>점이 </a:t>
            </a:r>
            <a:endParaRPr lang="en-US" altLang="ko-KR" dirty="0"/>
          </a:p>
          <a:p>
            <a:r>
              <a:rPr lang="ko-KR" altLang="en-US" dirty="0"/>
              <a:t>사각형 내부에 있으면 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endParaRPr lang="en-US" altLang="ko-KR" dirty="0"/>
          </a:p>
          <a:p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2CDDDD-BCDB-438A-B473-52AD2169B4EF}"/>
              </a:ext>
            </a:extLst>
          </p:cNvPr>
          <p:cNvSpPr/>
          <p:nvPr/>
        </p:nvSpPr>
        <p:spPr>
          <a:xfrm>
            <a:off x="1352938" y="3428999"/>
            <a:ext cx="3341672" cy="1643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E14EF26-3B3E-4C23-9592-5026F23E0255}"/>
              </a:ext>
            </a:extLst>
          </p:cNvPr>
          <p:cNvCxnSpPr>
            <a:cxnSpLocks/>
            <a:stCxn id="29" idx="2"/>
            <a:endCxn id="27" idx="1"/>
          </p:cNvCxnSpPr>
          <p:nvPr/>
        </p:nvCxnSpPr>
        <p:spPr>
          <a:xfrm rot="5400000" flipH="1" flipV="1">
            <a:off x="4035886" y="3707555"/>
            <a:ext cx="352668" cy="2376893"/>
          </a:xfrm>
          <a:prstGeom prst="bentConnector4">
            <a:avLst>
              <a:gd name="adj1" fmla="val -64820"/>
              <a:gd name="adj2" fmla="val 8514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75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2E7CBB-EE13-4FE5-A666-5DCD789528BD}"/>
              </a:ext>
            </a:extLst>
          </p:cNvPr>
          <p:cNvSpPr/>
          <p:nvPr/>
        </p:nvSpPr>
        <p:spPr>
          <a:xfrm>
            <a:off x="856858" y="4125275"/>
            <a:ext cx="6186851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33A61E3-55AF-42D7-B629-EDB3693E1190}"/>
              </a:ext>
            </a:extLst>
          </p:cNvPr>
          <p:cNvGrpSpPr/>
          <p:nvPr/>
        </p:nvGrpSpPr>
        <p:grpSpPr>
          <a:xfrm>
            <a:off x="856858" y="1037224"/>
            <a:ext cx="8914619" cy="1575347"/>
            <a:chOff x="755576" y="3573016"/>
            <a:chExt cx="7632848" cy="27363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779F119-24CC-466F-93FA-2B91A5DC9A9A}"/>
                </a:ext>
              </a:extLst>
            </p:cNvPr>
            <p:cNvSpPr/>
            <p:nvPr/>
          </p:nvSpPr>
          <p:spPr>
            <a:xfrm>
              <a:off x="755576" y="3573016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A642EA4-2D16-4021-96D0-F2FD4C0F6F83}"/>
                </a:ext>
              </a:extLst>
            </p:cNvPr>
            <p:cNvSpPr/>
            <p:nvPr/>
          </p:nvSpPr>
          <p:spPr>
            <a:xfrm>
              <a:off x="827584" y="3645024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E1C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6849C9-4885-4F0C-BBB5-EC9901B6A70F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F2D8330-BD74-43B3-B7E7-B36C9C7FE6C0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7DCDE5-501B-45CD-8D22-1C6760047075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</a:t>
              </a:r>
              <a:r>
                <a:rPr lang="ko-KR" altLang="en-US" sz="2800" b="1" dirty="0"/>
                <a:t> 기본 자료형 클래스</a:t>
              </a:r>
            </a:p>
          </p:txBody>
        </p:sp>
        <p:grpSp>
          <p:nvGrpSpPr>
            <p:cNvPr id="5" name="그룹 21">
              <a:extLst>
                <a:ext uri="{FF2B5EF4-FFF2-40B4-BE49-F238E27FC236}">
                  <a16:creationId xmlns:a16="http://schemas.microsoft.com/office/drawing/2014/main" id="{69619CC5-EE2E-4692-BEF6-D0ABE865652B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A4CCB74-128E-44F5-891F-C51BE31122C7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139653F-141E-4C55-B1BC-2984F6B25D93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6D82B5-636B-44AB-B258-88A2CCFDF0BB}"/>
              </a:ext>
            </a:extLst>
          </p:cNvPr>
          <p:cNvSpPr/>
          <p:nvPr/>
        </p:nvSpPr>
        <p:spPr>
          <a:xfrm>
            <a:off x="1087814" y="1214636"/>
            <a:ext cx="8914620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err="1"/>
              <a:t>Rect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클래스</a:t>
            </a:r>
          </a:p>
          <a:p>
            <a:r>
              <a:rPr lang="en-US" altLang="ko-KR" b="0" i="0" dirty="0">
                <a:solidFill>
                  <a:srgbClr val="424242"/>
                </a:solidFill>
                <a:effectLst/>
                <a:latin typeface="serif_l"/>
              </a:rPr>
              <a:t>-&gt; </a:t>
            </a:r>
            <a:r>
              <a:rPr lang="en-US" altLang="ko-KR" dirty="0"/>
              <a:t>2</a:t>
            </a:r>
            <a:r>
              <a:rPr lang="ko-KR" altLang="en-US" dirty="0"/>
              <a:t>차원 정수형 좌표계에서의 사각형 정보를 표현</a:t>
            </a:r>
            <a:endParaRPr lang="en-US" altLang="ko-KR" b="0" i="0" dirty="0">
              <a:solidFill>
                <a:srgbClr val="424242"/>
              </a:solidFill>
              <a:effectLst/>
              <a:latin typeface="serif_l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Size2i</a:t>
            </a:r>
            <a:r>
              <a:rPr lang="ko-KR" altLang="en-US" dirty="0"/>
              <a:t> 클래스를 사용 </a:t>
            </a:r>
            <a:r>
              <a:rPr lang="en-US" altLang="ko-KR" dirty="0"/>
              <a:t>: </a:t>
            </a:r>
            <a:r>
              <a:rPr lang="ko-KR" altLang="en-US" dirty="0"/>
              <a:t>사각형 영역의 가로 및 세로 크기를 </a:t>
            </a:r>
            <a:r>
              <a:rPr lang="en-US" altLang="ko-KR" dirty="0"/>
              <a:t>int</a:t>
            </a:r>
            <a:r>
              <a:rPr lang="ko-KR" altLang="en-US" dirty="0"/>
              <a:t> 자료형으로 표현</a:t>
            </a:r>
            <a:r>
              <a:rPr lang="en-US" altLang="ko-KR" dirty="0"/>
              <a:t> 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float</a:t>
            </a:r>
            <a:r>
              <a:rPr lang="ko-KR" altLang="en-US" dirty="0"/>
              <a:t> 자료형을 사용 </a:t>
            </a:r>
            <a:r>
              <a:rPr lang="en-US" altLang="ko-KR" dirty="0"/>
              <a:t>: Size2f</a:t>
            </a:r>
            <a:r>
              <a:rPr lang="ko-KR" altLang="en-US" dirty="0"/>
              <a:t> 클래스를 사용</a:t>
            </a:r>
            <a:endParaRPr lang="en-US" altLang="ko-KR" dirty="0">
              <a:solidFill>
                <a:srgbClr val="424242"/>
              </a:solidFill>
              <a:latin typeface="serif_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7086EE-B10E-4550-82E4-D1420D614BB5}"/>
              </a:ext>
            </a:extLst>
          </p:cNvPr>
          <p:cNvSpPr txBox="1"/>
          <p:nvPr/>
        </p:nvSpPr>
        <p:spPr>
          <a:xfrm>
            <a:off x="898848" y="4135122"/>
            <a:ext cx="441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객체의 크기 및 위치를 변경하는 코드</a:t>
            </a:r>
            <a:endParaRPr lang="en-US" altLang="ko-KR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1CF49F-2DFC-40EB-A70A-6A053E940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37" y="2767364"/>
            <a:ext cx="5868238" cy="9447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DD9779-0F34-41AD-A3F6-141E7BD45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55" y="4618149"/>
            <a:ext cx="6174954" cy="116652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75EBF4-98A7-43D3-8E3B-79B8CD454691}"/>
              </a:ext>
            </a:extLst>
          </p:cNvPr>
          <p:cNvSpPr/>
          <p:nvPr/>
        </p:nvSpPr>
        <p:spPr>
          <a:xfrm>
            <a:off x="2493732" y="5904111"/>
            <a:ext cx="3602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사각형의 위치가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erif_l"/>
              </a:rPr>
              <a:t>(10, 10)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만큼 이동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377F072-1E0C-4FB2-B0DB-3BF0B7A7332B}"/>
              </a:ext>
            </a:extLst>
          </p:cNvPr>
          <p:cNvCxnSpPr/>
          <p:nvPr/>
        </p:nvCxnSpPr>
        <p:spPr>
          <a:xfrm>
            <a:off x="2677886" y="5674958"/>
            <a:ext cx="103569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69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EEEE04D2-241A-4399-BA50-7610327E4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59" y="3018355"/>
            <a:ext cx="6562725" cy="337185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BF0EA9FF-8FED-4E07-B1C4-D345AAB232D4}"/>
              </a:ext>
            </a:extLst>
          </p:cNvPr>
          <p:cNvGrpSpPr/>
          <p:nvPr/>
        </p:nvGrpSpPr>
        <p:grpSpPr>
          <a:xfrm>
            <a:off x="5335352" y="4506346"/>
            <a:ext cx="6426759" cy="1133119"/>
            <a:chOff x="755576" y="404664"/>
            <a:chExt cx="7632848" cy="27363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16BABE6-44C3-494E-9979-1AF815E660ED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9F944E8-CA3C-483A-87C1-84ACB6E7673B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6849C9-4885-4F0C-BBB5-EC9901B6A70F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F2D8330-BD74-43B3-B7E7-B36C9C7FE6C0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7DCDE5-501B-45CD-8D22-1C6760047075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</a:t>
              </a:r>
              <a:r>
                <a:rPr lang="ko-KR" altLang="en-US" sz="2800" b="1" dirty="0"/>
                <a:t> 기본 자료형 클래스</a:t>
              </a:r>
            </a:p>
          </p:txBody>
        </p:sp>
        <p:grpSp>
          <p:nvGrpSpPr>
            <p:cNvPr id="5" name="그룹 21">
              <a:extLst>
                <a:ext uri="{FF2B5EF4-FFF2-40B4-BE49-F238E27FC236}">
                  <a16:creationId xmlns:a16="http://schemas.microsoft.com/office/drawing/2014/main" id="{69619CC5-EE2E-4692-BEF6-D0ABE865652B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A4CCB74-128E-44F5-891F-C51BE31122C7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139653F-141E-4C55-B1BC-2984F6B25D93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1700FC-5223-48D8-B059-5395C297FB46}"/>
              </a:ext>
            </a:extLst>
          </p:cNvPr>
          <p:cNvGrpSpPr/>
          <p:nvPr/>
        </p:nvGrpSpPr>
        <p:grpSpPr>
          <a:xfrm>
            <a:off x="868755" y="1125683"/>
            <a:ext cx="8181939" cy="1792923"/>
            <a:chOff x="755576" y="404664"/>
            <a:chExt cx="7632848" cy="273630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0DC40F1-5674-49FD-84AA-BA0471E2AB4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A306B70-2E6C-43E1-BABA-0AA76D0DF6E4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2525136-8C4F-446D-9899-677B3E3B94BF}"/>
              </a:ext>
            </a:extLst>
          </p:cNvPr>
          <p:cNvSpPr txBox="1"/>
          <p:nvPr/>
        </p:nvSpPr>
        <p:spPr>
          <a:xfrm>
            <a:off x="1178222" y="1293303"/>
            <a:ext cx="799376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RotatedRect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클래스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회전된 사각형을 표현하는 클래스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멤버변수 </a:t>
            </a:r>
            <a:r>
              <a:rPr lang="en-US" altLang="ko-KR" dirty="0"/>
              <a:t>: </a:t>
            </a:r>
            <a:r>
              <a:rPr lang="ko-KR" altLang="en-US" dirty="0"/>
              <a:t>회전된 사각형의 중심 좌표를 나타내는 </a:t>
            </a:r>
            <a:r>
              <a:rPr lang="en-US" altLang="ko-KR" dirty="0"/>
              <a:t>center</a:t>
            </a:r>
          </a:p>
          <a:p>
            <a:r>
              <a:rPr lang="en-US" altLang="ko-KR" dirty="0"/>
              <a:t>                 </a:t>
            </a:r>
            <a:r>
              <a:rPr lang="ko-KR" altLang="en-US" dirty="0"/>
              <a:t>사각형의 가로 및 세로 크기를 나타내는 </a:t>
            </a:r>
            <a:r>
              <a:rPr lang="en-US" altLang="ko-KR" dirty="0"/>
              <a:t>size</a:t>
            </a:r>
          </a:p>
          <a:p>
            <a:r>
              <a:rPr lang="en-US" altLang="ko-KR" dirty="0"/>
              <a:t>                 </a:t>
            </a:r>
            <a:r>
              <a:rPr lang="ko-KR" altLang="en-US" dirty="0"/>
              <a:t>회전 각도 정보를 나타내는 </a:t>
            </a:r>
            <a:r>
              <a:rPr lang="en-US" altLang="ko-KR" dirty="0"/>
              <a:t>angle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E3D421-BE32-44C2-B7B3-51BB911AC6E2}"/>
              </a:ext>
            </a:extLst>
          </p:cNvPr>
          <p:cNvSpPr txBox="1"/>
          <p:nvPr/>
        </p:nvSpPr>
        <p:spPr>
          <a:xfrm>
            <a:off x="5459931" y="4684463"/>
            <a:ext cx="642675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회전된 사각형은 네 꼭지점 좌표를 </a:t>
            </a:r>
            <a:r>
              <a:rPr lang="en-US" altLang="ko-KR" sz="1600" dirty="0"/>
              <a:t>pts</a:t>
            </a:r>
            <a:r>
              <a:rPr lang="ko-KR" altLang="en-US" sz="1600" dirty="0"/>
              <a:t> 인자에 저장</a:t>
            </a:r>
            <a:endParaRPr lang="en-US" altLang="ko-KR" sz="1600" dirty="0"/>
          </a:p>
          <a:p>
            <a:r>
              <a:rPr lang="ko-KR" altLang="en-US" sz="1600" dirty="0"/>
              <a:t>회전된 사각형을 포함하는 최소 크기의 사각형 정보를 반환 </a:t>
            </a:r>
            <a:r>
              <a:rPr lang="en-US" altLang="ko-KR" sz="1600" dirty="0"/>
              <a:t>(</a:t>
            </a:r>
            <a:r>
              <a:rPr lang="ko-KR" altLang="en-US" sz="1600" dirty="0"/>
              <a:t>정수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회전된 사각형을 포함하는 최소 크기의 사각형 정보를 반환</a:t>
            </a:r>
            <a:r>
              <a:rPr lang="en-US" altLang="ko-KR" sz="1600" dirty="0"/>
              <a:t>(</a:t>
            </a:r>
            <a:r>
              <a:rPr lang="ko-KR" altLang="en-US" sz="1600" dirty="0"/>
              <a:t>실수</a:t>
            </a:r>
            <a:r>
              <a:rPr lang="en-US" altLang="ko-KR" sz="1600" dirty="0"/>
              <a:t>)</a:t>
            </a:r>
          </a:p>
          <a:p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2CDDDD-BCDB-438A-B473-52AD2169B4EF}"/>
              </a:ext>
            </a:extLst>
          </p:cNvPr>
          <p:cNvSpPr/>
          <p:nvPr/>
        </p:nvSpPr>
        <p:spPr>
          <a:xfrm>
            <a:off x="1345463" y="5564697"/>
            <a:ext cx="2871974" cy="8642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E14EF26-3B3E-4C23-9592-5026F23E0255}"/>
              </a:ext>
            </a:extLst>
          </p:cNvPr>
          <p:cNvCxnSpPr>
            <a:cxnSpLocks/>
            <a:stCxn id="29" idx="2"/>
            <a:endCxn id="27" idx="1"/>
          </p:cNvCxnSpPr>
          <p:nvPr/>
        </p:nvCxnSpPr>
        <p:spPr>
          <a:xfrm rot="5400000" flipH="1" flipV="1">
            <a:off x="3380390" y="4473966"/>
            <a:ext cx="1356021" cy="2553902"/>
          </a:xfrm>
          <a:prstGeom prst="bentConnector4">
            <a:avLst>
              <a:gd name="adj1" fmla="val -16858"/>
              <a:gd name="adj2" fmla="val 7811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8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2E7CBB-EE13-4FE5-A666-5DCD789528BD}"/>
              </a:ext>
            </a:extLst>
          </p:cNvPr>
          <p:cNvSpPr/>
          <p:nvPr/>
        </p:nvSpPr>
        <p:spPr>
          <a:xfrm>
            <a:off x="868755" y="2278526"/>
            <a:ext cx="8517841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33A61E3-55AF-42D7-B629-EDB3693E1190}"/>
              </a:ext>
            </a:extLst>
          </p:cNvPr>
          <p:cNvGrpSpPr/>
          <p:nvPr/>
        </p:nvGrpSpPr>
        <p:grpSpPr>
          <a:xfrm>
            <a:off x="856858" y="1037224"/>
            <a:ext cx="8914619" cy="1053767"/>
            <a:chOff x="755576" y="3573016"/>
            <a:chExt cx="7632848" cy="27363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779F119-24CC-466F-93FA-2B91A5DC9A9A}"/>
                </a:ext>
              </a:extLst>
            </p:cNvPr>
            <p:cNvSpPr/>
            <p:nvPr/>
          </p:nvSpPr>
          <p:spPr>
            <a:xfrm>
              <a:off x="755576" y="3573016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A642EA4-2D16-4021-96D0-F2FD4C0F6F83}"/>
                </a:ext>
              </a:extLst>
            </p:cNvPr>
            <p:cNvSpPr/>
            <p:nvPr/>
          </p:nvSpPr>
          <p:spPr>
            <a:xfrm>
              <a:off x="827584" y="3645024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E1C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6849C9-4885-4F0C-BBB5-EC9901B6A70F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F2D8330-BD74-43B3-B7E7-B36C9C7FE6C0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7DCDE5-501B-45CD-8D22-1C6760047075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</a:t>
              </a:r>
              <a:r>
                <a:rPr lang="ko-KR" altLang="en-US" sz="2800" b="1" dirty="0"/>
                <a:t> 기본 자료형 클래스</a:t>
              </a:r>
            </a:p>
          </p:txBody>
        </p:sp>
        <p:grpSp>
          <p:nvGrpSpPr>
            <p:cNvPr id="5" name="그룹 21">
              <a:extLst>
                <a:ext uri="{FF2B5EF4-FFF2-40B4-BE49-F238E27FC236}">
                  <a16:creationId xmlns:a16="http://schemas.microsoft.com/office/drawing/2014/main" id="{69619CC5-EE2E-4692-BEF6-D0ABE865652B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A4CCB74-128E-44F5-891F-C51BE31122C7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139653F-141E-4C55-B1BC-2984F6B25D93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6D82B5-636B-44AB-B258-88A2CCFDF0BB}"/>
              </a:ext>
            </a:extLst>
          </p:cNvPr>
          <p:cNvSpPr/>
          <p:nvPr/>
        </p:nvSpPr>
        <p:spPr>
          <a:xfrm>
            <a:off x="1087814" y="1214636"/>
            <a:ext cx="475957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err="1"/>
              <a:t>RotatedRect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클래스</a:t>
            </a:r>
          </a:p>
          <a:p>
            <a:r>
              <a:rPr lang="en-US" altLang="ko-KR" b="0" i="0" dirty="0">
                <a:solidFill>
                  <a:srgbClr val="424242"/>
                </a:solidFill>
                <a:effectLst/>
                <a:latin typeface="serif_l"/>
              </a:rPr>
              <a:t>-&gt; </a:t>
            </a:r>
            <a:r>
              <a:rPr lang="ko-KR" altLang="en-US" dirty="0"/>
              <a:t>모든 정보를 </a:t>
            </a:r>
            <a:r>
              <a:rPr lang="en-US" altLang="ko-KR" dirty="0"/>
              <a:t>float</a:t>
            </a:r>
            <a:r>
              <a:rPr lang="ko-KR" altLang="en-US" dirty="0"/>
              <a:t> 자료형을 사용하여 표현</a:t>
            </a:r>
            <a:endParaRPr lang="en-US" altLang="ko-KR" dirty="0">
              <a:solidFill>
                <a:srgbClr val="424242"/>
              </a:solidFill>
              <a:latin typeface="serif_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7086EE-B10E-4550-82E4-D1420D614BB5}"/>
              </a:ext>
            </a:extLst>
          </p:cNvPr>
          <p:cNvSpPr txBox="1"/>
          <p:nvPr/>
        </p:nvSpPr>
        <p:spPr>
          <a:xfrm>
            <a:off x="910745" y="2298527"/>
            <a:ext cx="869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중심 좌표가 </a:t>
            </a:r>
            <a:r>
              <a:rPr lang="en-US" altLang="ko-KR" b="1" dirty="0"/>
              <a:t>(40, 30), </a:t>
            </a:r>
            <a:r>
              <a:rPr lang="ko-KR" altLang="en-US" b="1" dirty="0"/>
              <a:t>크기는 </a:t>
            </a:r>
            <a:r>
              <a:rPr lang="en-US" altLang="ko-KR" b="1" dirty="0"/>
              <a:t>40×20, </a:t>
            </a:r>
            <a:r>
              <a:rPr lang="ko-KR" altLang="en-US" b="1" dirty="0"/>
              <a:t>시계 방향으로 </a:t>
            </a:r>
            <a:r>
              <a:rPr lang="en-US" altLang="ko-KR" b="1" dirty="0"/>
              <a:t>30°</a:t>
            </a:r>
            <a:r>
              <a:rPr lang="ko-KR" altLang="en-US" b="1" dirty="0"/>
              <a:t>만큼 회전된 사각형 객체</a:t>
            </a:r>
            <a:endParaRPr lang="en-US" altLang="ko-KR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5C7D08-322B-4D4E-9815-635A2D51E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58" y="2818152"/>
            <a:ext cx="5041443" cy="46536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A95B3C-CE3E-4A22-9C7D-6A815FADA473}"/>
              </a:ext>
            </a:extLst>
          </p:cNvPr>
          <p:cNvSpPr/>
          <p:nvPr/>
        </p:nvSpPr>
        <p:spPr>
          <a:xfrm>
            <a:off x="868755" y="3514657"/>
            <a:ext cx="7836132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D5699E-8C6A-4B0E-ABBC-D11E9B639D42}"/>
              </a:ext>
            </a:extLst>
          </p:cNvPr>
          <p:cNvSpPr txBox="1"/>
          <p:nvPr/>
        </p:nvSpPr>
        <p:spPr>
          <a:xfrm>
            <a:off x="910745" y="3524504"/>
            <a:ext cx="526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사각형의 네 꼭지점 좌표가 </a:t>
            </a:r>
            <a:r>
              <a:rPr lang="en-US" altLang="ko-KR" b="1" dirty="0"/>
              <a:t>pts</a:t>
            </a:r>
            <a:r>
              <a:rPr lang="ko-KR" altLang="en-US" b="1" dirty="0"/>
              <a:t> 배열에 저장</a:t>
            </a:r>
            <a:endParaRPr lang="en-US" altLang="ko-KR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7CC434-CB87-481D-978A-A13E0AC7C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55" y="4021410"/>
            <a:ext cx="1711293" cy="805314"/>
          </a:xfrm>
          <a:prstGeom prst="rect">
            <a:avLst/>
          </a:prstGeom>
        </p:spPr>
      </p:pic>
      <p:pic>
        <p:nvPicPr>
          <p:cNvPr id="1026" name="Picture 2" descr="https://thebook.io/img/006939/p072.jpg">
            <a:extLst>
              <a:ext uri="{FF2B5EF4-FFF2-40B4-BE49-F238E27FC236}">
                <a16:creationId xmlns:a16="http://schemas.microsoft.com/office/drawing/2014/main" id="{1914E807-F45C-463A-844A-1B8550BED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887" y="4021410"/>
            <a:ext cx="5715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6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817</Words>
  <Application>Microsoft Office PowerPoint</Application>
  <PresentationFormat>와이드스크린</PresentationFormat>
  <Paragraphs>108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HY견고딕</vt:lpstr>
      <vt:lpstr>serif_l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eileen1426@naver.com</dc:creator>
  <cp:lastModifiedBy>eileen1426@naver.com</cp:lastModifiedBy>
  <cp:revision>13</cp:revision>
  <dcterms:created xsi:type="dcterms:W3CDTF">2021-01-20T10:27:03Z</dcterms:created>
  <dcterms:modified xsi:type="dcterms:W3CDTF">2021-01-20T12:25:06Z</dcterms:modified>
</cp:coreProperties>
</file>