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301" r:id="rId4"/>
    <p:sldId id="291" r:id="rId5"/>
    <p:sldId id="302" r:id="rId6"/>
    <p:sldId id="303" r:id="rId7"/>
    <p:sldId id="292" r:id="rId8"/>
    <p:sldId id="293" r:id="rId9"/>
    <p:sldId id="294" r:id="rId10"/>
    <p:sldId id="304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BFE0"/>
    <a:srgbClr val="825DBF"/>
    <a:srgbClr val="CCBCE5"/>
    <a:srgbClr val="E1C5E4"/>
    <a:srgbClr val="58378D"/>
    <a:srgbClr val="AA90D3"/>
    <a:srgbClr val="CD9FD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431D-8CD1-4FAC-9A84-4707BFB38820}" type="datetimeFigureOut">
              <a:rPr lang="ko-KR" altLang="en-US" smtClean="0"/>
              <a:pPr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0A31-DCCC-44A1-AAC2-72C7428E0C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431D-8CD1-4FAC-9A84-4707BFB38820}" type="datetimeFigureOut">
              <a:rPr lang="ko-KR" altLang="en-US" smtClean="0"/>
              <a:pPr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0A31-DCCC-44A1-AAC2-72C7428E0C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431D-8CD1-4FAC-9A84-4707BFB38820}" type="datetimeFigureOut">
              <a:rPr lang="ko-KR" altLang="en-US" smtClean="0"/>
              <a:pPr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0A31-DCCC-44A1-AAC2-72C7428E0C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431D-8CD1-4FAC-9A84-4707BFB38820}" type="datetimeFigureOut">
              <a:rPr lang="ko-KR" altLang="en-US" smtClean="0"/>
              <a:pPr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0A31-DCCC-44A1-AAC2-72C7428E0C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431D-8CD1-4FAC-9A84-4707BFB38820}" type="datetimeFigureOut">
              <a:rPr lang="ko-KR" altLang="en-US" smtClean="0"/>
              <a:pPr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0A31-DCCC-44A1-AAC2-72C7428E0C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431D-8CD1-4FAC-9A84-4707BFB38820}" type="datetimeFigureOut">
              <a:rPr lang="ko-KR" altLang="en-US" smtClean="0"/>
              <a:pPr/>
              <a:t>2020-11-19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0A31-DCCC-44A1-AAC2-72C7428E0C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431D-8CD1-4FAC-9A84-4707BFB38820}" type="datetimeFigureOut">
              <a:rPr lang="ko-KR" altLang="en-US" smtClean="0"/>
              <a:pPr/>
              <a:t>2020-11-19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0A31-DCCC-44A1-AAC2-72C7428E0C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431D-8CD1-4FAC-9A84-4707BFB38820}" type="datetimeFigureOut">
              <a:rPr lang="ko-KR" altLang="en-US" smtClean="0"/>
              <a:pPr/>
              <a:t>2020-11-19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0A31-DCCC-44A1-AAC2-72C7428E0C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431D-8CD1-4FAC-9A84-4707BFB38820}" type="datetimeFigureOut">
              <a:rPr lang="ko-KR" altLang="en-US" smtClean="0"/>
              <a:pPr/>
              <a:t>2020-11-19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0A31-DCCC-44A1-AAC2-72C7428E0C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431D-8CD1-4FAC-9A84-4707BFB38820}" type="datetimeFigureOut">
              <a:rPr lang="ko-KR" altLang="en-US" smtClean="0"/>
              <a:pPr/>
              <a:t>2020-11-19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0A31-DCCC-44A1-AAC2-72C7428E0C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431D-8CD1-4FAC-9A84-4707BFB38820}" type="datetimeFigureOut">
              <a:rPr lang="ko-KR" altLang="en-US" smtClean="0"/>
              <a:pPr/>
              <a:t>2020-11-19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0A31-DCCC-44A1-AAC2-72C7428E0C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6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A431D-8CD1-4FAC-9A84-4707BFB38820}" type="datetimeFigureOut">
              <a:rPr lang="ko-KR" altLang="en-US" smtClean="0"/>
              <a:pPr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90A31-DCCC-44A1-AAC2-72C7428E0C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956022" y="404664"/>
            <a:ext cx="7072362" cy="6072230"/>
            <a:chOff x="785786" y="285728"/>
            <a:chExt cx="7072362" cy="6072230"/>
          </a:xfrm>
        </p:grpSpPr>
        <p:sp>
          <p:nvSpPr>
            <p:cNvPr id="8" name="순서도: 순차적 액세스 저장소 7"/>
            <p:cNvSpPr/>
            <p:nvPr/>
          </p:nvSpPr>
          <p:spPr>
            <a:xfrm>
              <a:off x="785786" y="285728"/>
              <a:ext cx="7072362" cy="6072230"/>
            </a:xfrm>
            <a:prstGeom prst="flowChartMagneticTape">
              <a:avLst/>
            </a:prstGeom>
            <a:solidFill>
              <a:schemeClr val="accent4">
                <a:lumMod val="50000"/>
              </a:schemeClr>
            </a:solidFill>
            <a:ln w="57150">
              <a:noFill/>
              <a:prstDash val="sys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2400" u="heavy" dirty="0" smtClean="0">
                <a:latin typeface="HY견고딕" pitchFamily="18" charset="-127"/>
                <a:ea typeface="HY견고딕" pitchFamily="18" charset="-127"/>
              </a:endParaRPr>
            </a:p>
            <a:p>
              <a:pPr algn="ctr"/>
              <a:endParaRPr lang="en-US" altLang="ko-KR" sz="2400" u="heavy" dirty="0" smtClean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" name="순서도: 순차적 액세스 저장소 8"/>
            <p:cNvSpPr/>
            <p:nvPr/>
          </p:nvSpPr>
          <p:spPr>
            <a:xfrm>
              <a:off x="1000100" y="500042"/>
              <a:ext cx="6643734" cy="5572164"/>
            </a:xfrm>
            <a:prstGeom prst="flowChartMagneticTape">
              <a:avLst/>
            </a:prstGeom>
            <a:solidFill>
              <a:schemeClr val="accent4">
                <a:lumMod val="50000"/>
              </a:schemeClr>
            </a:solidFill>
            <a:ln w="57150">
              <a:solidFill>
                <a:schemeClr val="bg1"/>
              </a:solidFill>
              <a:prstDash val="sys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331640" y="1844824"/>
            <a:ext cx="640871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4800" b="1" dirty="0" smtClean="0">
                <a:solidFill>
                  <a:schemeClr val="bg1"/>
                </a:solidFill>
              </a:rPr>
              <a:t>Linear </a:t>
            </a:r>
            <a:r>
              <a:rPr lang="en-US" altLang="ko-KR" sz="4800" b="1" dirty="0" smtClean="0">
                <a:solidFill>
                  <a:schemeClr val="bg1"/>
                </a:solidFill>
              </a:rPr>
              <a:t>Regression</a:t>
            </a:r>
          </a:p>
          <a:p>
            <a:pPr algn="ctr"/>
            <a:r>
              <a:rPr lang="en-US" altLang="ko-KR" sz="3600" b="1" dirty="0" smtClean="0">
                <a:solidFill>
                  <a:schemeClr val="bg1"/>
                </a:solidFill>
              </a:rPr>
              <a:t>With</a:t>
            </a:r>
          </a:p>
          <a:p>
            <a:pPr algn="ctr"/>
            <a:r>
              <a:rPr lang="en-US" altLang="ko-KR" sz="4800" b="1" dirty="0" err="1" smtClean="0">
                <a:solidFill>
                  <a:schemeClr val="bg1"/>
                </a:solidFill>
              </a:rPr>
              <a:t>PyTorch</a:t>
            </a:r>
            <a:endParaRPr lang="en-US" altLang="ko-KR" sz="4800" b="1" dirty="0" smtClean="0">
              <a:solidFill>
                <a:schemeClr val="bg1"/>
              </a:solidFill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2017010698 </a:t>
            </a:r>
            <a:r>
              <a:rPr lang="ko-KR" altLang="en-US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수학과 오서영</a:t>
            </a:r>
            <a:endParaRPr lang="en-US" altLang="ko-KR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5" y="188640"/>
            <a:ext cx="8289629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55576" y="260648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6. </a:t>
            </a:r>
            <a:r>
              <a:rPr lang="en-US" altLang="ko-KR" sz="2800" b="1" dirty="0" smtClean="0"/>
              <a:t>Multivariable Linear regression</a:t>
            </a:r>
          </a:p>
          <a:p>
            <a:endParaRPr lang="ko-KR" altLang="en-US" sz="2800" b="1" dirty="0" smtClean="0"/>
          </a:p>
        </p:txBody>
      </p:sp>
      <p:grpSp>
        <p:nvGrpSpPr>
          <p:cNvPr id="2" name="그룹 21"/>
          <p:cNvGrpSpPr/>
          <p:nvPr/>
        </p:nvGrpSpPr>
        <p:grpSpPr>
          <a:xfrm>
            <a:off x="746867" y="116632"/>
            <a:ext cx="8324465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20" name="직사각형 19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934847"/>
            <a:ext cx="6696744" cy="584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E842161A-2401-4498-AC33-1B87B7AE1ABF}"/>
              </a:ext>
            </a:extLst>
          </p:cNvPr>
          <p:cNvSpPr/>
          <p:nvPr/>
        </p:nvSpPr>
        <p:spPr>
          <a:xfrm>
            <a:off x="4785688" y="3645024"/>
            <a:ext cx="4228718" cy="1224136"/>
          </a:xfrm>
          <a:prstGeom prst="rect">
            <a:avLst/>
          </a:prstGeom>
          <a:solidFill>
            <a:srgbClr val="AA8F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E842161A-2401-4498-AC33-1B87B7AE1ABF}"/>
              </a:ext>
            </a:extLst>
          </p:cNvPr>
          <p:cNvSpPr/>
          <p:nvPr/>
        </p:nvSpPr>
        <p:spPr>
          <a:xfrm>
            <a:off x="124922" y="3446418"/>
            <a:ext cx="4660766" cy="1782782"/>
          </a:xfrm>
          <a:prstGeom prst="rect">
            <a:avLst/>
          </a:prstGeom>
          <a:solidFill>
            <a:srgbClr val="AA8F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4"/>
          <p:cNvGrpSpPr/>
          <p:nvPr/>
        </p:nvGrpSpPr>
        <p:grpSpPr>
          <a:xfrm>
            <a:off x="1043608" y="5445224"/>
            <a:ext cx="7200800" cy="648072"/>
            <a:chOff x="755576" y="3573016"/>
            <a:chExt cx="7632848" cy="2736304"/>
          </a:xfrm>
        </p:grpSpPr>
        <p:sp>
          <p:nvSpPr>
            <p:cNvPr id="15" name="직사각형 14"/>
            <p:cNvSpPr/>
            <p:nvPr/>
          </p:nvSpPr>
          <p:spPr>
            <a:xfrm>
              <a:off x="755576" y="3573016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27584" y="3645024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E1C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755575" y="188640"/>
            <a:ext cx="8289629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55576" y="260648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1. </a:t>
            </a:r>
            <a:r>
              <a:rPr lang="en-US" altLang="ko-KR" sz="2800" b="1" dirty="0" smtClean="0"/>
              <a:t>Data Definition</a:t>
            </a:r>
            <a:endParaRPr lang="en-US" altLang="ko-KR" sz="2800" b="1" dirty="0"/>
          </a:p>
        </p:txBody>
      </p:sp>
      <p:grpSp>
        <p:nvGrpSpPr>
          <p:cNvPr id="3" name="그룹 21"/>
          <p:cNvGrpSpPr/>
          <p:nvPr/>
        </p:nvGrpSpPr>
        <p:grpSpPr>
          <a:xfrm>
            <a:off x="746867" y="116632"/>
            <a:ext cx="8324465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20" name="직사각형 19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10"/>
          <p:cNvGrpSpPr/>
          <p:nvPr/>
        </p:nvGrpSpPr>
        <p:grpSpPr>
          <a:xfrm>
            <a:off x="971600" y="980728"/>
            <a:ext cx="7200800" cy="2232248"/>
            <a:chOff x="755576" y="404664"/>
            <a:chExt cx="7632848" cy="2736304"/>
          </a:xfrm>
        </p:grpSpPr>
        <p:sp>
          <p:nvSpPr>
            <p:cNvPr id="12" name="직사각형 11"/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1259632" y="1052736"/>
            <a:ext cx="662473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b="1" dirty="0" smtClean="0"/>
          </a:p>
          <a:p>
            <a:pPr algn="ctr"/>
            <a:r>
              <a:rPr lang="ko-KR" altLang="en-US" sz="2000" b="1" dirty="0" smtClean="0"/>
              <a:t>훈련 </a:t>
            </a:r>
            <a:r>
              <a:rPr lang="ko-KR" altLang="en-US" sz="2000" b="1" dirty="0" err="1" smtClean="0"/>
              <a:t>데이터셋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(</a:t>
            </a:r>
            <a:r>
              <a:rPr lang="en-US" altLang="ko-KR" sz="2000" b="1" dirty="0" smtClean="0"/>
              <a:t>training dataset</a:t>
            </a:r>
            <a:r>
              <a:rPr lang="en-US" altLang="ko-KR" sz="2000" b="1" dirty="0" smtClean="0"/>
              <a:t>)</a:t>
            </a:r>
          </a:p>
          <a:p>
            <a:pPr algn="ctr"/>
            <a:r>
              <a:rPr lang="en-US" altLang="ko-KR" sz="2000" b="1" dirty="0" smtClean="0"/>
              <a:t>: </a:t>
            </a:r>
            <a:r>
              <a:rPr lang="ko-KR" altLang="en-US" sz="2000" dirty="0" smtClean="0"/>
              <a:t>예측을 위해 사용하는 </a:t>
            </a:r>
            <a:r>
              <a:rPr lang="ko-KR" altLang="en-US" sz="2000" dirty="0" smtClean="0"/>
              <a:t>데이터</a:t>
            </a:r>
            <a:endParaRPr lang="en-US" altLang="ko-KR" sz="2000" dirty="0" smtClean="0"/>
          </a:p>
          <a:p>
            <a:pPr algn="ctr"/>
            <a:endParaRPr lang="en-US" altLang="ko-KR" sz="2000" b="1" dirty="0" smtClean="0"/>
          </a:p>
          <a:p>
            <a:pPr algn="ctr"/>
            <a:r>
              <a:rPr lang="ko-KR" altLang="en-US" sz="2000" b="1" dirty="0" smtClean="0"/>
              <a:t>테스트 </a:t>
            </a:r>
            <a:r>
              <a:rPr lang="ko-KR" altLang="en-US" sz="2000" b="1" dirty="0" err="1" smtClean="0"/>
              <a:t>데이터셋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(</a:t>
            </a:r>
            <a:r>
              <a:rPr lang="en-US" altLang="ko-KR" sz="2000" b="1" dirty="0" smtClean="0"/>
              <a:t>test dataset</a:t>
            </a:r>
            <a:r>
              <a:rPr lang="en-US" altLang="ko-KR" sz="2000" b="1" dirty="0" smtClean="0"/>
              <a:t>)</a:t>
            </a:r>
          </a:p>
          <a:p>
            <a:pPr algn="ctr"/>
            <a:r>
              <a:rPr lang="en-US" altLang="ko-KR" sz="2000" b="1" dirty="0" smtClean="0"/>
              <a:t>: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 모델이 </a:t>
            </a:r>
            <a:r>
              <a:rPr lang="ko-KR" altLang="en-US" sz="2000" dirty="0" smtClean="0"/>
              <a:t>얼마나 잘 작동하는지 판별하는 </a:t>
            </a:r>
            <a:r>
              <a:rPr lang="ko-KR" altLang="en-US" sz="2000" dirty="0" smtClean="0"/>
              <a:t>데이터 </a:t>
            </a:r>
            <a:endParaRPr lang="en-US" altLang="ko-KR" sz="2000" b="1" dirty="0" smtClean="0"/>
          </a:p>
          <a:p>
            <a:pPr algn="ctr">
              <a:buFontTx/>
              <a:buChar char="-"/>
            </a:pPr>
            <a:endParaRPr lang="en-US" altLang="ko-KR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205042" y="5569486"/>
            <a:ext cx="684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&gt; </a:t>
            </a:r>
            <a:r>
              <a:rPr lang="ko-KR" altLang="en-US" sz="2000" b="1" dirty="0" smtClean="0"/>
              <a:t>내가 </a:t>
            </a:r>
            <a:r>
              <a:rPr lang="en-US" altLang="ko-KR" sz="2000" b="1" dirty="0" smtClean="0"/>
              <a:t>4</a:t>
            </a:r>
            <a:r>
              <a:rPr lang="ko-KR" altLang="en-US" sz="2000" b="1" dirty="0" smtClean="0"/>
              <a:t>시간을 공부한다면 몇 점을 맞을 수 있을까요</a:t>
            </a:r>
            <a:r>
              <a:rPr lang="en-US" altLang="ko-KR" sz="2000" b="1" dirty="0" smtClean="0"/>
              <a:t>?</a:t>
            </a:r>
            <a:endParaRPr lang="en-US" altLang="ko-KR" sz="2000" b="1" dirty="0" smtClean="0"/>
          </a:p>
        </p:txBody>
      </p:sp>
      <p:pic>
        <p:nvPicPr>
          <p:cNvPr id="10242" name="Picture 2" descr="https://wikidocs.net/images/page/53560/data_defini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176" y="3501008"/>
            <a:ext cx="4570694" cy="1656184"/>
          </a:xfrm>
          <a:prstGeom prst="rect">
            <a:avLst/>
          </a:prstGeom>
          <a:noFill/>
        </p:spPr>
      </p:pic>
      <p:pic>
        <p:nvPicPr>
          <p:cNvPr id="10244" name="Picture 4" descr="https://wikidocs.net/images/page/53560/linear_regress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6509" y="3717032"/>
            <a:ext cx="4109516" cy="10801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E842161A-2401-4498-AC33-1B87B7AE1ABF}"/>
              </a:ext>
            </a:extLst>
          </p:cNvPr>
          <p:cNvSpPr/>
          <p:nvPr/>
        </p:nvSpPr>
        <p:spPr>
          <a:xfrm>
            <a:off x="1115616" y="3356992"/>
            <a:ext cx="2736304" cy="1080120"/>
          </a:xfrm>
          <a:prstGeom prst="rect">
            <a:avLst/>
          </a:prstGeom>
          <a:solidFill>
            <a:srgbClr val="AA8F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55575" y="188640"/>
            <a:ext cx="8289629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55576" y="260648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1. </a:t>
            </a:r>
            <a:r>
              <a:rPr lang="en-US" altLang="ko-KR" sz="2800" b="1" dirty="0" smtClean="0"/>
              <a:t>Data Definition</a:t>
            </a:r>
            <a:endParaRPr lang="en-US" altLang="ko-KR" sz="2800" b="1" dirty="0"/>
          </a:p>
        </p:txBody>
      </p:sp>
      <p:grpSp>
        <p:nvGrpSpPr>
          <p:cNvPr id="3" name="그룹 21"/>
          <p:cNvGrpSpPr/>
          <p:nvPr/>
        </p:nvGrpSpPr>
        <p:grpSpPr>
          <a:xfrm>
            <a:off x="746867" y="116632"/>
            <a:ext cx="8324465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20" name="직사각형 19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10"/>
          <p:cNvGrpSpPr/>
          <p:nvPr/>
        </p:nvGrpSpPr>
        <p:grpSpPr>
          <a:xfrm>
            <a:off x="1115616" y="1484784"/>
            <a:ext cx="7200800" cy="1584176"/>
            <a:chOff x="755576" y="404664"/>
            <a:chExt cx="7632848" cy="2736304"/>
          </a:xfrm>
        </p:grpSpPr>
        <p:sp>
          <p:nvSpPr>
            <p:cNvPr id="12" name="직사각형 11"/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1403648" y="1556792"/>
            <a:ext cx="662473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b="1" dirty="0" smtClean="0"/>
          </a:p>
          <a:p>
            <a:pPr algn="ctr"/>
            <a:r>
              <a:rPr lang="ko-KR" altLang="en-US" sz="2000" b="1" dirty="0" smtClean="0"/>
              <a:t>훈련 </a:t>
            </a:r>
            <a:r>
              <a:rPr lang="ko-KR" altLang="en-US" sz="2000" b="1" dirty="0" err="1" smtClean="0"/>
              <a:t>데이터셋</a:t>
            </a:r>
            <a:endParaRPr lang="en-US" altLang="ko-KR" sz="2000" b="1" dirty="0" smtClean="0"/>
          </a:p>
          <a:p>
            <a:pPr algn="ctr"/>
            <a:r>
              <a:rPr lang="ko-KR" altLang="en-US" dirty="0" err="1" smtClean="0"/>
              <a:t>파이토치의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텐서의</a:t>
            </a:r>
            <a:r>
              <a:rPr lang="ko-KR" altLang="en-US" dirty="0" smtClean="0"/>
              <a:t> </a:t>
            </a:r>
            <a:r>
              <a:rPr lang="ko-KR" altLang="en-US" dirty="0" smtClean="0"/>
              <a:t>형태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torch.tensor</a:t>
            </a:r>
            <a:r>
              <a:rPr lang="en-US" altLang="ko-KR" dirty="0" smtClean="0"/>
              <a:t>)</a:t>
            </a:r>
          </a:p>
          <a:p>
            <a:pPr algn="ctr"/>
            <a:r>
              <a:rPr lang="ko-KR" altLang="en-US" dirty="0" smtClean="0"/>
              <a:t>입력과 </a:t>
            </a:r>
            <a:r>
              <a:rPr lang="ko-KR" altLang="en-US" dirty="0" smtClean="0"/>
              <a:t>출력을 각기 다른 </a:t>
            </a:r>
            <a:r>
              <a:rPr lang="ko-KR" altLang="en-US" dirty="0" err="1" smtClean="0"/>
              <a:t>텐서에</a:t>
            </a:r>
            <a:r>
              <a:rPr lang="ko-KR" altLang="en-US" dirty="0" smtClean="0"/>
              <a:t> </a:t>
            </a:r>
            <a:r>
              <a:rPr lang="ko-KR" altLang="en-US" dirty="0" smtClean="0"/>
              <a:t>저장</a:t>
            </a:r>
            <a:endParaRPr lang="en-US" altLang="ko-KR" b="1" dirty="0" smtClean="0"/>
          </a:p>
        </p:txBody>
      </p:sp>
      <p:pic>
        <p:nvPicPr>
          <p:cNvPr id="24578" name="Picture 2" descr="https://wikidocs.net/images/page/53560/tensor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429000"/>
            <a:ext cx="2609850" cy="942976"/>
          </a:xfrm>
          <a:prstGeom prst="rect">
            <a:avLst/>
          </a:prstGeom>
          <a:noFill/>
        </p:spPr>
      </p:pic>
      <p:grpSp>
        <p:nvGrpSpPr>
          <p:cNvPr id="23" name="그룹 22"/>
          <p:cNvGrpSpPr/>
          <p:nvPr/>
        </p:nvGrpSpPr>
        <p:grpSpPr>
          <a:xfrm>
            <a:off x="1043608" y="4725144"/>
            <a:ext cx="4896544" cy="1368152"/>
            <a:chOff x="1199037" y="1739679"/>
            <a:chExt cx="2041451" cy="4366481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AF781BCC-50D4-4009-A85D-6E51DE15EF1B}"/>
                </a:ext>
              </a:extLst>
            </p:cNvPr>
            <p:cNvSpPr/>
            <p:nvPr/>
          </p:nvSpPr>
          <p:spPr>
            <a:xfrm>
              <a:off x="1199037" y="1739679"/>
              <a:ext cx="2041451" cy="43664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300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6189DE19-888D-4039-B081-1F7C35C5964E}"/>
                </a:ext>
              </a:extLst>
            </p:cNvPr>
            <p:cNvSpPr/>
            <p:nvPr/>
          </p:nvSpPr>
          <p:spPr>
            <a:xfrm>
              <a:off x="1199037" y="1739679"/>
              <a:ext cx="2041451" cy="13788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110375" y="4751271"/>
            <a:ext cx="393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x_train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: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공부한 시간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y_train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점수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115616" y="5301208"/>
            <a:ext cx="4387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x_train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torch.FloatTensor</a:t>
            </a:r>
            <a:r>
              <a:rPr lang="en-US" altLang="ko-KR" dirty="0" smtClean="0"/>
              <a:t>([[1], [2], [3]]) </a:t>
            </a:r>
            <a:endParaRPr lang="en-US" altLang="ko-KR" dirty="0" smtClean="0"/>
          </a:p>
          <a:p>
            <a:r>
              <a:rPr lang="en-US" altLang="ko-KR" dirty="0" err="1" smtClean="0"/>
              <a:t>y_train</a:t>
            </a:r>
            <a:r>
              <a:rPr lang="en-US" altLang="ko-KR" dirty="0" smtClean="0"/>
              <a:t> </a:t>
            </a:r>
            <a:r>
              <a:rPr lang="en-US" altLang="ko-KR" dirty="0" smtClean="0"/>
              <a:t>= </a:t>
            </a:r>
            <a:r>
              <a:rPr lang="en-US" altLang="ko-KR" dirty="0" err="1" smtClean="0"/>
              <a:t>torch.FloatTensor</a:t>
            </a:r>
            <a:r>
              <a:rPr lang="en-US" altLang="ko-KR" dirty="0" smtClean="0"/>
              <a:t>([[2], [4], [6]])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E842161A-2401-4498-AC33-1B87B7AE1ABF}"/>
              </a:ext>
            </a:extLst>
          </p:cNvPr>
          <p:cNvSpPr/>
          <p:nvPr/>
        </p:nvSpPr>
        <p:spPr>
          <a:xfrm>
            <a:off x="4139952" y="980728"/>
            <a:ext cx="4680520" cy="2880320"/>
          </a:xfrm>
          <a:prstGeom prst="rect">
            <a:avLst/>
          </a:prstGeom>
          <a:solidFill>
            <a:srgbClr val="AA8F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55575" y="188640"/>
            <a:ext cx="8289629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55576" y="260648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2. </a:t>
            </a:r>
            <a:r>
              <a:rPr lang="en-US" altLang="ko-KR" sz="2800" b="1" dirty="0" smtClean="0"/>
              <a:t>Hypothesis and </a:t>
            </a:r>
            <a:r>
              <a:rPr lang="en-US" altLang="ko-KR" sz="2800" b="1" dirty="0" smtClean="0"/>
              <a:t>Cost function</a:t>
            </a:r>
          </a:p>
          <a:p>
            <a:endParaRPr lang="en-US" altLang="ko-KR" sz="2800" b="1" dirty="0"/>
          </a:p>
        </p:txBody>
      </p:sp>
      <p:grpSp>
        <p:nvGrpSpPr>
          <p:cNvPr id="3" name="그룹 21"/>
          <p:cNvGrpSpPr/>
          <p:nvPr/>
        </p:nvGrpSpPr>
        <p:grpSpPr>
          <a:xfrm>
            <a:off x="746867" y="116632"/>
            <a:ext cx="8324465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20" name="직사각형 19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10"/>
          <p:cNvGrpSpPr/>
          <p:nvPr/>
        </p:nvGrpSpPr>
        <p:grpSpPr>
          <a:xfrm>
            <a:off x="755576" y="1052736"/>
            <a:ext cx="3312368" cy="2376264"/>
            <a:chOff x="755576" y="404664"/>
            <a:chExt cx="7632848" cy="2736304"/>
          </a:xfrm>
        </p:grpSpPr>
        <p:sp>
          <p:nvSpPr>
            <p:cNvPr id="12" name="직사각형 11"/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-828600" y="1039376"/>
            <a:ext cx="66247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b="1" dirty="0" smtClean="0"/>
          </a:p>
          <a:p>
            <a:pPr algn="ctr"/>
            <a:r>
              <a:rPr lang="ko-KR" altLang="en-US" sz="2400" b="1" dirty="0" smtClean="0"/>
              <a:t>선형회귀의 가설</a:t>
            </a:r>
            <a:endParaRPr lang="en-US" altLang="ko-KR" sz="2400" b="1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y = </a:t>
            </a:r>
            <a:r>
              <a:rPr lang="en-US" altLang="ko-KR" dirty="0" err="1" smtClean="0"/>
              <a:t>Wx+b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H(x</a:t>
            </a:r>
            <a:r>
              <a:rPr lang="en-US" altLang="ko-KR" dirty="0" smtClean="0"/>
              <a:t>) = </a:t>
            </a:r>
            <a:r>
              <a:rPr lang="en-US" altLang="ko-KR" dirty="0" err="1" smtClean="0"/>
              <a:t>Wx+b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/>
              <a:t>W</a:t>
            </a:r>
            <a:r>
              <a:rPr lang="en-US" altLang="ko-KR" dirty="0" smtClean="0"/>
              <a:t> : Weight, </a:t>
            </a:r>
            <a:r>
              <a:rPr lang="en-US" altLang="ko-KR" b="1" dirty="0" smtClean="0"/>
              <a:t>b</a:t>
            </a:r>
            <a:r>
              <a:rPr lang="en-US" altLang="ko-KR" dirty="0" smtClean="0"/>
              <a:t> : bias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br>
              <a:rPr lang="en-US" altLang="ko-KR" dirty="0" smtClean="0"/>
            </a:br>
            <a:endParaRPr lang="en-US" altLang="ko-KR" b="1" dirty="0" smtClean="0"/>
          </a:p>
        </p:txBody>
      </p:sp>
      <p:grpSp>
        <p:nvGrpSpPr>
          <p:cNvPr id="15" name="그룹 10"/>
          <p:cNvGrpSpPr/>
          <p:nvPr/>
        </p:nvGrpSpPr>
        <p:grpSpPr>
          <a:xfrm>
            <a:off x="611560" y="4005064"/>
            <a:ext cx="6768752" cy="648072"/>
            <a:chOff x="755576" y="404664"/>
            <a:chExt cx="7632848" cy="2736304"/>
          </a:xfrm>
        </p:grpSpPr>
        <p:sp>
          <p:nvSpPr>
            <p:cNvPr id="16" name="직사각형 15"/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827584" y="4149080"/>
            <a:ext cx="6624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/>
              <a:t>어떤 </a:t>
            </a:r>
            <a:r>
              <a:rPr lang="ko-KR" altLang="en-US" dirty="0" smtClean="0"/>
              <a:t>직선이 가장 적절한 </a:t>
            </a:r>
            <a:r>
              <a:rPr lang="ko-KR" altLang="en-US" dirty="0" smtClean="0"/>
              <a:t>직선</a:t>
            </a:r>
            <a:r>
              <a:rPr lang="en-US" altLang="ko-KR" dirty="0" smtClean="0"/>
              <a:t>? -&gt; </a:t>
            </a:r>
            <a:r>
              <a:rPr lang="ko-KR" altLang="en-US" b="1" dirty="0" smtClean="0"/>
              <a:t>오차</a:t>
            </a:r>
            <a:r>
              <a:rPr lang="en-US" altLang="ko-KR" b="1" dirty="0" smtClean="0"/>
              <a:t>(error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</a:t>
            </a:r>
            <a:r>
              <a:rPr lang="ko-KR" altLang="en-US" dirty="0" smtClean="0"/>
              <a:t>개념을 도입</a:t>
            </a:r>
            <a:endParaRPr lang="en-US" altLang="ko-KR" dirty="0" smtClean="0"/>
          </a:p>
          <a:p>
            <a:pPr algn="ctr"/>
            <a:endParaRPr lang="en-US" altLang="ko-KR" b="1" dirty="0" smtClean="0"/>
          </a:p>
        </p:txBody>
      </p:sp>
      <p:pic>
        <p:nvPicPr>
          <p:cNvPr id="9218" name="Picture 2" descr="https://wikidocs.net/images/page/53560/%EA%B7%B8%EB%A6%BC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052736"/>
            <a:ext cx="4543425" cy="2705100"/>
          </a:xfrm>
          <a:prstGeom prst="rect">
            <a:avLst/>
          </a:prstGeom>
          <a:noFill/>
        </p:spPr>
      </p:pic>
      <p:sp>
        <p:nvSpPr>
          <p:cNvPr id="23" name="직사각형 22"/>
          <p:cNvSpPr/>
          <p:nvPr/>
        </p:nvSpPr>
        <p:spPr>
          <a:xfrm>
            <a:off x="4860032" y="1196752"/>
            <a:ext cx="1329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y = 13x+1</a:t>
            </a:r>
            <a:endParaRPr lang="ko-KR" altLang="en-US" b="1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7" y="4725144"/>
            <a:ext cx="2915023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7904" y="4725144"/>
            <a:ext cx="46291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5440263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3707904" y="6093296"/>
            <a:ext cx="47215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평균 제곱 오차</a:t>
            </a:r>
            <a:r>
              <a:rPr lang="en-US" altLang="ko-KR" b="1" dirty="0" smtClean="0"/>
              <a:t>(Mean Squared Error, MSE)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E842161A-2401-4498-AC33-1B87B7AE1ABF}"/>
              </a:ext>
            </a:extLst>
          </p:cNvPr>
          <p:cNvSpPr/>
          <p:nvPr/>
        </p:nvSpPr>
        <p:spPr>
          <a:xfrm>
            <a:off x="539552" y="3356992"/>
            <a:ext cx="2664296" cy="2448272"/>
          </a:xfrm>
          <a:prstGeom prst="rect">
            <a:avLst/>
          </a:prstGeom>
          <a:solidFill>
            <a:srgbClr val="AA8F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AF781BCC-50D4-4009-A85D-6E51DE15EF1B}"/>
              </a:ext>
            </a:extLst>
          </p:cNvPr>
          <p:cNvSpPr/>
          <p:nvPr/>
        </p:nvSpPr>
        <p:spPr>
          <a:xfrm>
            <a:off x="3437290" y="3446418"/>
            <a:ext cx="4392488" cy="2232248"/>
          </a:xfrm>
          <a:prstGeom prst="rect">
            <a:avLst/>
          </a:prstGeom>
          <a:solidFill>
            <a:srgbClr val="CDBF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300" dirty="0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E842161A-2401-4498-AC33-1B87B7AE1ABF}"/>
              </a:ext>
            </a:extLst>
          </p:cNvPr>
          <p:cNvSpPr/>
          <p:nvPr/>
        </p:nvSpPr>
        <p:spPr>
          <a:xfrm>
            <a:off x="539552" y="5805264"/>
            <a:ext cx="2664296" cy="864096"/>
          </a:xfrm>
          <a:prstGeom prst="rect">
            <a:avLst/>
          </a:prstGeom>
          <a:solidFill>
            <a:srgbClr val="AA8F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10"/>
          <p:cNvGrpSpPr/>
          <p:nvPr/>
        </p:nvGrpSpPr>
        <p:grpSpPr>
          <a:xfrm>
            <a:off x="3347864" y="5805264"/>
            <a:ext cx="5616624" cy="864096"/>
            <a:chOff x="755576" y="404664"/>
            <a:chExt cx="7632848" cy="2736304"/>
          </a:xfrm>
        </p:grpSpPr>
        <p:sp>
          <p:nvSpPr>
            <p:cNvPr id="38" name="직사각형 37"/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755575" y="188640"/>
            <a:ext cx="8289629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55576" y="260648"/>
            <a:ext cx="70567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3. </a:t>
            </a:r>
            <a:r>
              <a:rPr lang="en-US" altLang="ko-KR" sz="2800" b="1" dirty="0" smtClean="0"/>
              <a:t>Gradient Descent</a:t>
            </a:r>
          </a:p>
          <a:p>
            <a:endParaRPr lang="en-US" altLang="ko-KR" sz="2800" b="1" dirty="0" smtClean="0"/>
          </a:p>
          <a:p>
            <a:endParaRPr lang="en-US" altLang="ko-KR" sz="2800" b="1" dirty="0"/>
          </a:p>
        </p:txBody>
      </p:sp>
      <p:grpSp>
        <p:nvGrpSpPr>
          <p:cNvPr id="2" name="그룹 21"/>
          <p:cNvGrpSpPr/>
          <p:nvPr/>
        </p:nvGrpSpPr>
        <p:grpSpPr>
          <a:xfrm>
            <a:off x="746867" y="116632"/>
            <a:ext cx="8324465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20" name="직사각형 19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10"/>
          <p:cNvGrpSpPr/>
          <p:nvPr/>
        </p:nvGrpSpPr>
        <p:grpSpPr>
          <a:xfrm>
            <a:off x="971600" y="1052736"/>
            <a:ext cx="7272808" cy="2160240"/>
            <a:chOff x="755576" y="404664"/>
            <a:chExt cx="7632848" cy="2736304"/>
          </a:xfrm>
        </p:grpSpPr>
        <p:sp>
          <p:nvSpPr>
            <p:cNvPr id="12" name="직사각형 11"/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1259632" y="1052736"/>
            <a:ext cx="66247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b="1" dirty="0" smtClean="0"/>
          </a:p>
          <a:p>
            <a:r>
              <a:rPr lang="en-US" altLang="ko-KR" sz="2400" b="1" dirty="0" smtClean="0"/>
              <a:t>   Cost Function</a:t>
            </a:r>
            <a:endParaRPr lang="en-US" altLang="ko-KR" sz="2400" b="1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Cost(W, b)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최소가 되게 만드는 </a:t>
            </a:r>
            <a:r>
              <a:rPr lang="en-US" altLang="ko-KR" dirty="0" smtClean="0"/>
              <a:t>W</a:t>
            </a:r>
            <a:r>
              <a:rPr lang="ko-KR" altLang="en-US" dirty="0" smtClean="0"/>
              <a:t>와</a:t>
            </a:r>
            <a:r>
              <a:rPr lang="ko-KR" altLang="en-US" dirty="0" smtClean="0"/>
              <a:t> 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구하기 </a:t>
            </a:r>
            <a:r>
              <a:rPr lang="en-US" altLang="ko-KR" dirty="0" smtClean="0"/>
              <a:t>-&gt; how?</a:t>
            </a:r>
          </a:p>
          <a:p>
            <a:pPr algn="ctr"/>
            <a:r>
              <a:rPr lang="en-US" altLang="ko-KR" b="1" dirty="0" smtClean="0"/>
              <a:t>-&gt; </a:t>
            </a:r>
            <a:r>
              <a:rPr lang="en-US" altLang="ko-KR" sz="2400" b="1" dirty="0" smtClean="0"/>
              <a:t>Optimizer – Gradient Descent</a:t>
            </a:r>
            <a:endParaRPr lang="en-US" altLang="ko-KR" sz="2400" b="1" dirty="0" smtClean="0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E842161A-2401-4498-AC33-1B87B7AE1ABF}"/>
              </a:ext>
            </a:extLst>
          </p:cNvPr>
          <p:cNvSpPr/>
          <p:nvPr/>
        </p:nvSpPr>
        <p:spPr>
          <a:xfrm>
            <a:off x="4499992" y="1196752"/>
            <a:ext cx="3456384" cy="792088"/>
          </a:xfrm>
          <a:prstGeom prst="rect">
            <a:avLst/>
          </a:prstGeom>
          <a:solidFill>
            <a:srgbClr val="AA8F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268760"/>
            <a:ext cx="3312368" cy="65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8" name="Picture 8" descr="https://wikidocs.net/images/page/21670/%EC%A0%91%EC%84%A0%EC%9D%98%EA%B8%B0%EC%9A%B8%EA%B8%B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142" y="3435373"/>
            <a:ext cx="2550584" cy="2376264"/>
          </a:xfrm>
          <a:prstGeom prst="rect">
            <a:avLst/>
          </a:prstGeom>
          <a:noFill/>
        </p:spPr>
      </p:pic>
      <p:pic>
        <p:nvPicPr>
          <p:cNvPr id="25609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3501008"/>
            <a:ext cx="15430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0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1880" y="4221088"/>
            <a:ext cx="42672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1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91880" y="4941168"/>
            <a:ext cx="274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Box 35"/>
          <p:cNvSpPr txBox="1"/>
          <p:nvPr/>
        </p:nvSpPr>
        <p:spPr>
          <a:xfrm>
            <a:off x="3454708" y="5916185"/>
            <a:ext cx="5489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접선의 기울기가 음수거나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양수일 때 </a:t>
            </a:r>
            <a:endParaRPr lang="en-US" altLang="ko-KR" dirty="0" smtClean="0"/>
          </a:p>
          <a:p>
            <a:r>
              <a:rPr lang="ko-KR" altLang="en-US" dirty="0" smtClean="0"/>
              <a:t>모두 </a:t>
            </a:r>
            <a:r>
              <a:rPr lang="ko-KR" altLang="en-US" dirty="0" smtClean="0"/>
              <a:t>접선의 기울기가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인 방향으로 </a:t>
            </a:r>
            <a:r>
              <a:rPr lang="en-US" altLang="ko-KR" dirty="0" smtClean="0"/>
              <a:t>W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값을 조정</a:t>
            </a:r>
            <a:endParaRPr lang="ko-KR" altLang="en-US" dirty="0"/>
          </a:p>
        </p:txBody>
      </p:sp>
      <p:pic>
        <p:nvPicPr>
          <p:cNvPr id="25613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1560" y="5877272"/>
            <a:ext cx="2520280" cy="735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E842161A-2401-4498-AC33-1B87B7AE1ABF}"/>
              </a:ext>
            </a:extLst>
          </p:cNvPr>
          <p:cNvSpPr/>
          <p:nvPr/>
        </p:nvSpPr>
        <p:spPr>
          <a:xfrm>
            <a:off x="539552" y="3356992"/>
            <a:ext cx="2664296" cy="2448272"/>
          </a:xfrm>
          <a:prstGeom prst="rect">
            <a:avLst/>
          </a:prstGeom>
          <a:solidFill>
            <a:srgbClr val="AA8F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AF781BCC-50D4-4009-A85D-6E51DE15EF1B}"/>
              </a:ext>
            </a:extLst>
          </p:cNvPr>
          <p:cNvSpPr/>
          <p:nvPr/>
        </p:nvSpPr>
        <p:spPr>
          <a:xfrm>
            <a:off x="3437290" y="3446418"/>
            <a:ext cx="4392488" cy="2232248"/>
          </a:xfrm>
          <a:prstGeom prst="rect">
            <a:avLst/>
          </a:prstGeom>
          <a:solidFill>
            <a:srgbClr val="CDBF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300" dirty="0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E842161A-2401-4498-AC33-1B87B7AE1ABF}"/>
              </a:ext>
            </a:extLst>
          </p:cNvPr>
          <p:cNvSpPr/>
          <p:nvPr/>
        </p:nvSpPr>
        <p:spPr>
          <a:xfrm>
            <a:off x="539552" y="5805264"/>
            <a:ext cx="2664296" cy="864096"/>
          </a:xfrm>
          <a:prstGeom prst="rect">
            <a:avLst/>
          </a:prstGeom>
          <a:solidFill>
            <a:srgbClr val="AA8F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0"/>
          <p:cNvGrpSpPr/>
          <p:nvPr/>
        </p:nvGrpSpPr>
        <p:grpSpPr>
          <a:xfrm>
            <a:off x="3347864" y="5805264"/>
            <a:ext cx="5616624" cy="864096"/>
            <a:chOff x="755576" y="404664"/>
            <a:chExt cx="7632848" cy="2736304"/>
          </a:xfrm>
        </p:grpSpPr>
        <p:sp>
          <p:nvSpPr>
            <p:cNvPr id="38" name="직사각형 37"/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755575" y="188640"/>
            <a:ext cx="8289629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55576" y="260648"/>
            <a:ext cx="70567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3. </a:t>
            </a:r>
            <a:r>
              <a:rPr lang="en-US" altLang="ko-KR" sz="2800" b="1" dirty="0" smtClean="0"/>
              <a:t>Gradient Descent</a:t>
            </a:r>
          </a:p>
          <a:p>
            <a:endParaRPr lang="en-US" altLang="ko-KR" sz="2800" b="1" dirty="0" smtClean="0"/>
          </a:p>
          <a:p>
            <a:endParaRPr lang="en-US" altLang="ko-KR" sz="2800" b="1" dirty="0"/>
          </a:p>
        </p:txBody>
      </p:sp>
      <p:grpSp>
        <p:nvGrpSpPr>
          <p:cNvPr id="3" name="그룹 21"/>
          <p:cNvGrpSpPr/>
          <p:nvPr/>
        </p:nvGrpSpPr>
        <p:grpSpPr>
          <a:xfrm>
            <a:off x="746867" y="116632"/>
            <a:ext cx="8324465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20" name="직사각형 19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10"/>
          <p:cNvGrpSpPr/>
          <p:nvPr/>
        </p:nvGrpSpPr>
        <p:grpSpPr>
          <a:xfrm>
            <a:off x="971600" y="1052736"/>
            <a:ext cx="7272808" cy="2160240"/>
            <a:chOff x="755576" y="404664"/>
            <a:chExt cx="7632848" cy="2736304"/>
          </a:xfrm>
        </p:grpSpPr>
        <p:sp>
          <p:nvSpPr>
            <p:cNvPr id="12" name="직사각형 11"/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1259632" y="1052736"/>
            <a:ext cx="66247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b="1" dirty="0" smtClean="0"/>
          </a:p>
          <a:p>
            <a:r>
              <a:rPr lang="en-US" altLang="ko-KR" sz="2400" b="1" dirty="0" smtClean="0"/>
              <a:t>   Cost Function</a:t>
            </a:r>
            <a:endParaRPr lang="en-US" altLang="ko-KR" sz="2400" b="1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Cost(W, b)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최소가 되게 만드는 </a:t>
            </a:r>
            <a:r>
              <a:rPr lang="en-US" altLang="ko-KR" dirty="0" smtClean="0"/>
              <a:t>W</a:t>
            </a:r>
            <a:r>
              <a:rPr lang="ko-KR" altLang="en-US" dirty="0" smtClean="0"/>
              <a:t>와</a:t>
            </a:r>
            <a:r>
              <a:rPr lang="ko-KR" altLang="en-US" dirty="0" smtClean="0"/>
              <a:t> 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구하기 </a:t>
            </a:r>
            <a:r>
              <a:rPr lang="en-US" altLang="ko-KR" dirty="0" smtClean="0"/>
              <a:t>-&gt; how?</a:t>
            </a:r>
          </a:p>
          <a:p>
            <a:pPr algn="ctr"/>
            <a:r>
              <a:rPr lang="en-US" altLang="ko-KR" b="1" dirty="0" smtClean="0"/>
              <a:t>-&gt; </a:t>
            </a:r>
            <a:r>
              <a:rPr lang="en-US" altLang="ko-KR" sz="2400" b="1" dirty="0" smtClean="0"/>
              <a:t>Optimizer – Gradient Descent</a:t>
            </a:r>
            <a:endParaRPr lang="en-US" altLang="ko-KR" sz="2400" b="1" dirty="0" smtClean="0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E842161A-2401-4498-AC33-1B87B7AE1ABF}"/>
              </a:ext>
            </a:extLst>
          </p:cNvPr>
          <p:cNvSpPr/>
          <p:nvPr/>
        </p:nvSpPr>
        <p:spPr>
          <a:xfrm>
            <a:off x="4499992" y="1196752"/>
            <a:ext cx="3456384" cy="792088"/>
          </a:xfrm>
          <a:prstGeom prst="rect">
            <a:avLst/>
          </a:prstGeom>
          <a:solidFill>
            <a:srgbClr val="AA8F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268760"/>
            <a:ext cx="3312368" cy="65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8" name="Picture 8" descr="https://wikidocs.net/images/page/21670/%EC%A0%91%EC%84%A0%EC%9D%98%EA%B8%B0%EC%9A%B8%EA%B8%B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142" y="3435373"/>
            <a:ext cx="2550584" cy="2376264"/>
          </a:xfrm>
          <a:prstGeom prst="rect">
            <a:avLst/>
          </a:prstGeom>
          <a:noFill/>
        </p:spPr>
      </p:pic>
      <p:pic>
        <p:nvPicPr>
          <p:cNvPr id="25609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3501008"/>
            <a:ext cx="15430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0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1880" y="4221088"/>
            <a:ext cx="42672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1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91880" y="4941168"/>
            <a:ext cx="274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Box 35"/>
          <p:cNvSpPr txBox="1"/>
          <p:nvPr/>
        </p:nvSpPr>
        <p:spPr>
          <a:xfrm>
            <a:off x="3454708" y="5916185"/>
            <a:ext cx="5489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접선의 기울기가 음수거나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양수일 때 </a:t>
            </a:r>
            <a:endParaRPr lang="en-US" altLang="ko-KR" dirty="0" smtClean="0"/>
          </a:p>
          <a:p>
            <a:r>
              <a:rPr lang="ko-KR" altLang="en-US" dirty="0" smtClean="0"/>
              <a:t>모두 </a:t>
            </a:r>
            <a:r>
              <a:rPr lang="ko-KR" altLang="en-US" dirty="0" smtClean="0"/>
              <a:t>접선의 기울기가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인 방향으로 </a:t>
            </a:r>
            <a:r>
              <a:rPr lang="en-US" altLang="ko-KR" dirty="0" smtClean="0"/>
              <a:t>W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값을 조정</a:t>
            </a:r>
            <a:endParaRPr lang="ko-KR" altLang="en-US" dirty="0"/>
          </a:p>
        </p:txBody>
      </p:sp>
      <p:pic>
        <p:nvPicPr>
          <p:cNvPr id="25613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1560" y="5877272"/>
            <a:ext cx="2520280" cy="735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5" y="188640"/>
            <a:ext cx="8289629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55576" y="260648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4. Training</a:t>
            </a:r>
            <a:endParaRPr lang="ko-KR" altLang="en-US" sz="2800" b="1" dirty="0" smtClean="0"/>
          </a:p>
        </p:txBody>
      </p:sp>
      <p:grpSp>
        <p:nvGrpSpPr>
          <p:cNvPr id="2" name="그룹 21"/>
          <p:cNvGrpSpPr/>
          <p:nvPr/>
        </p:nvGrpSpPr>
        <p:grpSpPr>
          <a:xfrm>
            <a:off x="746867" y="116632"/>
            <a:ext cx="8324465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20" name="직사각형 19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906353"/>
            <a:ext cx="6264696" cy="5890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5" y="188640"/>
            <a:ext cx="8289629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55576" y="260648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5. </a:t>
            </a:r>
            <a:r>
              <a:rPr lang="en-US" altLang="ko-KR" sz="2800" b="1" dirty="0" err="1" smtClean="0"/>
              <a:t>Autograd</a:t>
            </a:r>
            <a:endParaRPr lang="en-US" altLang="ko-KR" sz="2800" b="1" dirty="0" smtClean="0"/>
          </a:p>
          <a:p>
            <a:endParaRPr lang="ko-KR" altLang="en-US" sz="2800" b="1" dirty="0" smtClean="0"/>
          </a:p>
        </p:txBody>
      </p:sp>
      <p:grpSp>
        <p:nvGrpSpPr>
          <p:cNvPr id="2" name="그룹 21"/>
          <p:cNvGrpSpPr/>
          <p:nvPr/>
        </p:nvGrpSpPr>
        <p:grpSpPr>
          <a:xfrm>
            <a:off x="746867" y="116632"/>
            <a:ext cx="8324465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20" name="직사각형 19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060848"/>
            <a:ext cx="6198566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E842161A-2401-4498-AC33-1B87B7AE1ABF}"/>
              </a:ext>
            </a:extLst>
          </p:cNvPr>
          <p:cNvSpPr/>
          <p:nvPr/>
        </p:nvSpPr>
        <p:spPr>
          <a:xfrm>
            <a:off x="6804248" y="5445224"/>
            <a:ext cx="2160240" cy="576064"/>
          </a:xfrm>
          <a:prstGeom prst="rect">
            <a:avLst/>
          </a:prstGeom>
          <a:solidFill>
            <a:srgbClr val="AA8F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E842161A-2401-4498-AC33-1B87B7AE1ABF}"/>
              </a:ext>
            </a:extLst>
          </p:cNvPr>
          <p:cNvSpPr/>
          <p:nvPr/>
        </p:nvSpPr>
        <p:spPr>
          <a:xfrm>
            <a:off x="6732240" y="1916832"/>
            <a:ext cx="1584176" cy="576064"/>
          </a:xfrm>
          <a:prstGeom prst="rect">
            <a:avLst/>
          </a:prstGeom>
          <a:solidFill>
            <a:srgbClr val="AA8F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E842161A-2401-4498-AC33-1B87B7AE1ABF}"/>
              </a:ext>
            </a:extLst>
          </p:cNvPr>
          <p:cNvSpPr/>
          <p:nvPr/>
        </p:nvSpPr>
        <p:spPr>
          <a:xfrm>
            <a:off x="467544" y="3068960"/>
            <a:ext cx="5544616" cy="3528392"/>
          </a:xfrm>
          <a:prstGeom prst="rect">
            <a:avLst/>
          </a:prstGeom>
          <a:solidFill>
            <a:srgbClr val="AA8F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E842161A-2401-4498-AC33-1B87B7AE1ABF}"/>
              </a:ext>
            </a:extLst>
          </p:cNvPr>
          <p:cNvSpPr/>
          <p:nvPr/>
        </p:nvSpPr>
        <p:spPr>
          <a:xfrm>
            <a:off x="971600" y="1052736"/>
            <a:ext cx="4824536" cy="1800200"/>
          </a:xfrm>
          <a:prstGeom prst="rect">
            <a:avLst/>
          </a:prstGeom>
          <a:solidFill>
            <a:srgbClr val="AA8F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55575" y="188640"/>
            <a:ext cx="8289629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55576" y="260648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6. </a:t>
            </a:r>
            <a:r>
              <a:rPr lang="en-US" altLang="ko-KR" sz="2800" b="1" dirty="0" smtClean="0"/>
              <a:t>Multivariable Linear regression</a:t>
            </a:r>
          </a:p>
          <a:p>
            <a:endParaRPr lang="ko-KR" altLang="en-US" sz="2800" b="1" dirty="0" smtClean="0"/>
          </a:p>
        </p:txBody>
      </p:sp>
      <p:grpSp>
        <p:nvGrpSpPr>
          <p:cNvPr id="2" name="그룹 21"/>
          <p:cNvGrpSpPr/>
          <p:nvPr/>
        </p:nvGrpSpPr>
        <p:grpSpPr>
          <a:xfrm>
            <a:off x="746867" y="116632"/>
            <a:ext cx="8324465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20" name="직사각형 19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24744"/>
            <a:ext cx="4131459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844824"/>
            <a:ext cx="46767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1988840"/>
            <a:ext cx="1461339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3140968"/>
            <a:ext cx="512445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9552" y="5157192"/>
            <a:ext cx="540067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76256" y="5517232"/>
            <a:ext cx="1995045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그래픽 14" descr="오른쪽으로 향하는 당근">
            <a:extLst>
              <a:ext uri="{FF2B5EF4-FFF2-40B4-BE49-F238E27FC236}">
                <a16:creationId xmlns:a16="http://schemas.microsoft.com/office/drawing/2014/main" xmlns="" id="{74CDFD07-ACC8-4C2B-9580-599326CE327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868144" y="1772816"/>
            <a:ext cx="914400" cy="914400"/>
          </a:xfrm>
          <a:prstGeom prst="rect">
            <a:avLst/>
          </a:prstGeom>
        </p:spPr>
      </p:pic>
      <p:pic>
        <p:nvPicPr>
          <p:cNvPr id="23" name="그래픽 14" descr="오른쪽으로 향하는 당근">
            <a:extLst>
              <a:ext uri="{FF2B5EF4-FFF2-40B4-BE49-F238E27FC236}">
                <a16:creationId xmlns:a16="http://schemas.microsoft.com/office/drawing/2014/main" xmlns="" id="{74CDFD07-ACC8-4C2B-9580-599326CE327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012160" y="5301208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2534</TotalTime>
  <Words>214</Words>
  <Application>Microsoft Office PowerPoint</Application>
  <PresentationFormat>화면 슬라이드 쇼(4:3)</PresentationFormat>
  <Paragraphs>55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eileen1426@naver.com</dc:creator>
  <cp:lastModifiedBy>eileen1426@naver.com</cp:lastModifiedBy>
  <cp:revision>221</cp:revision>
  <dcterms:created xsi:type="dcterms:W3CDTF">2020-07-09T06:45:15Z</dcterms:created>
  <dcterms:modified xsi:type="dcterms:W3CDTF">2020-11-19T04:12:42Z</dcterms:modified>
</cp:coreProperties>
</file>