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57" r:id="rId23"/>
    <p:sldId id="266" r:id="rId24"/>
    <p:sldId id="258" r:id="rId25"/>
    <p:sldId id="259" r:id="rId26"/>
    <p:sldId id="260" r:id="rId27"/>
    <p:sldId id="261" r:id="rId28"/>
    <p:sldId id="264" r:id="rId29"/>
    <p:sldId id="286" r:id="rId30"/>
    <p:sldId id="2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6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29BCC5-B256-4A96-86F1-611FFCA2D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51943D1-D17C-40C5-AC9C-E49E081BD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AC3A486-B636-400C-88AE-5E53DEDB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3E92AB8-37F3-41F9-B01E-E49563D6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73B7FB4-B2D7-46AA-A496-E8D82B78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497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6C875F-32D9-4367-91E5-6256699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D729179-4218-41B8-91D5-43E23E033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238A8C-8F1D-477B-8A3C-49FE902E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F54CFF-34E6-4E3A-87B8-5B72E934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F5BB611-BC1A-4682-A479-15D5D620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209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2CCB3A4-AFA6-4437-B73A-B935E35C7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59284DE-6A32-4A8E-97B5-E940AB82E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E7215A6-27A4-4C7C-BDB0-F6F568A9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4E4F4E-E4E5-4375-A87A-C09BCD4F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94872F5-78D5-41FC-8CF0-F65B525D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858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10544E-4814-441C-A5C0-CAAA07FF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94D2D1B-C13B-4E3B-984A-2D7DE125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573CD89-7AA6-4634-A668-6783F53E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605166D-FF1E-458A-BF5B-D07F053C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341E67-67FB-4707-A864-7503C9F3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26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1D2ADE-0546-4519-91FE-099817DC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CEA244D-4404-4B6D-8E11-F16F9A80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00BB57-6F0D-4AA3-B41B-CE1EB01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F7491FF-18A3-454B-AF78-69ADF5AC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305F7A6-86F6-4005-A826-2C895918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830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47F319-0EBB-4D6A-9815-B42FD49B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C68CB3-7970-4DBC-ACBB-DD3A9C2F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3BDC27D-6653-4007-AF30-88C02A01A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76B2E65-6A67-44BB-B619-8E319F90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8EF2F18-7116-4C3D-B086-492FCB4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7709A21-7F2F-4635-B794-53373545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9486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6FEE41-91D7-4F60-8CC1-53D41FE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3531FCB-5277-4C10-A640-BB8E7810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FDD9F0C-9FAA-4D7A-A351-E7753844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F0BA980-0E7E-4E18-AE7E-310011DD9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D60A0EA-4505-4196-8389-369CD8630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879D6F3-CE50-4303-8F6A-8A9C579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5DD5015-2574-4116-AC8C-25F35CD7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16D51FD-220F-407A-83A3-A510BEB5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43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632662-0962-4027-A99D-32DA87F1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A451CD4-A712-463D-87E7-C9617853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A34F417-7517-4830-AA2B-FA122618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CC383B8-12C9-4B60-97E3-E7E2E3E5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38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A586E9B-F291-4E93-9586-CB43EE74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E96DA30-F4BC-4E7B-90FB-35879D94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BEBF584-3701-4FED-9D9C-D04D9BB8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947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321DA8-E907-4E67-948F-ED5650DB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539A4F-0C99-48A6-AC36-C7107CF9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C1DC001-F69A-43C3-B200-85A530327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CCB64D1-311A-4856-89A4-B4FE1E50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3AD99AE-8966-48AE-841C-9BC2088C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B3268EB-4DD4-4888-881B-F2A81EA9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5518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9E38EB-1BBA-4FAD-8302-A4F15BFF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67CAF60-E7C5-40D2-B207-1CF3F451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CD08E9E-A364-4D25-9DA9-235C69DE6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A869B5A-E665-4285-99BA-64EDB7A7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621A963-294C-49F6-A1B8-36DAD4F5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F35DA4-CADD-4392-B9F6-20FDF6FB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898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6D8C31D-DB34-4BB8-8DB0-E9EAA1F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DBD0D5-C040-42EC-AF68-2C933C82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990DB68-8190-427F-A5EB-01D95CB8C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A039C-3255-48A2-83D7-144A251BB740}" type="datetimeFigureOut">
              <a:rPr lang="ko-KR" altLang="en-US" smtClean="0"/>
              <a:pPr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0ADA882-8A04-4467-A8EC-7C57E4942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8BCEF7-260A-4574-984E-148753933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6E85-290B-4E8E-85FC-AB250BEFF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144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armnejsu/sales-forecast-lstm-67-beginner-friendly" TargetMode="External"/><Relationship Id="rId2" Type="http://schemas.openxmlformats.org/officeDocument/2006/relationships/hyperlink" Target="https://www.kaggle.com/doukanberkberber/simple-predict-with-xgboos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karanjakhar/simple-and-easy-aprroach-using-ls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903966" y="1953419"/>
            <a:ext cx="76784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00" b="1" spc="-450" dirty="0" smtClean="0">
                <a:gradFill flip="none" rotWithShape="1">
                  <a:gsLst>
                    <a:gs pos="0">
                      <a:schemeClr val="accent5">
                        <a:lumMod val="20000"/>
                        <a:lumOff val="8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아리따B" pitchFamily="18" charset="-127"/>
              </a:rPr>
              <a:t>Predict </a:t>
            </a:r>
          </a:p>
          <a:p>
            <a:pPr algn="ctr"/>
            <a:r>
              <a:rPr lang="en-US" altLang="ko-KR" sz="8200" b="1" spc="-450" dirty="0" smtClean="0">
                <a:gradFill flip="none" rotWithShape="1">
                  <a:gsLst>
                    <a:gs pos="0">
                      <a:schemeClr val="accent5">
                        <a:lumMod val="20000"/>
                        <a:lumOff val="8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아리따B" pitchFamily="18" charset="-127"/>
              </a:rPr>
              <a:t>Future Sales</a:t>
            </a:r>
            <a:endParaRPr lang="ko-KR" altLang="en-US" sz="8200" b="1" spc="-450" dirty="0"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0800000" scaled="1"/>
                <a:tileRect/>
              </a:gradFill>
              <a:latin typeface="+mj-lt"/>
              <a:ea typeface="아리따B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-912102" y="2744924"/>
            <a:ext cx="1824203" cy="13681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-1008789" y="-978096"/>
            <a:ext cx="5557440" cy="4263080"/>
            <a:chOff x="-756592" y="-978096"/>
            <a:chExt cx="4168080" cy="4263080"/>
          </a:xfrm>
        </p:grpSpPr>
        <p:sp>
          <p:nvSpPr>
            <p:cNvPr id="13" name="타원 12"/>
            <p:cNvSpPr/>
            <p:nvPr/>
          </p:nvSpPr>
          <p:spPr>
            <a:xfrm>
              <a:off x="-756592" y="-978096"/>
              <a:ext cx="4168080" cy="4168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-612576" y="-531440"/>
              <a:ext cx="3816424" cy="38164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9512" y="225152"/>
              <a:ext cx="2843808" cy="2843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39552" y="616496"/>
              <a:ext cx="2115344" cy="211534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5567942" y="404664"/>
            <a:ext cx="1056117" cy="79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36160" y="908720"/>
            <a:ext cx="672075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976320" y="548680"/>
            <a:ext cx="384043" cy="2880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1280576" y="5877272"/>
            <a:ext cx="48005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11424" y="3789040"/>
            <a:ext cx="576064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물결 25"/>
          <p:cNvSpPr/>
          <p:nvPr/>
        </p:nvSpPr>
        <p:spPr>
          <a:xfrm rot="10800000">
            <a:off x="-102677" y="6093296"/>
            <a:ext cx="12384000" cy="1830680"/>
          </a:xfrm>
          <a:prstGeom prst="wav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물결 26"/>
          <p:cNvSpPr/>
          <p:nvPr/>
        </p:nvSpPr>
        <p:spPr>
          <a:xfrm>
            <a:off x="0" y="6184897"/>
            <a:ext cx="12192000" cy="1830680"/>
          </a:xfrm>
          <a:prstGeom prst="wav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11040" y="4737463"/>
            <a:ext cx="633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최연석</a:t>
            </a:r>
            <a:r>
              <a:rPr lang="en-US" altLang="ko-KR" sz="2400" b="1" dirty="0" smtClean="0"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latin typeface="+mj-ea"/>
                <a:ea typeface="+mj-ea"/>
              </a:rPr>
              <a:t>오서영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454875" y="1031993"/>
            <a:ext cx="6878595" cy="5533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7721" y="1124452"/>
            <a:ext cx="6676896" cy="535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413687" y="1089660"/>
            <a:ext cx="7241060" cy="5418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1560" y="1181615"/>
            <a:ext cx="70770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993557" y="1443887"/>
            <a:ext cx="8221362" cy="396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1528763"/>
            <a:ext cx="80581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891480" y="1270892"/>
            <a:ext cx="5931244" cy="494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9315" y="1302738"/>
            <a:ext cx="57626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9" y="1451404"/>
            <a:ext cx="55340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731" y="2537126"/>
            <a:ext cx="61150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7769" y="1581794"/>
            <a:ext cx="4238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화살표: 원형 6">
            <a:extLst>
              <a:ext uri="{FF2B5EF4-FFF2-40B4-BE49-F238E27FC236}">
                <a16:creationId xmlns="" xmlns:a16="http://schemas.microsoft.com/office/drawing/2014/main" id="{83CBB3DC-9AAF-4C86-BBF1-5962AF5D3951}"/>
              </a:ext>
            </a:extLst>
          </p:cNvPr>
          <p:cNvSpPr/>
          <p:nvPr/>
        </p:nvSpPr>
        <p:spPr>
          <a:xfrm rot="7756262">
            <a:off x="7704403" y="3735996"/>
            <a:ext cx="809233" cy="851241"/>
          </a:xfrm>
          <a:prstGeom prst="circular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598141" y="1386223"/>
            <a:ext cx="8905102" cy="4231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311" y="1417423"/>
            <a:ext cx="877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1589" y="2395409"/>
            <a:ext cx="59721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539" y="3941290"/>
            <a:ext cx="59912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932670" y="1822828"/>
            <a:ext cx="5988908" cy="346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119" y="1906030"/>
            <a:ext cx="58197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075936" y="1056709"/>
            <a:ext cx="8204886" cy="5615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28" y="1083405"/>
            <a:ext cx="80581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232454" y="1056709"/>
            <a:ext cx="7414054" cy="5599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3803" y="1099959"/>
            <a:ext cx="7250327" cy="547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067698" y="1353271"/>
            <a:ext cx="8073080" cy="502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314" y="1414205"/>
            <a:ext cx="79343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656173" y="3029672"/>
            <a:ext cx="5329882" cy="3420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902941" y="1155564"/>
            <a:ext cx="8081318" cy="167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418" y="1262191"/>
            <a:ext cx="78771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0"/>
          <p:cNvGrpSpPr/>
          <p:nvPr/>
        </p:nvGrpSpPr>
        <p:grpSpPr>
          <a:xfrm>
            <a:off x="261013" y="3040566"/>
            <a:ext cx="6288068" cy="1440817"/>
            <a:chOff x="755576" y="404664"/>
            <a:chExt cx="7632848" cy="2736304"/>
          </a:xfrm>
        </p:grpSpPr>
        <p:sp>
          <p:nvSpPr>
            <p:cNvPr id="17" name="직사각형 16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4886" y="3352803"/>
            <a:ext cx="775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LSTM (Long Short Term Memory)</a:t>
            </a:r>
          </a:p>
          <a:p>
            <a:r>
              <a:rPr lang="en-US" altLang="ko-KR" b="1" dirty="0" smtClean="0"/>
              <a:t> : </a:t>
            </a:r>
            <a:r>
              <a:rPr lang="ko-KR" altLang="en-US" dirty="0" smtClean="0"/>
              <a:t>순차적으로 등장하는 데이터 처리에 적합한 모델</a:t>
            </a:r>
            <a:endParaRPr lang="ko-KR" altLang="en-US" dirty="0"/>
          </a:p>
        </p:txBody>
      </p:sp>
      <p:pic>
        <p:nvPicPr>
          <p:cNvPr id="3076" name="Picture 4" descr="http://i.imgur.com/s8nYcw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219" y="3113176"/>
            <a:ext cx="5173694" cy="32670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079157" y="1188514"/>
            <a:ext cx="9745362" cy="4462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031" y="1239537"/>
            <a:ext cx="95154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7695" y="3540984"/>
            <a:ext cx="95059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420130" y="1056709"/>
            <a:ext cx="11483546" cy="1670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 - Submit</a:t>
            </a:r>
          </a:p>
          <a:p>
            <a:endParaRPr lang="en-US" altLang="ko-KR" sz="2800" b="1" dirty="0" smtClean="0"/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4"/>
          <p:cNvGrpSpPr/>
          <p:nvPr/>
        </p:nvGrpSpPr>
        <p:grpSpPr>
          <a:xfrm>
            <a:off x="2937224" y="3049107"/>
            <a:ext cx="4986726" cy="2861613"/>
            <a:chOff x="755576" y="3573016"/>
            <a:chExt cx="7784932" cy="2736304"/>
          </a:xfrm>
        </p:grpSpPr>
        <p:sp>
          <p:nvSpPr>
            <p:cNvPr id="9" name="직사각형 8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51677" y="3672911"/>
              <a:ext cx="7488831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32898" y="3341653"/>
            <a:ext cx="4089393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j-lt"/>
                <a:ea typeface="HY견고딕" pitchFamily="18" charset="-127"/>
              </a:rPr>
              <a:t>10 iterations</a:t>
            </a:r>
          </a:p>
          <a:p>
            <a:pPr algn="ctr"/>
            <a:r>
              <a:rPr lang="en-US" altLang="ko-KR" sz="2000" dirty="0" smtClean="0">
                <a:latin typeface="+mj-lt"/>
                <a:ea typeface="HY견고딕" pitchFamily="18" charset="-127"/>
              </a:rPr>
              <a:t>RMSE error :</a:t>
            </a:r>
          </a:p>
          <a:p>
            <a:pPr algn="ctr"/>
            <a:r>
              <a:rPr lang="en-US" altLang="ko-KR" sz="2800" b="1" dirty="0" smtClean="0">
                <a:latin typeface="+mj-lt"/>
                <a:ea typeface="HY견고딕" pitchFamily="18" charset="-127"/>
              </a:rPr>
              <a:t>1.02245 </a:t>
            </a:r>
          </a:p>
          <a:p>
            <a:pPr algn="ctr"/>
            <a:endParaRPr lang="en-US" altLang="ko-KR" sz="1050" dirty="0" smtClean="0">
              <a:latin typeface="+mj-lt"/>
              <a:ea typeface="HY견고딕" pitchFamily="18" charset="-127"/>
            </a:endParaRPr>
          </a:p>
          <a:p>
            <a:pPr algn="ctr"/>
            <a:r>
              <a:rPr lang="en-US" altLang="ko-KR" sz="2000" dirty="0" smtClean="0">
                <a:latin typeface="+mj-lt"/>
                <a:ea typeface="HY견고딕" pitchFamily="18" charset="-127"/>
              </a:rPr>
              <a:t>60 iterations</a:t>
            </a:r>
          </a:p>
          <a:p>
            <a:pPr algn="ctr"/>
            <a:r>
              <a:rPr lang="en-US" altLang="ko-KR" sz="2000" dirty="0" smtClean="0">
                <a:latin typeface="+mj-lt"/>
                <a:ea typeface="HY견고딕" pitchFamily="18" charset="-127"/>
              </a:rPr>
              <a:t>RMSE error :</a:t>
            </a:r>
          </a:p>
          <a:p>
            <a:pPr algn="ctr"/>
            <a:r>
              <a:rPr lang="en-US" altLang="ko-KR" sz="2800" b="1" dirty="0" smtClean="0">
                <a:ea typeface="HY견고딕" pitchFamily="18" charset="-127"/>
              </a:rPr>
              <a:t>1.02711</a:t>
            </a:r>
            <a:endParaRPr lang="en-US" altLang="ko-KR" sz="2000" b="1" dirty="0" smtClean="0">
              <a:ea typeface="HY견고딕" pitchFamily="18" charset="-127"/>
            </a:endParaRPr>
          </a:p>
          <a:p>
            <a:pPr algn="ctr"/>
            <a:endParaRPr lang="en-US" altLang="ko-KR" sz="2000" dirty="0" smtClean="0">
              <a:latin typeface="+mj-lt"/>
              <a:ea typeface="HY견고딕" pitchFamily="18" charset="-127"/>
            </a:endParaRPr>
          </a:p>
          <a:p>
            <a:pPr algn="ctr"/>
            <a:endParaRPr lang="en-US" altLang="ko-KR" sz="2800" b="1" dirty="0" smtClean="0">
              <a:latin typeface="+mj-lt"/>
              <a:ea typeface="HY견고딕" pitchFamily="18" charset="-127"/>
            </a:endParaRPr>
          </a:p>
          <a:p>
            <a:pPr algn="ctr"/>
            <a:endParaRPr lang="en-US" altLang="ko-KR" sz="2800" b="1" dirty="0" smtClean="0">
              <a:latin typeface="+mj-lt"/>
              <a:ea typeface="HY견고딕" pitchFamily="18" charset="-127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190" y="1120475"/>
            <a:ext cx="11420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47817" y="1264511"/>
            <a:ext cx="844377" cy="3830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4"/>
          <p:cNvGrpSpPr/>
          <p:nvPr/>
        </p:nvGrpSpPr>
        <p:grpSpPr>
          <a:xfrm>
            <a:off x="6590270" y="5128747"/>
            <a:ext cx="1235676" cy="634313"/>
            <a:chOff x="755576" y="3573016"/>
            <a:chExt cx="7784932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51677" y="3672911"/>
              <a:ext cx="7488831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4006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606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2. </a:t>
            </a:r>
            <a:r>
              <a:rPr lang="en-US" altLang="ko-KR" sz="2800" b="1" dirty="0" err="1" smtClean="0"/>
              <a:t>XGBregressor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5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0"/>
          <p:cNvGrpSpPr/>
          <p:nvPr/>
        </p:nvGrpSpPr>
        <p:grpSpPr>
          <a:xfrm>
            <a:off x="2715890" y="2192069"/>
            <a:ext cx="6288068" cy="2627066"/>
            <a:chOff x="755576" y="404664"/>
            <a:chExt cx="7632848" cy="2736304"/>
          </a:xfrm>
        </p:grpSpPr>
        <p:sp>
          <p:nvSpPr>
            <p:cNvPr id="9" name="직사각형 8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62183" y="2677298"/>
            <a:ext cx="7751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XGB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Regressor</a:t>
            </a:r>
            <a:r>
              <a:rPr lang="en-US" altLang="ko-KR" dirty="0" smtClean="0"/>
              <a:t> (Extreme Gradient Boosting)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트리 기반의 앙상블 학습법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r>
              <a:rPr lang="ko-KR" altLang="en-US" dirty="0" smtClean="0"/>
              <a:t>에서 주로 상위를 차지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빠르고 성능이 좋아 자주 사용됨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37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779374" y="1592169"/>
            <a:ext cx="7784756" cy="3861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410D382-6FA2-41C5-A007-DD329B1436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320" y="1686997"/>
            <a:ext cx="7596044" cy="3725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2606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2. </a:t>
            </a:r>
            <a:r>
              <a:rPr lang="en-US" altLang="ko-KR" sz="2800" b="1" dirty="0" err="1" smtClean="0"/>
              <a:t>XGBregressor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9337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202724" y="1410936"/>
            <a:ext cx="5486400" cy="2213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BBFD45-09C7-4DC8-AF05-A70C0C307D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390" y="1493863"/>
            <a:ext cx="5378921" cy="205548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637891" y="3764692"/>
            <a:ext cx="5478174" cy="2594919"/>
            <a:chOff x="4637891" y="3764692"/>
            <a:chExt cx="5478174" cy="2594919"/>
          </a:xfrm>
        </p:grpSpPr>
        <p:sp>
          <p:nvSpPr>
            <p:cNvPr id="15" name="正方形/長方形 13">
              <a:extLst>
                <a:ext uri="{FF2B5EF4-FFF2-40B4-BE49-F238E27FC236}">
                  <a16:creationId xmlns:a16="http://schemas.microsoft.com/office/drawing/2014/main" xmlns="" id="{DA776238-6099-4473-8372-A5BB69DAD9F8}"/>
                </a:ext>
              </a:extLst>
            </p:cNvPr>
            <p:cNvSpPr/>
            <p:nvPr/>
          </p:nvSpPr>
          <p:spPr>
            <a:xfrm>
              <a:off x="4637891" y="3764692"/>
              <a:ext cx="5478174" cy="2594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FD0E8952-D9F5-41F9-9E9F-309CD1602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95" y="3843395"/>
              <a:ext cx="5315918" cy="2457135"/>
            </a:xfrm>
            <a:prstGeom prst="rect">
              <a:avLst/>
            </a:prstGeom>
          </p:spPr>
        </p:pic>
      </p:grpSp>
      <p:sp>
        <p:nvSpPr>
          <p:cNvPr id="7" name="화살표: 원형 6">
            <a:extLst>
              <a:ext uri="{FF2B5EF4-FFF2-40B4-BE49-F238E27FC236}">
                <a16:creationId xmlns="" xmlns:a16="http://schemas.microsoft.com/office/drawing/2014/main" id="{83CBB3DC-9AAF-4C86-BBF1-5962AF5D3951}"/>
              </a:ext>
            </a:extLst>
          </p:cNvPr>
          <p:cNvSpPr/>
          <p:nvPr/>
        </p:nvSpPr>
        <p:spPr>
          <a:xfrm rot="3138573">
            <a:off x="6641722" y="2936926"/>
            <a:ext cx="809233" cy="851241"/>
          </a:xfrm>
          <a:prstGeom prst="circular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606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2. </a:t>
            </a:r>
            <a:r>
              <a:rPr lang="en-US" altLang="ko-KR" sz="2800" b="1" dirty="0" err="1" smtClean="0"/>
              <a:t>XGBregressor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11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12" name="직사각형 11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33223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211977" y="1698171"/>
            <a:ext cx="8159460" cy="478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C5A463A-8C61-4594-A6A2-FEF8FF5152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6835" y="2288354"/>
            <a:ext cx="3219450" cy="4114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4135970-5B40-4E11-B0D2-357E967A1D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4545" y="1771135"/>
            <a:ext cx="4689023" cy="4628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2606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2. </a:t>
            </a:r>
            <a:r>
              <a:rPr lang="en-US" altLang="ko-KR" sz="2800" b="1" dirty="0" err="1" smtClean="0"/>
              <a:t>XGBregressor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8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9" name="직사각형 8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47783" y="1765164"/>
            <a:ext cx="7570574" cy="3647095"/>
            <a:chOff x="2347783" y="1765164"/>
            <a:chExt cx="7570574" cy="3647095"/>
          </a:xfrm>
        </p:grpSpPr>
        <p:sp>
          <p:nvSpPr>
            <p:cNvPr id="12" name="正方形/長方形 13">
              <a:extLst>
                <a:ext uri="{FF2B5EF4-FFF2-40B4-BE49-F238E27FC236}">
                  <a16:creationId xmlns:a16="http://schemas.microsoft.com/office/drawing/2014/main" xmlns="" id="{DA776238-6099-4473-8372-A5BB69DAD9F8}"/>
                </a:ext>
              </a:extLst>
            </p:cNvPr>
            <p:cNvSpPr/>
            <p:nvPr/>
          </p:nvSpPr>
          <p:spPr>
            <a:xfrm>
              <a:off x="2347783" y="1765164"/>
              <a:ext cx="7570574" cy="3647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0CA7CD5B-E883-4028-B71A-1FA31A68A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6979" y="1844965"/>
              <a:ext cx="7369578" cy="3481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414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583548" y="1070352"/>
            <a:ext cx="8570646" cy="5648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3BA6FE7-FE3A-4FFF-A846-F1CC8A43F6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4417" y="1137777"/>
            <a:ext cx="8324332" cy="2623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E50DE23-AE47-4065-83DE-7C17ACCBAC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3231" y="3866304"/>
            <a:ext cx="8413407" cy="2745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2606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2. </a:t>
            </a:r>
            <a:r>
              <a:rPr lang="en-US" altLang="ko-KR" sz="2800" b="1" dirty="0" err="1" smtClean="0"/>
              <a:t>XGBregressor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6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7" name="직사각형 6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8528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130701" y="1679960"/>
            <a:ext cx="9711469" cy="3806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6FE2BD7-541A-4311-9BBE-6382EB15F76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1258" y="1779244"/>
            <a:ext cx="9553575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2606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2. </a:t>
            </a:r>
            <a:r>
              <a:rPr lang="en-US" altLang="ko-KR" sz="2800" b="1" dirty="0" err="1" smtClean="0"/>
              <a:t>XGBregressor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5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7698377" y="4894216"/>
            <a:ext cx="3291840" cy="984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921696" y="1235824"/>
            <a:ext cx="6707013" cy="4642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en-US" altLang="ko-KR" sz="2800" b="1" dirty="0" err="1" smtClean="0"/>
              <a:t>XGBregressor</a:t>
            </a:r>
            <a:r>
              <a:rPr lang="en-US" altLang="ko-KR" sz="2800" b="1" dirty="0" smtClean="0"/>
              <a:t> - Submit</a:t>
            </a:r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39" y="1300937"/>
            <a:ext cx="6517503" cy="333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137186" y="1334531"/>
            <a:ext cx="1355006" cy="427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415" y="4990070"/>
            <a:ext cx="9876910" cy="79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058563" y="5416382"/>
            <a:ext cx="844377" cy="3830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4"/>
          <p:cNvGrpSpPr/>
          <p:nvPr/>
        </p:nvGrpSpPr>
        <p:grpSpPr>
          <a:xfrm>
            <a:off x="7965988" y="1751576"/>
            <a:ext cx="3434111" cy="2425007"/>
            <a:chOff x="755576" y="3573016"/>
            <a:chExt cx="7784932" cy="2736304"/>
          </a:xfrm>
        </p:grpSpPr>
        <p:sp>
          <p:nvSpPr>
            <p:cNvPr id="13" name="직사각형 12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51677" y="3672911"/>
              <a:ext cx="7488831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0659" y="2042985"/>
            <a:ext cx="3698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lt"/>
                <a:ea typeface="HY견고딕" pitchFamily="18" charset="-127"/>
              </a:rPr>
              <a:t>RMSE error</a:t>
            </a:r>
          </a:p>
          <a:p>
            <a:pPr algn="ctr"/>
            <a:r>
              <a:rPr lang="en-US" altLang="ko-KR" sz="2800" b="1" dirty="0" smtClean="0">
                <a:latin typeface="+mj-lt"/>
                <a:ea typeface="HY견고딕" pitchFamily="18" charset="-127"/>
              </a:rPr>
              <a:t> : 1.43635</a:t>
            </a:r>
          </a:p>
          <a:p>
            <a:pPr algn="ctr"/>
            <a:endParaRPr lang="en-US" altLang="ko-KR" sz="2800" b="1" dirty="0" smtClean="0">
              <a:latin typeface="+mj-lt"/>
              <a:ea typeface="HY견고딕" pitchFamily="18" charset="-127"/>
            </a:endParaRPr>
          </a:p>
          <a:p>
            <a:pPr algn="ctr"/>
            <a:r>
              <a:rPr lang="en-US" altLang="ko-KR" sz="2800" b="1" dirty="0" smtClean="0">
                <a:latin typeface="+mj-lt"/>
                <a:ea typeface="HY견고딕" pitchFamily="18" charset="-127"/>
              </a:rPr>
              <a:t>-&gt; 7100 </a:t>
            </a:r>
            <a:r>
              <a:rPr lang="ko-KR" altLang="en-US" sz="2800" b="1" dirty="0" smtClean="0">
                <a:latin typeface="+mj-lt"/>
                <a:ea typeface="HY견고딕" pitchFamily="18" charset="-127"/>
              </a:rPr>
              <a:t>등</a:t>
            </a:r>
          </a:p>
          <a:p>
            <a:endParaRPr lang="ko-KR" altLang="en-US" sz="2800" b="1" dirty="0"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Conclusion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4"/>
          <p:cNvGrpSpPr/>
          <p:nvPr/>
        </p:nvGrpSpPr>
        <p:grpSpPr>
          <a:xfrm>
            <a:off x="2590481" y="2487828"/>
            <a:ext cx="6553520" cy="1054443"/>
            <a:chOff x="755576" y="3573016"/>
            <a:chExt cx="7632848" cy="2736304"/>
          </a:xfrm>
        </p:grpSpPr>
        <p:sp>
          <p:nvSpPr>
            <p:cNvPr id="17" name="직사각형 16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95440" y="2633782"/>
            <a:ext cx="6356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Feature Engineering !</a:t>
            </a:r>
          </a:p>
          <a:p>
            <a:pPr algn="ctr"/>
            <a:endParaRPr lang="ko-KR" alt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3130378" y="1394460"/>
            <a:ext cx="5700583" cy="4586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1133" y="1479335"/>
            <a:ext cx="5562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Reference</a:t>
            </a:r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4104" y="1489166"/>
            <a:ext cx="11477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[1]</a:t>
            </a:r>
            <a:r>
              <a:rPr lang="en-US" altLang="ko-KR" dirty="0" smtClean="0"/>
              <a:t> Simple Predict with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, </a:t>
            </a:r>
          </a:p>
          <a:p>
            <a:r>
              <a:rPr lang="en-US" altLang="ko-KR" u="sng" dirty="0" smtClean="0">
                <a:hlinkClick r:id="rId2"/>
              </a:rPr>
              <a:t>https://www.kaggle.com/doukanberkberber/simple-predict-with-xgboost</a:t>
            </a:r>
            <a:endParaRPr lang="en-US" altLang="ko-KR" u="sng" dirty="0" smtClean="0"/>
          </a:p>
          <a:p>
            <a:endParaRPr lang="en-US" altLang="ko-KR" u="sng" dirty="0" smtClean="0"/>
          </a:p>
          <a:p>
            <a:r>
              <a:rPr lang="en-US" altLang="ko-KR" b="1" u="sng" dirty="0" smtClean="0"/>
              <a:t>[2]</a:t>
            </a:r>
            <a:r>
              <a:rPr lang="en-US" altLang="ko-KR" u="sng" dirty="0" smtClean="0"/>
              <a:t> </a:t>
            </a:r>
            <a:r>
              <a:rPr lang="en-US" altLang="ko-KR" dirty="0" smtClean="0"/>
              <a:t>Sales Forecast LSTM - 67% (Beginner-Friendly), </a:t>
            </a:r>
          </a:p>
          <a:p>
            <a:r>
              <a:rPr lang="en-US" altLang="ko-KR" u="sng" dirty="0" smtClean="0">
                <a:hlinkClick r:id="rId3"/>
              </a:rPr>
              <a:t>https://www.kaggle.com/carmnejsu/sales-forecast-lstm-67-beginner-friendly</a:t>
            </a:r>
            <a:endParaRPr lang="en-US" altLang="ko-KR" u="sng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[3]</a:t>
            </a:r>
            <a:r>
              <a:rPr lang="en-US" altLang="ko-KR" dirty="0" smtClean="0"/>
              <a:t> Simple and Easy </a:t>
            </a:r>
            <a:r>
              <a:rPr lang="en-US" altLang="ko-KR" dirty="0" err="1" smtClean="0"/>
              <a:t>Aprroach</a:t>
            </a:r>
            <a:r>
              <a:rPr lang="en-US" altLang="ko-KR" dirty="0" smtClean="0"/>
              <a:t> using LSTM, </a:t>
            </a:r>
          </a:p>
          <a:p>
            <a:r>
              <a:rPr lang="en-US" altLang="ko-KR" u="sng" dirty="0" smtClean="0">
                <a:hlinkClick r:id="rId4"/>
              </a:rPr>
              <a:t>https://www.kaggle.com/karanjakhar/simple-and-easy-aprroach-using-lstm</a:t>
            </a:r>
            <a:endParaRPr lang="en-US" altLang="ko-KR" dirty="0" smtClean="0"/>
          </a:p>
          <a:p>
            <a:endParaRPr lang="en-US" altLang="ko-KR" u="sng" dirty="0" smtClean="0"/>
          </a:p>
        </p:txBody>
      </p:sp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372498" y="1246181"/>
            <a:ext cx="5906530" cy="5113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044" y="1313164"/>
            <a:ext cx="45529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1568" y="4412780"/>
            <a:ext cx="57531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6166024" y="2545491"/>
            <a:ext cx="5366950" cy="186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939114" y="1427412"/>
            <a:ext cx="5272216" cy="434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997" y="1524257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982" y="2620405"/>
            <a:ext cx="5286999" cy="172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3015049" y="4118921"/>
            <a:ext cx="5914768" cy="198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392193" y="1081423"/>
            <a:ext cx="9127526" cy="292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575" y="1160635"/>
            <a:ext cx="8903381" cy="271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882" y="4190360"/>
            <a:ext cx="57531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3278659" y="1732213"/>
            <a:ext cx="4604952" cy="3655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4643" y="1821721"/>
            <a:ext cx="4435962" cy="345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1894704" y="1114374"/>
            <a:ext cx="8468495" cy="4907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051" y="1208129"/>
            <a:ext cx="8305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2603158" y="1443890"/>
            <a:ext cx="6829166" cy="3647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LSTM</a:t>
            </a:r>
          </a:p>
          <a:p>
            <a:endParaRPr lang="en-US" altLang="ko-KR" sz="2800" b="1" dirty="0">
              <a:latin typeface="+mj-lt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6" name="직사각형 5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5584" y="1521168"/>
            <a:ext cx="66960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267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167</Words>
  <Application>Microsoft Office PowerPoint</Application>
  <PresentationFormat>사용자 지정</PresentationFormat>
  <Paragraphs>61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연석 최</dc:creator>
  <cp:lastModifiedBy>eileen1426@naver.com</cp:lastModifiedBy>
  <cp:revision>13</cp:revision>
  <dcterms:created xsi:type="dcterms:W3CDTF">2020-08-27T12:31:50Z</dcterms:created>
  <dcterms:modified xsi:type="dcterms:W3CDTF">2020-08-27T13:54:06Z</dcterms:modified>
</cp:coreProperties>
</file>