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94" r:id="rId3"/>
    <p:sldId id="290" r:id="rId4"/>
    <p:sldId id="295" r:id="rId5"/>
    <p:sldId id="296" r:id="rId6"/>
    <p:sldId id="293" r:id="rId7"/>
    <p:sldId id="298" r:id="rId8"/>
    <p:sldId id="297" r:id="rId9"/>
    <p:sldId id="299" r:id="rId10"/>
    <p:sldId id="300" r:id="rId11"/>
    <p:sldId id="301" r:id="rId12"/>
    <p:sldId id="302" r:id="rId13"/>
    <p:sldId id="303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5DBF"/>
    <a:srgbClr val="CDBFE0"/>
    <a:srgbClr val="CCBCE5"/>
    <a:srgbClr val="E1C5E4"/>
    <a:srgbClr val="58378D"/>
    <a:srgbClr val="AA90D3"/>
    <a:srgbClr val="CD9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280" y="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BCE37-6C37-4A98-8542-9B77185828F6}" type="datetimeFigureOut">
              <a:rPr lang="ko-KR" altLang="en-US" smtClean="0"/>
              <a:pPr/>
              <a:t>2020-11-24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8865E-6D57-429A-8AAC-23EFE3AE8B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8865E-6D57-429A-8AAC-23EFE3AE8BB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8865E-6D57-429A-8AAC-23EFE3AE8BB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8865E-6D57-429A-8AAC-23EFE3AE8BB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8865E-6D57-429A-8AAC-23EFE3AE8BB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431D-8CD1-4FAC-9A84-4707BFB38820}" type="datetimeFigureOut">
              <a:rPr lang="ko-KR" altLang="en-US" smtClean="0"/>
              <a:pPr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0A31-DCCC-44A1-AAC2-72C7428E0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431D-8CD1-4FAC-9A84-4707BFB38820}" type="datetimeFigureOut">
              <a:rPr lang="ko-KR" altLang="en-US" smtClean="0"/>
              <a:pPr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0A31-DCCC-44A1-AAC2-72C7428E0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431D-8CD1-4FAC-9A84-4707BFB38820}" type="datetimeFigureOut">
              <a:rPr lang="ko-KR" altLang="en-US" smtClean="0"/>
              <a:pPr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0A31-DCCC-44A1-AAC2-72C7428E0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431D-8CD1-4FAC-9A84-4707BFB38820}" type="datetimeFigureOut">
              <a:rPr lang="ko-KR" altLang="en-US" smtClean="0"/>
              <a:pPr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0A31-DCCC-44A1-AAC2-72C7428E0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431D-8CD1-4FAC-9A84-4707BFB38820}" type="datetimeFigureOut">
              <a:rPr lang="ko-KR" altLang="en-US" smtClean="0"/>
              <a:pPr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0A31-DCCC-44A1-AAC2-72C7428E0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431D-8CD1-4FAC-9A84-4707BFB38820}" type="datetimeFigureOut">
              <a:rPr lang="ko-KR" altLang="en-US" smtClean="0"/>
              <a:pPr/>
              <a:t>2020-11-24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0A31-DCCC-44A1-AAC2-72C7428E0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431D-8CD1-4FAC-9A84-4707BFB38820}" type="datetimeFigureOut">
              <a:rPr lang="ko-KR" altLang="en-US" smtClean="0"/>
              <a:pPr/>
              <a:t>2020-11-24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0A31-DCCC-44A1-AAC2-72C7428E0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431D-8CD1-4FAC-9A84-4707BFB38820}" type="datetimeFigureOut">
              <a:rPr lang="ko-KR" altLang="en-US" smtClean="0"/>
              <a:pPr/>
              <a:t>2020-11-24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0A31-DCCC-44A1-AAC2-72C7428E0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431D-8CD1-4FAC-9A84-4707BFB38820}" type="datetimeFigureOut">
              <a:rPr lang="ko-KR" altLang="en-US" smtClean="0"/>
              <a:pPr/>
              <a:t>2020-11-24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0A31-DCCC-44A1-AAC2-72C7428E0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431D-8CD1-4FAC-9A84-4707BFB38820}" type="datetimeFigureOut">
              <a:rPr lang="ko-KR" altLang="en-US" smtClean="0"/>
              <a:pPr/>
              <a:t>2020-11-24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0A31-DCCC-44A1-AAC2-72C7428E0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431D-8CD1-4FAC-9A84-4707BFB38820}" type="datetimeFigureOut">
              <a:rPr lang="ko-KR" altLang="en-US" smtClean="0"/>
              <a:pPr/>
              <a:t>2020-11-24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0A31-DCCC-44A1-AAC2-72C7428E0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6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A431D-8CD1-4FAC-9A84-4707BFB38820}" type="datetimeFigureOut">
              <a:rPr lang="ko-KR" altLang="en-US" smtClean="0"/>
              <a:pPr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90A31-DCCC-44A1-AAC2-72C7428E0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956022" y="404664"/>
            <a:ext cx="7072362" cy="6072230"/>
            <a:chOff x="785786" y="285728"/>
            <a:chExt cx="7072362" cy="6072230"/>
          </a:xfrm>
        </p:grpSpPr>
        <p:sp>
          <p:nvSpPr>
            <p:cNvPr id="8" name="순서도: 순차적 액세스 저장소 7"/>
            <p:cNvSpPr/>
            <p:nvPr/>
          </p:nvSpPr>
          <p:spPr>
            <a:xfrm>
              <a:off x="785786" y="285728"/>
              <a:ext cx="7072362" cy="6072230"/>
            </a:xfrm>
            <a:prstGeom prst="flowChartMagneticTape">
              <a:avLst/>
            </a:prstGeom>
            <a:solidFill>
              <a:schemeClr val="accent4">
                <a:lumMod val="50000"/>
              </a:schemeClr>
            </a:solidFill>
            <a:ln w="57150">
              <a:noFill/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2400" u="heavy" dirty="0" smtClean="0"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endParaRPr lang="en-US" altLang="ko-KR" sz="2400" u="heavy" dirty="0" smtClean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" name="순서도: 순차적 액세스 저장소 8"/>
            <p:cNvSpPr/>
            <p:nvPr/>
          </p:nvSpPr>
          <p:spPr>
            <a:xfrm>
              <a:off x="1000100" y="500042"/>
              <a:ext cx="6643734" cy="5572164"/>
            </a:xfrm>
            <a:prstGeom prst="flowChartMagneticTape">
              <a:avLst/>
            </a:prstGeom>
            <a:solidFill>
              <a:schemeClr val="accent4">
                <a:lumMod val="50000"/>
              </a:schemeClr>
            </a:solidFill>
            <a:ln w="57150">
              <a:solidFill>
                <a:schemeClr val="bg1"/>
              </a:solidFill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187624" y="1065505"/>
            <a:ext cx="6408712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4400" b="1" dirty="0" smtClean="0">
                <a:solidFill>
                  <a:schemeClr val="bg1"/>
                </a:solidFill>
              </a:rPr>
              <a:t>Learning representations by back-propagating errors</a:t>
            </a:r>
          </a:p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Rumelhart</a:t>
            </a:r>
            <a:r>
              <a:rPr lang="en-US" altLang="ko-KR" b="1" dirty="0" smtClean="0">
                <a:solidFill>
                  <a:schemeClr val="bg1"/>
                </a:solidFill>
              </a:rPr>
              <a:t>, David E., Geoffrey E. Hinton, 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and Ronald J. Williams.</a:t>
            </a:r>
          </a:p>
          <a:p>
            <a:pPr algn="ctr"/>
            <a:endParaRPr lang="en-US" altLang="ko-KR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수학과 오서영</a:t>
            </a:r>
            <a:endParaRPr lang="en-US" altLang="ko-KR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980728"/>
            <a:ext cx="6480720" cy="577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755575" y="188640"/>
            <a:ext cx="8289629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5576" y="26064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Code implementation</a:t>
            </a:r>
            <a:endParaRPr lang="ko-KR" altLang="en-US" sz="2800" b="1" dirty="0" smtClean="0"/>
          </a:p>
        </p:txBody>
      </p:sp>
      <p:grpSp>
        <p:nvGrpSpPr>
          <p:cNvPr id="2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20" name="직사각형 19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2636912"/>
            <a:ext cx="28479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5" y="188640"/>
            <a:ext cx="8289629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5576" y="26064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Code implementation</a:t>
            </a:r>
            <a:endParaRPr lang="ko-KR" altLang="en-US" sz="2800" b="1" dirty="0" smtClean="0"/>
          </a:p>
        </p:txBody>
      </p:sp>
      <p:grpSp>
        <p:nvGrpSpPr>
          <p:cNvPr id="2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20" name="직사각형 19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556792"/>
            <a:ext cx="665797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5" y="188640"/>
            <a:ext cx="8289629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5576" y="26064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Code implementation</a:t>
            </a:r>
            <a:endParaRPr lang="ko-KR" altLang="en-US" sz="2800" b="1" dirty="0" smtClean="0"/>
          </a:p>
        </p:txBody>
      </p:sp>
      <p:grpSp>
        <p:nvGrpSpPr>
          <p:cNvPr id="2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20" name="직사각형 19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556792"/>
            <a:ext cx="669607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5" y="188640"/>
            <a:ext cx="8289629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5576" y="26064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Code implementation</a:t>
            </a:r>
            <a:endParaRPr lang="ko-KR" altLang="en-US" sz="2800" b="1" dirty="0" smtClean="0"/>
          </a:p>
        </p:txBody>
      </p:sp>
      <p:grpSp>
        <p:nvGrpSpPr>
          <p:cNvPr id="2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20" name="직사각형 19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80728"/>
            <a:ext cx="8620977" cy="5788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842161A-2401-4498-AC33-1B87B7AE1ABF}"/>
              </a:ext>
            </a:extLst>
          </p:cNvPr>
          <p:cNvSpPr/>
          <p:nvPr/>
        </p:nvSpPr>
        <p:spPr>
          <a:xfrm>
            <a:off x="1691680" y="1196752"/>
            <a:ext cx="5832648" cy="5328592"/>
          </a:xfrm>
          <a:prstGeom prst="rect">
            <a:avLst/>
          </a:prstGeom>
          <a:solidFill>
            <a:srgbClr val="AA8F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55575" y="188640"/>
            <a:ext cx="8289629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5576" y="26064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Neural Network</a:t>
            </a:r>
            <a:endParaRPr lang="ko-KR" altLang="en-US" sz="2800" b="1" dirty="0" smtClean="0"/>
          </a:p>
        </p:txBody>
      </p:sp>
      <p:grpSp>
        <p:nvGrpSpPr>
          <p:cNvPr id="2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20" name="직사각형 19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268760"/>
            <a:ext cx="5688632" cy="5167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5" y="188640"/>
            <a:ext cx="8289629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5576" y="26064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Back-propagation</a:t>
            </a:r>
            <a:endParaRPr lang="ko-KR" altLang="en-US" sz="2800" b="1" dirty="0" smtClean="0"/>
          </a:p>
        </p:txBody>
      </p:sp>
      <p:grpSp>
        <p:nvGrpSpPr>
          <p:cNvPr id="3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20" name="직사각형 19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10"/>
          <p:cNvGrpSpPr/>
          <p:nvPr/>
        </p:nvGrpSpPr>
        <p:grpSpPr>
          <a:xfrm>
            <a:off x="251520" y="1412776"/>
            <a:ext cx="8640960" cy="4824536"/>
            <a:chOff x="755576" y="404664"/>
            <a:chExt cx="7632848" cy="2736304"/>
          </a:xfrm>
        </p:grpSpPr>
        <p:sp>
          <p:nvSpPr>
            <p:cNvPr id="12" name="직사각형 11"/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545925" y="1453985"/>
            <a:ext cx="79496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dirty="0" smtClean="0"/>
          </a:p>
          <a:p>
            <a:r>
              <a:rPr lang="en-US" altLang="ko-KR" b="1" dirty="0" smtClean="0"/>
              <a:t>If input units are directly connected to the output units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-&gt; easy to find learning rules </a:t>
            </a:r>
          </a:p>
          <a:p>
            <a:r>
              <a:rPr lang="en-US" altLang="ko-KR" dirty="0" smtClean="0"/>
              <a:t>(iteratively adjust the relative strengths)</a:t>
            </a:r>
          </a:p>
          <a:p>
            <a:r>
              <a:rPr lang="en-US" altLang="ko-KR" dirty="0" smtClean="0"/>
              <a:t>-&gt; progressively reduce the difference </a:t>
            </a:r>
          </a:p>
          <a:p>
            <a:r>
              <a:rPr lang="en-US" altLang="ko-KR" dirty="0" smtClean="0"/>
              <a:t>between the actual and desired output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Hidden units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-&gt; Learning procedure decides under what</a:t>
            </a:r>
          </a:p>
          <a:p>
            <a:r>
              <a:rPr lang="en-US" altLang="ko-KR" dirty="0" smtClean="0"/>
              <a:t> circumstances the hidden units should be active in order to achieve the desired input-output</a:t>
            </a:r>
          </a:p>
          <a:p>
            <a:r>
              <a:rPr lang="en-US" altLang="ko-KR" dirty="0" smtClean="0"/>
              <a:t>-&gt; Hidden units are going to learn to represent some features of input domain</a:t>
            </a:r>
          </a:p>
          <a:p>
            <a:r>
              <a:rPr lang="en-US" altLang="ko-KR" dirty="0" smtClean="0"/>
              <a:t>-&gt; </a:t>
            </a:r>
            <a:r>
              <a:rPr lang="en-US" altLang="ko-KR" b="1" dirty="0" smtClean="0"/>
              <a:t>Back propagation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5" y="188640"/>
            <a:ext cx="8289629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5576" y="26064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Feed Forward</a:t>
            </a:r>
            <a:endParaRPr lang="ko-KR" altLang="en-US" sz="2800" b="1" dirty="0" smtClean="0"/>
          </a:p>
        </p:txBody>
      </p:sp>
      <p:grpSp>
        <p:nvGrpSpPr>
          <p:cNvPr id="2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20" name="직사각형 19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10"/>
          <p:cNvGrpSpPr/>
          <p:nvPr/>
        </p:nvGrpSpPr>
        <p:grpSpPr>
          <a:xfrm>
            <a:off x="251520" y="1196752"/>
            <a:ext cx="8640960" cy="4608512"/>
            <a:chOff x="755576" y="404664"/>
            <a:chExt cx="7632848" cy="2736304"/>
          </a:xfrm>
        </p:grpSpPr>
        <p:sp>
          <p:nvSpPr>
            <p:cNvPr id="12" name="직사각형 11"/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직사각형 30"/>
              <p:cNvSpPr/>
              <p:nvPr/>
            </p:nvSpPr>
            <p:spPr>
              <a:xfrm>
                <a:off x="545925" y="1237961"/>
                <a:ext cx="7949683" cy="26379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altLang="ko-KR" b="1" dirty="0" smtClean="0"/>
              </a:p>
              <a:p>
                <a:r>
                  <a:rPr lang="en-US" altLang="ko-KR" b="1" dirty="0" smtClean="0"/>
                  <a:t>Input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altLang="ko-KR" b="1" dirty="0" smtClean="0"/>
              </a:p>
              <a:p>
                <a:endParaRPr lang="en-US" altLang="ko-KR" b="1" dirty="0" smtClean="0"/>
              </a:p>
              <a:p>
                <a:r>
                  <a:rPr lang="en-US" altLang="ko-KR" dirty="0" smtClean="0"/>
                  <a:t>-&gt; input of higher layer will be a weighted sum of the outputs of all of the lower layer units that feed into it</a:t>
                </a:r>
              </a:p>
              <a:p>
                <a:r>
                  <a:rPr lang="en-US" altLang="ko-KR" dirty="0" smtClean="0"/>
                  <a:t>-&gt; </a:t>
                </a:r>
                <a:r>
                  <a:rPr lang="en-US" altLang="ko-KR" dirty="0" err="1" smtClean="0"/>
                  <a:t>i</a:t>
                </a:r>
                <a:r>
                  <a:rPr lang="en-US" altLang="ko-KR" dirty="0" smtClean="0"/>
                  <a:t> feeds into j</a:t>
                </a:r>
              </a:p>
              <a:p>
                <a:endParaRPr lang="en-US" altLang="ko-KR" b="1" dirty="0" smtClean="0"/>
              </a:p>
              <a:p>
                <a:r>
                  <a:rPr lang="en-US" altLang="ko-KR" b="1" dirty="0" smtClean="0"/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altLang="ko-KR" b="1" dirty="0" smtClean="0"/>
              </a:p>
              <a:p>
                <a:r>
                  <a:rPr lang="en-US" altLang="ko-KR" b="1" dirty="0" smtClean="0"/>
                  <a:t>Adjusted by a weight on the link between </a:t>
                </a:r>
                <a:r>
                  <a:rPr lang="en-US" altLang="ko-KR" b="1" dirty="0" err="1" smtClean="0"/>
                  <a:t>i</a:t>
                </a:r>
                <a:r>
                  <a:rPr lang="en-US" altLang="ko-KR" b="1" dirty="0" smtClean="0"/>
                  <a:t> and j </a:t>
                </a:r>
                <a:r>
                  <a:rPr lang="en-US" altLang="ko-KR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altLang="ko-KR" b="1" dirty="0" smtClean="0"/>
                  <a:t>   </a:t>
                </a:r>
                <a:endParaRPr lang="en-US" altLang="ko-KR" b="1" dirty="0" smtClean="0"/>
              </a:p>
            </p:txBody>
          </p:sp>
        </mc:Choice>
        <mc:Fallback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25" y="1237961"/>
                <a:ext cx="7949683" cy="2637902"/>
              </a:xfrm>
              <a:prstGeom prst="rect">
                <a:avLst/>
              </a:prstGeom>
              <a:blipFill>
                <a:blip r:embed="rId3"/>
                <a:stretch>
                  <a:fillRect l="-690" b="-13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372207" y="4108702"/>
                <a:ext cx="2639953" cy="1192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207" y="4108702"/>
                <a:ext cx="2639953" cy="1192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5" y="188640"/>
            <a:ext cx="8289629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5576" y="26064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Feed Forward</a:t>
            </a:r>
            <a:endParaRPr lang="ko-KR" altLang="en-US" sz="2800" b="1" dirty="0" smtClean="0"/>
          </a:p>
        </p:txBody>
      </p:sp>
      <p:grpSp>
        <p:nvGrpSpPr>
          <p:cNvPr id="2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20" name="직사각형 19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10"/>
          <p:cNvGrpSpPr/>
          <p:nvPr/>
        </p:nvGrpSpPr>
        <p:grpSpPr>
          <a:xfrm>
            <a:off x="251520" y="1196752"/>
            <a:ext cx="8640960" cy="3672408"/>
            <a:chOff x="755576" y="404664"/>
            <a:chExt cx="7632848" cy="2736304"/>
          </a:xfrm>
        </p:grpSpPr>
        <p:sp>
          <p:nvSpPr>
            <p:cNvPr id="12" name="직사각형 11"/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직사각형 30"/>
              <p:cNvSpPr/>
              <p:nvPr/>
            </p:nvSpPr>
            <p:spPr>
              <a:xfrm>
                <a:off x="545925" y="1237961"/>
                <a:ext cx="7949683" cy="33846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altLang="ko-KR" dirty="0" smtClean="0"/>
              </a:p>
              <a:p>
                <a:r>
                  <a:rPr lang="en-US" altLang="ko-KR" b="1" dirty="0" smtClean="0"/>
                  <a:t>Output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altLang="ko-KR" b="1" dirty="0" smtClean="0"/>
              </a:p>
              <a:p>
                <a:r>
                  <a:rPr lang="en-US" altLang="ko-KR" dirty="0" smtClean="0"/>
                  <a:t>-&gt; </a:t>
                </a:r>
                <a:r>
                  <a:rPr lang="en-US" altLang="ko-KR" b="1" dirty="0" smtClean="0"/>
                  <a:t>Activation function </a:t>
                </a:r>
                <a:r>
                  <a:rPr lang="en-US" altLang="ko-KR" dirty="0" smtClean="0"/>
                  <a:t>in this paper is the </a:t>
                </a:r>
                <a:r>
                  <a:rPr lang="en-US" altLang="ko-KR" b="1" dirty="0" smtClean="0"/>
                  <a:t>sigmoid function</a:t>
                </a:r>
              </a:p>
              <a:p>
                <a:endParaRPr lang="en-US" altLang="ko-KR" b="1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-&gt; By repeating this procedure, starting with the </a:t>
                </a:r>
                <a:r>
                  <a:rPr lang="en-US" altLang="ko-KR" b="1" dirty="0" smtClean="0"/>
                  <a:t>input layer</a:t>
                </a:r>
                <a:r>
                  <a:rPr lang="en-US" altLang="ko-KR" dirty="0" smtClean="0"/>
                  <a:t>, </a:t>
                </a:r>
              </a:p>
              <a:p>
                <a:r>
                  <a:rPr lang="en-US" altLang="ko-KR" dirty="0" smtClean="0"/>
                  <a:t>we can feed-forward through the network layers and arrive at a set of </a:t>
                </a:r>
                <a:r>
                  <a:rPr lang="en-US" altLang="ko-KR" b="1" dirty="0" smtClean="0"/>
                  <a:t>outputs for the output layer</a:t>
                </a:r>
              </a:p>
            </p:txBody>
          </p:sp>
        </mc:Choice>
        <mc:Fallback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25" y="1237961"/>
                <a:ext cx="7949683" cy="3384645"/>
              </a:xfrm>
              <a:prstGeom prst="rect">
                <a:avLst/>
              </a:prstGeom>
              <a:blipFill>
                <a:blip r:embed="rId3"/>
                <a:stretch>
                  <a:fillRect l="-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5" y="188640"/>
            <a:ext cx="8289629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5576" y="26064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Error Function</a:t>
            </a:r>
            <a:endParaRPr lang="ko-KR" altLang="en-US" sz="2800" b="1" dirty="0" smtClean="0"/>
          </a:p>
        </p:txBody>
      </p:sp>
      <p:grpSp>
        <p:nvGrpSpPr>
          <p:cNvPr id="2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20" name="직사각형 19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4"/>
          <p:cNvGrpSpPr/>
          <p:nvPr/>
        </p:nvGrpSpPr>
        <p:grpSpPr>
          <a:xfrm>
            <a:off x="395536" y="1484784"/>
            <a:ext cx="8352928" cy="3960440"/>
            <a:chOff x="755576" y="3573016"/>
            <a:chExt cx="7632848" cy="2736304"/>
          </a:xfrm>
        </p:grpSpPr>
        <p:sp>
          <p:nvSpPr>
            <p:cNvPr id="15" name="직사각형 14"/>
            <p:cNvSpPr/>
            <p:nvPr/>
          </p:nvSpPr>
          <p:spPr>
            <a:xfrm>
              <a:off x="755576" y="3573016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27584" y="3645024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E1C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83568" y="1796623"/>
                <a:ext cx="7251206" cy="3965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The aim is to find a set of weights that ensure that </a:t>
                </a:r>
              </a:p>
              <a:p>
                <a:r>
                  <a:rPr lang="en-US" altLang="ko-KR" dirty="0" smtClean="0"/>
                  <a:t>the output vector is the same as the desired output vector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-&gt; computed output value of j in output layer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-&gt; its desired state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-&gt; minimize</a:t>
                </a:r>
              </a:p>
              <a:p>
                <a:r>
                  <a:rPr lang="en-US" altLang="ko-KR" dirty="0" smtClean="0"/>
                  <a:t>-&gt; need to adjust the weights</a:t>
                </a:r>
              </a:p>
              <a:p>
                <a:endParaRPr lang="en-US" altLang="ko-KR" b="1" dirty="0" smtClean="0"/>
              </a:p>
              <a:p>
                <a:endParaRPr lang="en-US" altLang="ko-KR" dirty="0" smtClean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796623"/>
                <a:ext cx="7251206" cy="3965701"/>
              </a:xfrm>
              <a:prstGeom prst="rect">
                <a:avLst/>
              </a:prstGeom>
              <a:blipFill>
                <a:blip r:embed="rId2"/>
                <a:stretch>
                  <a:fillRect l="-672" t="-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5" y="188640"/>
            <a:ext cx="8289629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5576" y="26064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Error Function</a:t>
            </a:r>
            <a:endParaRPr lang="ko-KR" altLang="en-US" sz="2800" b="1" dirty="0" smtClean="0"/>
          </a:p>
        </p:txBody>
      </p:sp>
      <p:grpSp>
        <p:nvGrpSpPr>
          <p:cNvPr id="2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20" name="직사각형 19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14"/>
          <p:cNvGrpSpPr/>
          <p:nvPr/>
        </p:nvGrpSpPr>
        <p:grpSpPr>
          <a:xfrm>
            <a:off x="467544" y="1340768"/>
            <a:ext cx="8280920" cy="4155957"/>
            <a:chOff x="755576" y="3573016"/>
            <a:chExt cx="7632848" cy="2736304"/>
          </a:xfrm>
        </p:grpSpPr>
        <p:sp>
          <p:nvSpPr>
            <p:cNvPr id="15" name="직사각형 14"/>
            <p:cNvSpPr/>
            <p:nvPr/>
          </p:nvSpPr>
          <p:spPr>
            <a:xfrm>
              <a:off x="755576" y="3573016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27584" y="3645024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E1C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755575" y="1594438"/>
                <a:ext cx="7776864" cy="3902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To minimize E by gradient descent it is necessary to compute the </a:t>
                </a:r>
                <a:r>
                  <a:rPr lang="en-US" altLang="ko-KR" b="1" dirty="0" smtClean="0"/>
                  <a:t>partial derivative </a:t>
                </a:r>
                <a:r>
                  <a:rPr lang="en-US" altLang="ko-KR" dirty="0" smtClean="0"/>
                  <a:t>of E with respect to each weight in the network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-&gt;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             </m:t>
                    </m:r>
                  </m:oMath>
                </a14:m>
                <a:r>
                  <a:rPr lang="en-US" altLang="ko-KR" dirty="0" smtClean="0"/>
                  <a:t>-&gt;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 (</a:t>
                </a:r>
                <a:r>
                  <a:rPr lang="en-US" altLang="ko-KR" dirty="0" smtClean="0"/>
                  <a:t>E and y are directly related</a:t>
                </a:r>
                <a:r>
                  <a:rPr lang="en-US" altLang="ko-KR" dirty="0"/>
                  <a:t>) </a:t>
                </a:r>
                <a:r>
                  <a:rPr lang="en-US" altLang="ko-KR" dirty="0" smtClean="0"/>
                  <a:t>   </a:t>
                </a:r>
                <a:r>
                  <a:rPr lang="en-US" altLang="ko-KR" sz="2400" dirty="0" smtClean="0"/>
                  <a:t>-&gt;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8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800" dirty="0" smtClean="0"/>
                  <a:t> = sigmoid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800" dirty="0" smtClean="0"/>
                  <a:t> = </a:t>
                </a:r>
                <a:r>
                  <a:rPr lang="en-US" altLang="ko-KR" sz="2800" dirty="0"/>
                  <a:t>sigmoid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800" dirty="0" smtClean="0"/>
                  <a:t> * (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m:rPr>
                        <m:nor/>
                      </m:rPr>
                      <a:rPr lang="en-US" altLang="ko-KR" sz="2800" dirty="0"/>
                      <m:t>sigmoid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800" dirty="0" smtClean="0"/>
                  <a:t>)</a:t>
                </a:r>
                <a:endParaRPr lang="en-US" altLang="ko-KR" sz="2000" b="1" dirty="0" smtClean="0"/>
              </a:p>
              <a:p>
                <a:endParaRPr lang="en-US" altLang="ko-KR" dirty="0" smtClean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5" y="1594438"/>
                <a:ext cx="7776864" cy="3902287"/>
              </a:xfrm>
              <a:prstGeom prst="rect">
                <a:avLst/>
              </a:prstGeom>
              <a:blipFill>
                <a:blip r:embed="rId2"/>
                <a:stretch>
                  <a:fillRect l="-705" t="-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5" y="188640"/>
            <a:ext cx="8289629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5576" y="26064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Error Function</a:t>
            </a:r>
            <a:endParaRPr lang="ko-KR" altLang="en-US" sz="2800" b="1" dirty="0" smtClean="0"/>
          </a:p>
        </p:txBody>
      </p:sp>
      <p:grpSp>
        <p:nvGrpSpPr>
          <p:cNvPr id="2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20" name="직사각형 19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14"/>
          <p:cNvGrpSpPr/>
          <p:nvPr/>
        </p:nvGrpSpPr>
        <p:grpSpPr>
          <a:xfrm>
            <a:off x="467544" y="1340768"/>
            <a:ext cx="8280920" cy="4176464"/>
            <a:chOff x="755576" y="3573016"/>
            <a:chExt cx="7632848" cy="2736304"/>
          </a:xfrm>
        </p:grpSpPr>
        <p:sp>
          <p:nvSpPr>
            <p:cNvPr id="15" name="직사각형 14"/>
            <p:cNvSpPr/>
            <p:nvPr/>
          </p:nvSpPr>
          <p:spPr>
            <a:xfrm>
              <a:off x="755576" y="3573016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27584" y="3645024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E1C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827584" y="2420888"/>
                <a:ext cx="7272808" cy="2895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dirty="0" smtClean="0"/>
              </a:p>
              <a:p>
                <a:r>
                  <a:rPr lang="en-US" altLang="ko-KR" sz="2400" dirty="0"/>
                  <a:t>-&gt;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4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2400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We can chain them together to figure out how the error changes with the </a:t>
                </a:r>
                <a:r>
                  <a:rPr lang="en-US" altLang="ko-KR" dirty="0" smtClean="0"/>
                  <a:t>weights</a:t>
                </a:r>
              </a:p>
              <a:p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420888"/>
                <a:ext cx="7272808" cy="2895729"/>
              </a:xfrm>
              <a:prstGeom prst="rect">
                <a:avLst/>
              </a:prstGeom>
              <a:blipFill>
                <a:blip r:embed="rId2"/>
                <a:stretch>
                  <a:fillRect l="-13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827584" y="1670557"/>
                <a:ext cx="1978619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670557"/>
                <a:ext cx="1978619" cy="894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5" y="188640"/>
            <a:ext cx="8289629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5576" y="26064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Gradient Descent</a:t>
            </a:r>
            <a:endParaRPr lang="ko-KR" altLang="en-US" sz="2800" b="1" dirty="0" smtClean="0"/>
          </a:p>
        </p:txBody>
      </p:sp>
      <p:grpSp>
        <p:nvGrpSpPr>
          <p:cNvPr id="2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20" name="직사각형 19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14"/>
          <p:cNvGrpSpPr/>
          <p:nvPr/>
        </p:nvGrpSpPr>
        <p:grpSpPr>
          <a:xfrm>
            <a:off x="467544" y="1340768"/>
            <a:ext cx="8280920" cy="2520280"/>
            <a:chOff x="755576" y="3573016"/>
            <a:chExt cx="7632848" cy="2736304"/>
          </a:xfrm>
        </p:grpSpPr>
        <p:sp>
          <p:nvSpPr>
            <p:cNvPr id="15" name="직사각형 14"/>
            <p:cNvSpPr/>
            <p:nvPr/>
          </p:nvSpPr>
          <p:spPr>
            <a:xfrm>
              <a:off x="755576" y="3573016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27584" y="3645024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E1C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827584" y="1700808"/>
                <a:ext cx="7272808" cy="1625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Simplest form of </a:t>
                </a:r>
                <a:r>
                  <a:rPr lang="en-US" altLang="ko-KR" b="1" dirty="0" smtClean="0"/>
                  <a:t>gradient descent </a:t>
                </a:r>
                <a:r>
                  <a:rPr lang="en-US" altLang="ko-KR" dirty="0" smtClean="0"/>
                  <a:t>would be to change each weight by an amount proportional to the accumulated </a:t>
                </a:r>
                <a:r>
                  <a:rPr lang="en-US" altLang="ko-KR" dirty="0" smtClean="0"/>
                  <a:t>gradient</a:t>
                </a:r>
              </a:p>
              <a:p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00808"/>
                <a:ext cx="7272808" cy="1625573"/>
              </a:xfrm>
              <a:prstGeom prst="rect">
                <a:avLst/>
              </a:prstGeom>
              <a:blipFill>
                <a:blip r:embed="rId2"/>
                <a:stretch>
                  <a:fillRect l="-754" t="-18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2721</TotalTime>
  <Words>209</Words>
  <Application>Microsoft Office PowerPoint</Application>
  <PresentationFormat>화면 슬라이드 쇼(4:3)</PresentationFormat>
  <Paragraphs>80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HY견고딕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eileen1426@naver.com</dc:creator>
  <cp:lastModifiedBy>user</cp:lastModifiedBy>
  <cp:revision>232</cp:revision>
  <dcterms:created xsi:type="dcterms:W3CDTF">2020-07-09T06:45:15Z</dcterms:created>
  <dcterms:modified xsi:type="dcterms:W3CDTF">2020-11-24T04:48:41Z</dcterms:modified>
</cp:coreProperties>
</file>