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4" r:id="rId3"/>
    <p:sldId id="290" r:id="rId4"/>
    <p:sldId id="295" r:id="rId5"/>
    <p:sldId id="296" r:id="rId6"/>
    <p:sldId id="293" r:id="rId7"/>
    <p:sldId id="298" r:id="rId8"/>
    <p:sldId id="297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DBF"/>
    <a:srgbClr val="CDBFE0"/>
    <a:srgbClr val="CCBCE5"/>
    <a:srgbClr val="E1C5E4"/>
    <a:srgbClr val="58378D"/>
    <a:srgbClr val="AA90D3"/>
    <a:srgbClr val="CD9F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BCE37-6C37-4A98-8542-9B77185828F6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8865E-6D57-429A-8AAC-23EFE3AE8B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8865E-6D57-429A-8AAC-23EFE3AE8BB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8865E-6D57-429A-8AAC-23EFE3AE8BB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8865E-6D57-429A-8AAC-23EFE3AE8BB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8865E-6D57-429A-8AAC-23EFE3AE8BB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431D-8CD1-4FAC-9A84-4707BFB38820}" type="datetimeFigureOut">
              <a:rPr lang="ko-KR" altLang="en-US" smtClean="0"/>
              <a:pPr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0A31-DCCC-44A1-AAC2-72C7428E0C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56022" y="404664"/>
            <a:ext cx="7072362" cy="6072230"/>
            <a:chOff x="785786" y="285728"/>
            <a:chExt cx="7072362" cy="6072230"/>
          </a:xfrm>
        </p:grpSpPr>
        <p:sp>
          <p:nvSpPr>
            <p:cNvPr id="8" name="순서도: 순차적 액세스 저장소 7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순서도: 순차적 액세스 저장소 8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87624" y="1065505"/>
            <a:ext cx="640871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dirty="0" smtClean="0">
                <a:solidFill>
                  <a:schemeClr val="bg1"/>
                </a:solidFill>
              </a:rPr>
              <a:t>Learning representations by back-propagating errors</a:t>
            </a:r>
          </a:p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Rumelhart</a:t>
            </a:r>
            <a:r>
              <a:rPr lang="en-US" altLang="ko-KR" b="1" dirty="0" smtClean="0">
                <a:solidFill>
                  <a:schemeClr val="bg1"/>
                </a:solidFill>
              </a:rPr>
              <a:t>, David E., Geoffrey E. Hinton,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and Ronald J. Williams.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수학과 오서영</a:t>
            </a:r>
            <a:endParaRPr lang="en-US" altLang="ko-KR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980728"/>
            <a:ext cx="6480720" cy="577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Code </a:t>
            </a:r>
            <a:r>
              <a:rPr lang="en-US" altLang="ko-KR" sz="2800" b="1" dirty="0" smtClean="0"/>
              <a:t>implementation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36912"/>
            <a:ext cx="28479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Code </a:t>
            </a:r>
            <a:r>
              <a:rPr lang="en-US" altLang="ko-KR" sz="2800" b="1" dirty="0" smtClean="0"/>
              <a:t>implementation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6579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Code </a:t>
            </a:r>
            <a:r>
              <a:rPr lang="en-US" altLang="ko-KR" sz="2800" b="1" dirty="0" smtClean="0"/>
              <a:t>implementation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6960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Code </a:t>
            </a:r>
            <a:r>
              <a:rPr lang="en-US" altLang="ko-KR" sz="2800" b="1" dirty="0" smtClean="0"/>
              <a:t>implementation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20977" cy="578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842161A-2401-4498-AC33-1B87B7AE1ABF}"/>
              </a:ext>
            </a:extLst>
          </p:cNvPr>
          <p:cNvSpPr/>
          <p:nvPr/>
        </p:nvSpPr>
        <p:spPr>
          <a:xfrm>
            <a:off x="1691680" y="1196752"/>
            <a:ext cx="5832648" cy="5328592"/>
          </a:xfrm>
          <a:prstGeom prst="rect">
            <a:avLst/>
          </a:prstGeom>
          <a:solidFill>
            <a:srgbClr val="AA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Neural Network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688632" cy="516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Back-propagation</a:t>
            </a:r>
            <a:endParaRPr lang="ko-KR" altLang="en-US" sz="2800" b="1" dirty="0" smtClean="0"/>
          </a:p>
        </p:txBody>
      </p:sp>
      <p:grpSp>
        <p:nvGrpSpPr>
          <p:cNvPr id="3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10"/>
          <p:cNvGrpSpPr/>
          <p:nvPr/>
        </p:nvGrpSpPr>
        <p:grpSpPr>
          <a:xfrm>
            <a:off x="251520" y="1412776"/>
            <a:ext cx="8640960" cy="4824536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5925" y="1453985"/>
            <a:ext cx="79496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If input units are directly connected to the output units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easy to find learning rules </a:t>
            </a:r>
          </a:p>
          <a:p>
            <a:r>
              <a:rPr lang="en-US" altLang="ko-KR" dirty="0" smtClean="0"/>
              <a:t>(iteratively adjust the relative strengths)</a:t>
            </a:r>
          </a:p>
          <a:p>
            <a:r>
              <a:rPr lang="en-US" altLang="ko-KR" dirty="0" smtClean="0"/>
              <a:t>-&gt; progressively reduce the difference </a:t>
            </a:r>
          </a:p>
          <a:p>
            <a:r>
              <a:rPr lang="en-US" altLang="ko-KR" dirty="0" smtClean="0"/>
              <a:t>between the actual and desired output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Hidden units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Learning procedure decides under what</a:t>
            </a:r>
          </a:p>
          <a:p>
            <a:r>
              <a:rPr lang="en-US" altLang="ko-KR" dirty="0" smtClean="0"/>
              <a:t> circumstances the hidden units should be active in order to achieve the desired input-output</a:t>
            </a:r>
          </a:p>
          <a:p>
            <a:r>
              <a:rPr lang="en-US" altLang="ko-KR" dirty="0" smtClean="0"/>
              <a:t>-&gt; Hidden units are going to learn to represent some features of input domain</a:t>
            </a:r>
          </a:p>
          <a:p>
            <a:r>
              <a:rPr lang="en-US" altLang="ko-KR" dirty="0" smtClean="0"/>
              <a:t>-&gt; </a:t>
            </a:r>
            <a:r>
              <a:rPr lang="en-US" altLang="ko-KR" b="1" dirty="0" smtClean="0"/>
              <a:t>Back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 Forward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251520" y="1196752"/>
            <a:ext cx="8640960" cy="4608512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5925" y="1237961"/>
            <a:ext cx="79496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Input      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-&gt; input of higher layer will be a weighted sum of the outputs of all of the lower layer units that feed into it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feeds into j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Output</a:t>
            </a:r>
          </a:p>
          <a:p>
            <a:r>
              <a:rPr lang="en-US" altLang="ko-KR" b="1" dirty="0" smtClean="0"/>
              <a:t>Adjusted by a weight on the link between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and j   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</p:txBody>
      </p:sp>
      <p:pic>
        <p:nvPicPr>
          <p:cNvPr id="4098" name="Picture 2" descr="{&quot;aid&quot;:null,&quot;id&quot;:&quot;1&quot;,&quot;type&quot;:&quot;$&quot;,&quot;backgroundColorNonDefault&quot;:false,&quot;font&quot;:{&quot;size&quot;:52,&quot;color&quot;:&quot;#000000&quot;,&quot;family&quot;:&quot;Arial&quot;},&quot;code&quot;:&quot;$x_{j}$&quot;,&quot;backgroundColor&quot;:&quot;#FFFFFF&quot;,&quot;ts&quot;:1606139092233,&quot;cs&quot;:&quot;FbN6qvMA48oY8VAJueUt8Q==&quot;,&quot;size&quot;:{&quot;width&quot;:68.50002696850396,&quot;height&quot;:61.000024015748025}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216024" cy="192372"/>
          </a:xfrm>
          <a:prstGeom prst="rect">
            <a:avLst/>
          </a:prstGeom>
          <a:noFill/>
        </p:spPr>
      </p:pic>
      <p:pic>
        <p:nvPicPr>
          <p:cNvPr id="3074" name="Picture 2" descr="{&quot;backgroundColor&quot;:&quot;#FFFFFF&quot;,&quot;backgroundColorNonDefault&quot;:false,&quot;type&quot;:&quot;$&quot;,&quot;font&quot;:{&quot;color&quot;:&quot;#000000&quot;,&quot;family&quot;:&quot;Arial&quot;,&quot;size&quot;:12.000000321804125},&quot;code&quot;:&quot;$y_{i}$&quot;,&quot;aid&quot;:null,&quot;id&quot;:&quot;2&quot;,&quot;ts&quot;:1606139958834,&quot;cs&quot;:&quot;c43ky/Qlggc+8MykYYXOlQ==&quot;,&quot;size&quot;:{&quot;width&quot;:13.000005466731514,&quot;height&quot;:12.50000525647261}}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5" y="3266316"/>
            <a:ext cx="177116" cy="170304"/>
          </a:xfrm>
          <a:prstGeom prst="rect">
            <a:avLst/>
          </a:prstGeom>
          <a:noFill/>
        </p:spPr>
      </p:pic>
      <p:pic>
        <p:nvPicPr>
          <p:cNvPr id="3076" name="Picture 4" descr="{&quot;type&quot;:&quot;$&quot;,&quot;id&quot;:&quot;3&quot;,&quot;backgroundColorNonDefault&quot;:false,&quot;aid&quot;:null,&quot;code&quot;:&quot;$w_{ij}$&quot;,&quot;font&quot;:{&quot;color&quot;:&quot;#000000&quot;,&quot;size&quot;:12.000000321804126,&quot;family&quot;:&quot;Arial&quot;},&quot;backgroundColor&quot;:&quot;#FFFFFF&quot;,&quot;ts&quot;:1606140178541,&quot;cs&quot;:&quot;we8gq+lhBxZEkbN5k3ZskA==&quot;,&quot;size&quot;:{&quot;width&quot;:22.666676198403668,&quot;height&quot;:14.000005887249323}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1044" y="3542536"/>
            <a:ext cx="360040" cy="222377"/>
          </a:xfrm>
          <a:prstGeom prst="rect">
            <a:avLst/>
          </a:prstGeom>
          <a:noFill/>
        </p:spPr>
      </p:pic>
      <p:pic>
        <p:nvPicPr>
          <p:cNvPr id="3078" name="Picture 6" descr="{&quot;font&quot;:{&quot;color&quot;:&quot;#000000&quot;,&quot;size&quot;:12.000000321804123,&quot;family&quot;:&quot;Arial&quot;},&quot;code&quot;:&quot;$x_{j}\\,=\\,$&quot;,&quot;backgroundColorNonDefault&quot;:false,&quot;aid&quot;:null,&quot;id&quot;:&quot;4&quot;,&quot;type&quot;:&quot;$&quot;,&quot;backgroundColor&quot;:&quot;#FFFFFF&quot;,&quot;ts&quot;:1606140410117,&quot;cs&quot;:&quot;eug6Wk8Rz/iO3HcWiojwvg==&quot;,&quot;size&quot;:{&quot;width&quot;:38.833349663441574,&quot;height&quot;:14.333339360755259}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77852" y="4534480"/>
            <a:ext cx="1368152" cy="504984"/>
          </a:xfrm>
          <a:prstGeom prst="rect">
            <a:avLst/>
          </a:prstGeom>
          <a:noFill/>
        </p:spPr>
      </p:pic>
      <p:pic>
        <p:nvPicPr>
          <p:cNvPr id="3080" name="Picture 8" descr="{&quot;code&quot;:&quot;$\\Sigma $&quot;,&quot;id&quot;:&quot;4&quot;,&quot;font&quot;:{&quot;size&quot;:111.24137651017935,&quot;color&quot;:&quot;#000000&quot;,&quot;family&quot;:&quot;Arial&quot;},&quot;backgroundColorNonDefault&quot;:false,&quot;aid&quot;:null,&quot;backgroundColor&quot;:&quot;#FFFFFF&quot;,&quot;type&quot;:&quot;$&quot;,&quot;ts&quot;:1606140455783,&quot;cs&quot;:&quot;ORV9nNH+ziv+LTWbavNa2w==&quot;,&quot;size&quot;:{&quot;width&quot;:108.66671236293523,&quot;height&quot;:120.8333841459019}}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4712" y="4315956"/>
            <a:ext cx="777091" cy="864096"/>
          </a:xfrm>
          <a:prstGeom prst="rect">
            <a:avLst/>
          </a:prstGeom>
          <a:noFill/>
        </p:spPr>
      </p:pic>
      <p:pic>
        <p:nvPicPr>
          <p:cNvPr id="16" name="Picture 2" descr="{&quot;backgroundColor&quot;:&quot;#FFFFFF&quot;,&quot;backgroundColorNonDefault&quot;:false,&quot;type&quot;:&quot;$&quot;,&quot;font&quot;:{&quot;color&quot;:&quot;#000000&quot;,&quot;family&quot;:&quot;Arial&quot;,&quot;size&quot;:12.000000321804125},&quot;code&quot;:&quot;$y_{i}$&quot;,&quot;aid&quot;:null,&quot;id&quot;:&quot;2&quot;,&quot;ts&quot;:1606139958834,&quot;cs&quot;:&quot;c43ky/Qlggc+8MykYYXOlQ==&quot;,&quot;size&quot;:{&quot;width&quot;:13.000005466731514,&quot;height&quot;:12.50000525647261}}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6164" y="4509120"/>
            <a:ext cx="426224" cy="409831"/>
          </a:xfrm>
          <a:prstGeom prst="rect">
            <a:avLst/>
          </a:prstGeom>
          <a:noFill/>
        </p:spPr>
      </p:pic>
      <p:pic>
        <p:nvPicPr>
          <p:cNvPr id="17" name="Picture 4" descr="{&quot;type&quot;:&quot;$&quot;,&quot;id&quot;:&quot;3&quot;,&quot;backgroundColorNonDefault&quot;:false,&quot;aid&quot;:null,&quot;code&quot;:&quot;$w_{ij}$&quot;,&quot;font&quot;:{&quot;color&quot;:&quot;#000000&quot;,&quot;size&quot;:12.000000321804126,&quot;family&quot;:&quot;Arial&quot;},&quot;backgroundColor&quot;:&quot;#FFFFFF&quot;,&quot;ts&quot;:1606140178541,&quot;cs&quot;:&quot;we8gq+lhBxZEkbN5k3ZskA==&quot;,&quot;size&quot;:{&quot;width&quot;:22.666676198403668,&quot;height&quot;:14.000005887249323}}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71570" y="4501500"/>
            <a:ext cx="788662" cy="487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 Forward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251520" y="1196752"/>
            <a:ext cx="8640960" cy="3672408"/>
            <a:chOff x="755576" y="404664"/>
            <a:chExt cx="7632848" cy="2736304"/>
          </a:xfrm>
        </p:grpSpPr>
        <p:sp>
          <p:nvSpPr>
            <p:cNvPr id="12" name="직사각형 11"/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5925" y="1237961"/>
            <a:ext cx="79496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b="1" dirty="0" smtClean="0"/>
              <a:t>Output  </a:t>
            </a:r>
            <a:r>
              <a:rPr lang="en-US" altLang="ko-KR" b="1" dirty="0" err="1" smtClean="0"/>
              <a:t>yj</a:t>
            </a:r>
            <a:endParaRPr lang="en-US" altLang="ko-KR" b="1" dirty="0" smtClean="0"/>
          </a:p>
          <a:p>
            <a:r>
              <a:rPr lang="en-US" altLang="ko-KR" dirty="0" smtClean="0"/>
              <a:t>-&gt; </a:t>
            </a:r>
            <a:r>
              <a:rPr lang="en-US" altLang="ko-KR" b="1" dirty="0" smtClean="0"/>
              <a:t>Activation function </a:t>
            </a:r>
            <a:r>
              <a:rPr lang="en-US" altLang="ko-KR" dirty="0" smtClean="0"/>
              <a:t>in this paper is the </a:t>
            </a:r>
            <a:r>
              <a:rPr lang="en-US" altLang="ko-KR" b="1" dirty="0" smtClean="0"/>
              <a:t>sigmoid function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-&gt; By repeating this procedure, starting with the </a:t>
            </a:r>
            <a:r>
              <a:rPr lang="en-US" altLang="ko-KR" b="1" dirty="0" smtClean="0"/>
              <a:t>input layer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we can feed-forward through the network layers and arrive at a set of </a:t>
            </a:r>
            <a:r>
              <a:rPr lang="en-US" altLang="ko-KR" b="1" dirty="0" smtClean="0"/>
              <a:t>outputs for the output layer</a:t>
            </a:r>
            <a:endParaRPr lang="en-US" altLang="ko-KR" b="1" dirty="0" smtClean="0"/>
          </a:p>
        </p:txBody>
      </p:sp>
      <p:pic>
        <p:nvPicPr>
          <p:cNvPr id="23554" name="Picture 2" descr="\displaystyle y_j = \frac{1}{1 + e^{-x_j}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76872"/>
            <a:ext cx="2496270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Error Function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4"/>
          <p:cNvGrpSpPr/>
          <p:nvPr/>
        </p:nvGrpSpPr>
        <p:grpSpPr>
          <a:xfrm>
            <a:off x="395536" y="1484784"/>
            <a:ext cx="8352928" cy="3960440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83568" y="1796623"/>
            <a:ext cx="72512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aim is to find a set of weights that ensure that </a:t>
            </a:r>
          </a:p>
          <a:p>
            <a:r>
              <a:rPr lang="en-US" altLang="ko-KR" dirty="0" smtClean="0"/>
              <a:t>the output vector is the same as the desired output vector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computed output value of j in output layer   </a:t>
            </a:r>
            <a:r>
              <a:rPr lang="en-US" altLang="ko-KR" dirty="0" err="1" smtClean="0"/>
              <a:t>yj</a:t>
            </a:r>
            <a:endParaRPr lang="en-US" altLang="ko-KR" dirty="0" smtClean="0"/>
          </a:p>
          <a:p>
            <a:r>
              <a:rPr lang="en-US" altLang="ko-KR" dirty="0" smtClean="0"/>
              <a:t>-&gt; its desired state   </a:t>
            </a:r>
            <a:r>
              <a:rPr lang="en-US" altLang="ko-KR" dirty="0" err="1" smtClean="0"/>
              <a:t>dj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minimize</a:t>
            </a:r>
          </a:p>
          <a:p>
            <a:r>
              <a:rPr lang="en-US" altLang="ko-KR" dirty="0" smtClean="0"/>
              <a:t>-&gt; need to adjust the weights</a:t>
            </a:r>
          </a:p>
          <a:p>
            <a:endParaRPr lang="en-US" altLang="ko-KR" b="1" dirty="0" smtClean="0"/>
          </a:p>
          <a:p>
            <a:endParaRPr lang="en-US" altLang="ko-KR" dirty="0" smtClean="0"/>
          </a:p>
        </p:txBody>
      </p:sp>
      <p:pic>
        <p:nvPicPr>
          <p:cNvPr id="1026" name="Picture 2" descr="\displaystyle E = \frac{1}{2}\sum_{j}(y_j - d_j)^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573015"/>
            <a:ext cx="2612124" cy="839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Error Function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467544" y="1340768"/>
            <a:ext cx="8280920" cy="4680520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55576" y="1628800"/>
            <a:ext cx="725120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minimize E by gradient descent it is necessary to compute the </a:t>
            </a:r>
            <a:r>
              <a:rPr lang="en-US" altLang="ko-KR" b="1" dirty="0" smtClean="0"/>
              <a:t>partial derivative </a:t>
            </a:r>
            <a:r>
              <a:rPr lang="en-US" altLang="ko-KR" dirty="0" smtClean="0"/>
              <a:t>of E with respect to each weight in the </a:t>
            </a:r>
            <a:r>
              <a:rPr lang="en-US" altLang="ko-KR" dirty="0" smtClean="0"/>
              <a:t>network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dw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dyj</a:t>
            </a:r>
            <a:r>
              <a:rPr lang="en-US" altLang="ko-KR" dirty="0" smtClean="0"/>
              <a:t>  (E and y are directly related)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dyj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dxj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dirty="0" smtClean="0"/>
          </a:p>
        </p:txBody>
      </p:sp>
      <p:pic>
        <p:nvPicPr>
          <p:cNvPr id="24580" name="Picture 4" descr="\displaystyle \frac{\partial E}{\partial y_j} \frac{1}{2}\sum_{j}(y_j - d_j)^2 = y_j - d_j 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429000"/>
            <a:ext cx="3200348" cy="720080"/>
          </a:xfrm>
          <a:prstGeom prst="rect">
            <a:avLst/>
          </a:prstGeom>
          <a:noFill/>
        </p:spPr>
      </p:pic>
      <p:pic>
        <p:nvPicPr>
          <p:cNvPr id="24582" name="Picture 6" descr="y_j = \sigma(x_j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501008"/>
            <a:ext cx="1656184" cy="437049"/>
          </a:xfrm>
          <a:prstGeom prst="rect">
            <a:avLst/>
          </a:prstGeom>
          <a:noFill/>
        </p:spPr>
      </p:pic>
      <p:pic>
        <p:nvPicPr>
          <p:cNvPr id="24584" name="Picture 8" descr="\displaystyle \frac{\partial y_j}{\partial x_j} = \sigma(x_j)\cdot (1 - \sigma(x_j)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869160"/>
            <a:ext cx="3231128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Error Function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467544" y="1340768"/>
            <a:ext cx="8280920" cy="4680520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592" y="1700808"/>
            <a:ext cx="2808312" cy="504056"/>
            <a:chOff x="2377852" y="4315956"/>
            <a:chExt cx="4282380" cy="864096"/>
          </a:xfrm>
        </p:grpSpPr>
        <p:pic>
          <p:nvPicPr>
            <p:cNvPr id="18" name="Picture 6" descr="{&quot;font&quot;:{&quot;color&quot;:&quot;#000000&quot;,&quot;size&quot;:12.000000321804123,&quot;family&quot;:&quot;Arial&quot;},&quot;code&quot;:&quot;$x_{j}\\,=\\,$&quot;,&quot;backgroundColorNonDefault&quot;:false,&quot;aid&quot;:null,&quot;id&quot;:&quot;4&quot;,&quot;type&quot;:&quot;$&quot;,&quot;backgroundColor&quot;:&quot;#FFFFFF&quot;,&quot;ts&quot;:1606140410117,&quot;cs&quot;:&quot;eug6Wk8Rz/iO3HcWiojwvg==&quot;,&quot;size&quot;:{&quot;width&quot;:38.833349663441574,&quot;height&quot;:14.333339360755259}}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77852" y="4534480"/>
              <a:ext cx="1368152" cy="504984"/>
            </a:xfrm>
            <a:prstGeom prst="rect">
              <a:avLst/>
            </a:prstGeom>
            <a:noFill/>
          </p:spPr>
        </p:pic>
        <p:pic>
          <p:nvPicPr>
            <p:cNvPr id="19" name="Picture 8" descr="{&quot;code&quot;:&quot;$\\Sigma $&quot;,&quot;id&quot;:&quot;4&quot;,&quot;font&quot;:{&quot;size&quot;:111.24137651017935,&quot;color&quot;:&quot;#000000&quot;,&quot;family&quot;:&quot;Arial&quot;},&quot;backgroundColorNonDefault&quot;:false,&quot;aid&quot;:null,&quot;backgroundColor&quot;:&quot;#FFFFFF&quot;,&quot;type&quot;:&quot;$&quot;,&quot;ts&quot;:1606140455783,&quot;cs&quot;:&quot;ORV9nNH+ziv+LTWbavNa2w==&quot;,&quot;size&quot;:{&quot;width&quot;:108.66671236293523,&quot;height&quot;:120.8333841459019}}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24712" y="4315956"/>
              <a:ext cx="777091" cy="864096"/>
            </a:xfrm>
            <a:prstGeom prst="rect">
              <a:avLst/>
            </a:prstGeom>
            <a:noFill/>
          </p:spPr>
        </p:pic>
        <p:pic>
          <p:nvPicPr>
            <p:cNvPr id="22" name="Picture 2" descr="{&quot;backgroundColor&quot;:&quot;#FFFFFF&quot;,&quot;backgroundColorNonDefault&quot;:false,&quot;type&quot;:&quot;$&quot;,&quot;font&quot;:{&quot;color&quot;:&quot;#000000&quot;,&quot;family&quot;:&quot;Arial&quot;,&quot;size&quot;:12.000000321804125},&quot;code&quot;:&quot;$y_{i}$&quot;,&quot;aid&quot;:null,&quot;id&quot;:&quot;2&quot;,&quot;ts&quot;:1606139958834,&quot;cs&quot;:&quot;c43ky/Qlggc+8MykYYXOlQ==&quot;,&quot;size&quot;:{&quot;width&quot;:13.000005466731514,&quot;height&quot;:12.50000525647261}}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86164" y="4509120"/>
              <a:ext cx="426224" cy="409831"/>
            </a:xfrm>
            <a:prstGeom prst="rect">
              <a:avLst/>
            </a:prstGeom>
            <a:noFill/>
          </p:spPr>
        </p:pic>
        <p:pic>
          <p:nvPicPr>
            <p:cNvPr id="23" name="Picture 4" descr="{&quot;type&quot;:&quot;$&quot;,&quot;id&quot;:&quot;3&quot;,&quot;backgroundColorNonDefault&quot;:false,&quot;aid&quot;:null,&quot;code&quot;:&quot;$w_{ij}$&quot;,&quot;font&quot;:{&quot;color&quot;:&quot;#000000&quot;,&quot;size&quot;:12.000000321804126,&quot;family&quot;:&quot;Arial&quot;},&quot;backgroundColor&quot;:&quot;#FFFFFF&quot;,&quot;ts&quot;:1606140178541,&quot;cs&quot;:&quot;we8gq+lhBxZEkbN5k3ZskA==&quot;,&quot;size&quot;:{&quot;width&quot;:22.666676198403668,&quot;height&quot;:14.000005887249323}}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71570" y="4501500"/>
              <a:ext cx="788662" cy="487113"/>
            </a:xfrm>
            <a:prstGeom prst="rect">
              <a:avLst/>
            </a:prstGeom>
            <a:noFill/>
          </p:spPr>
        </p:pic>
      </p:grpSp>
      <p:sp>
        <p:nvSpPr>
          <p:cNvPr id="25" name="TextBox 24"/>
          <p:cNvSpPr txBox="1"/>
          <p:nvPr/>
        </p:nvSpPr>
        <p:spPr>
          <a:xfrm>
            <a:off x="827584" y="242088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dxj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dwij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 can chain them together to figure out how the error changes with the weights</a:t>
            </a:r>
            <a:endParaRPr lang="ko-KR" altLang="en-US" dirty="0"/>
          </a:p>
        </p:txBody>
      </p:sp>
      <p:pic>
        <p:nvPicPr>
          <p:cNvPr id="24586" name="Picture 10" descr="\displaystyle \frac{\partial x_j}{\partial w_{ij}} = y_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996952"/>
            <a:ext cx="1368152" cy="808453"/>
          </a:xfrm>
          <a:prstGeom prst="rect">
            <a:avLst/>
          </a:prstGeom>
          <a:noFill/>
        </p:spPr>
      </p:pic>
      <p:pic>
        <p:nvPicPr>
          <p:cNvPr id="24588" name="Picture 12" descr="\displaystyle \frac{\partial E}{\partial w} = \frac{\partial E}{\partial y}  \cdot \frac{\partial y}{\partial x}  \cdot \frac{\partial x}{\partial w}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4869160"/>
            <a:ext cx="240468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5" y="188640"/>
            <a:ext cx="8289629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606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Gradient Descent</a:t>
            </a:r>
            <a:endParaRPr lang="ko-KR" altLang="en-US" sz="2800" b="1" dirty="0" smtClean="0"/>
          </a:p>
        </p:txBody>
      </p:sp>
      <p:grpSp>
        <p:nvGrpSpPr>
          <p:cNvPr id="2" name="그룹 21"/>
          <p:cNvGrpSpPr/>
          <p:nvPr/>
        </p:nvGrpSpPr>
        <p:grpSpPr>
          <a:xfrm>
            <a:off x="746867" y="116632"/>
            <a:ext cx="8324465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467544" y="1340768"/>
            <a:ext cx="8280920" cy="2520280"/>
            <a:chOff x="755576" y="3573016"/>
            <a:chExt cx="7632848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755576" y="3573016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645024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1C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27584" y="170080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Simplest form of </a:t>
            </a:r>
            <a:r>
              <a:rPr lang="en-US" altLang="ko-KR" b="1" dirty="0" smtClean="0"/>
              <a:t>gradient descent </a:t>
            </a:r>
            <a:r>
              <a:rPr lang="en-US" altLang="ko-KR" dirty="0" smtClean="0"/>
              <a:t>would be to change each weight by an amount proportional to the accumulated gradient</a:t>
            </a:r>
            <a:endParaRPr lang="ko-KR" altLang="en-US" dirty="0"/>
          </a:p>
        </p:txBody>
      </p:sp>
      <p:pic>
        <p:nvPicPr>
          <p:cNvPr id="27650" name="Picture 2" descr="\displaystyle \Delta w = - \epsilon \frac{\partial E}{\partial w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2564904"/>
            <a:ext cx="1840199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328</Words>
  <Application>Microsoft Office PowerPoint</Application>
  <PresentationFormat>화면 슬라이드 쇼(4:3)</PresentationFormat>
  <Paragraphs>93</Paragraphs>
  <Slides>13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eileen1426@naver.com</dc:creator>
  <cp:lastModifiedBy>eileen1426@naver.com</cp:lastModifiedBy>
  <cp:revision>227</cp:revision>
  <dcterms:created xsi:type="dcterms:W3CDTF">2020-07-09T06:45:15Z</dcterms:created>
  <dcterms:modified xsi:type="dcterms:W3CDTF">2020-11-23T15:34:01Z</dcterms:modified>
</cp:coreProperties>
</file>