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302" r:id="rId4"/>
    <p:sldId id="303" r:id="rId5"/>
    <p:sldId id="304" r:id="rId6"/>
    <p:sldId id="293" r:id="rId7"/>
    <p:sldId id="305" r:id="rId8"/>
    <p:sldId id="306" r:id="rId9"/>
    <p:sldId id="307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5DBF"/>
    <a:srgbClr val="CDBFE0"/>
    <a:srgbClr val="CCBCE5"/>
    <a:srgbClr val="E1C5E4"/>
    <a:srgbClr val="58378D"/>
    <a:srgbClr val="AA90D3"/>
    <a:srgbClr val="CD9FD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431D-8CD1-4FAC-9A84-4707BFB38820}" type="datetimeFigureOut">
              <a:rPr lang="ko-KR" altLang="en-US" smtClean="0"/>
              <a:pPr/>
              <a:t>2020-12-01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0A31-DCCC-44A1-AAC2-72C7428E0C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431D-8CD1-4FAC-9A84-4707BFB38820}" type="datetimeFigureOut">
              <a:rPr lang="ko-KR" altLang="en-US" smtClean="0"/>
              <a:pPr/>
              <a:t>2020-12-01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0A31-DCCC-44A1-AAC2-72C7428E0C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431D-8CD1-4FAC-9A84-4707BFB38820}" type="datetimeFigureOut">
              <a:rPr lang="ko-KR" altLang="en-US" smtClean="0"/>
              <a:pPr/>
              <a:t>2020-12-01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0A31-DCCC-44A1-AAC2-72C7428E0C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431D-8CD1-4FAC-9A84-4707BFB38820}" type="datetimeFigureOut">
              <a:rPr lang="ko-KR" altLang="en-US" smtClean="0"/>
              <a:pPr/>
              <a:t>2020-12-01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0A31-DCCC-44A1-AAC2-72C7428E0C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431D-8CD1-4FAC-9A84-4707BFB38820}" type="datetimeFigureOut">
              <a:rPr lang="ko-KR" altLang="en-US" smtClean="0"/>
              <a:pPr/>
              <a:t>2020-12-01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0A31-DCCC-44A1-AAC2-72C7428E0C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431D-8CD1-4FAC-9A84-4707BFB38820}" type="datetimeFigureOut">
              <a:rPr lang="ko-KR" altLang="en-US" smtClean="0"/>
              <a:pPr/>
              <a:t>2020-12-01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0A31-DCCC-44A1-AAC2-72C7428E0C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431D-8CD1-4FAC-9A84-4707BFB38820}" type="datetimeFigureOut">
              <a:rPr lang="ko-KR" altLang="en-US" smtClean="0"/>
              <a:pPr/>
              <a:t>2020-12-01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0A31-DCCC-44A1-AAC2-72C7428E0C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431D-8CD1-4FAC-9A84-4707BFB38820}" type="datetimeFigureOut">
              <a:rPr lang="ko-KR" altLang="en-US" smtClean="0"/>
              <a:pPr/>
              <a:t>2020-12-01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0A31-DCCC-44A1-AAC2-72C7428E0C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431D-8CD1-4FAC-9A84-4707BFB38820}" type="datetimeFigureOut">
              <a:rPr lang="ko-KR" altLang="en-US" smtClean="0"/>
              <a:pPr/>
              <a:t>2020-12-01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0A31-DCCC-44A1-AAC2-72C7428E0C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431D-8CD1-4FAC-9A84-4707BFB38820}" type="datetimeFigureOut">
              <a:rPr lang="ko-KR" altLang="en-US" smtClean="0"/>
              <a:pPr/>
              <a:t>2020-12-01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0A31-DCCC-44A1-AAC2-72C7428E0C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431D-8CD1-4FAC-9A84-4707BFB38820}" type="datetimeFigureOut">
              <a:rPr lang="ko-KR" altLang="en-US" smtClean="0"/>
              <a:pPr/>
              <a:t>2020-12-01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0A31-DCCC-44A1-AAC2-72C7428E0C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6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A431D-8CD1-4FAC-9A84-4707BFB38820}" type="datetimeFigureOut">
              <a:rPr lang="ko-KR" altLang="en-US" smtClean="0"/>
              <a:pPr/>
              <a:t>2020-12-01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90A31-DCCC-44A1-AAC2-72C7428E0C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956022" y="404664"/>
            <a:ext cx="7072362" cy="6072230"/>
            <a:chOff x="785786" y="285728"/>
            <a:chExt cx="7072362" cy="6072230"/>
          </a:xfrm>
        </p:grpSpPr>
        <p:sp>
          <p:nvSpPr>
            <p:cNvPr id="8" name="순서도: 순차적 액세스 저장소 7"/>
            <p:cNvSpPr/>
            <p:nvPr/>
          </p:nvSpPr>
          <p:spPr>
            <a:xfrm>
              <a:off x="785786" y="285728"/>
              <a:ext cx="7072362" cy="6072230"/>
            </a:xfrm>
            <a:prstGeom prst="flowChartMagneticTape">
              <a:avLst/>
            </a:prstGeom>
            <a:solidFill>
              <a:schemeClr val="accent4">
                <a:lumMod val="50000"/>
              </a:schemeClr>
            </a:solidFill>
            <a:ln w="57150">
              <a:noFill/>
              <a:prstDash val="sysDash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2400" u="heavy" dirty="0" smtClean="0">
                <a:latin typeface="HY견고딕" pitchFamily="18" charset="-127"/>
                <a:ea typeface="HY견고딕" pitchFamily="18" charset="-127"/>
              </a:endParaRPr>
            </a:p>
            <a:p>
              <a:pPr algn="ctr"/>
              <a:endParaRPr lang="en-US" altLang="ko-KR" sz="2400" u="heavy" dirty="0" smtClean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" name="순서도: 순차적 액세스 저장소 8"/>
            <p:cNvSpPr/>
            <p:nvPr/>
          </p:nvSpPr>
          <p:spPr>
            <a:xfrm>
              <a:off x="1000100" y="500042"/>
              <a:ext cx="6643734" cy="5572164"/>
            </a:xfrm>
            <a:prstGeom prst="flowChartMagneticTape">
              <a:avLst/>
            </a:prstGeom>
            <a:solidFill>
              <a:schemeClr val="accent4">
                <a:lumMod val="50000"/>
              </a:schemeClr>
            </a:solidFill>
            <a:ln w="57150">
              <a:solidFill>
                <a:schemeClr val="bg1"/>
              </a:solidFill>
              <a:prstDash val="sysDash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331640" y="1526589"/>
            <a:ext cx="640871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4400" b="1" dirty="0" smtClean="0">
                <a:solidFill>
                  <a:schemeClr val="bg1"/>
                </a:solidFill>
              </a:rPr>
              <a:t>Gradient-based learning applied to document recognition</a:t>
            </a:r>
          </a:p>
          <a:p>
            <a:pPr algn="ctr"/>
            <a:endParaRPr lang="en-US" altLang="ko-KR" b="1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By </a:t>
            </a:r>
            <a:r>
              <a:rPr lang="en-US" altLang="ko-KR" b="1" dirty="0" err="1" smtClean="0">
                <a:solidFill>
                  <a:schemeClr val="bg1"/>
                </a:solidFill>
              </a:rPr>
              <a:t>LeCun</a:t>
            </a:r>
            <a:r>
              <a:rPr lang="en-US" altLang="ko-KR" b="1" dirty="0" smtClean="0">
                <a:solidFill>
                  <a:schemeClr val="bg1"/>
                </a:solidFill>
              </a:rPr>
              <a:t>, </a:t>
            </a:r>
            <a:r>
              <a:rPr lang="en-US" altLang="ko-KR" b="1" dirty="0" err="1" smtClean="0">
                <a:solidFill>
                  <a:schemeClr val="bg1"/>
                </a:solidFill>
              </a:rPr>
              <a:t>Yann</a:t>
            </a:r>
            <a:r>
              <a:rPr lang="en-US" altLang="ko-KR" b="1" dirty="0" smtClean="0">
                <a:solidFill>
                  <a:schemeClr val="bg1"/>
                </a:solidFill>
              </a:rPr>
              <a:t>, et al</a:t>
            </a:r>
            <a:endParaRPr lang="en-US" altLang="ko-KR" b="1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2017010698 </a:t>
            </a:r>
            <a:r>
              <a:rPr lang="ko-KR" altLang="en-US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수학과 오서영</a:t>
            </a:r>
            <a:endParaRPr lang="en-US" altLang="ko-KR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"/>
          <p:cNvGrpSpPr/>
          <p:nvPr/>
        </p:nvGrpSpPr>
        <p:grpSpPr>
          <a:xfrm>
            <a:off x="971600" y="2492896"/>
            <a:ext cx="7200800" cy="4149080"/>
            <a:chOff x="755576" y="3573016"/>
            <a:chExt cx="7632848" cy="2736304"/>
          </a:xfrm>
        </p:grpSpPr>
        <p:sp>
          <p:nvSpPr>
            <p:cNvPr id="15" name="직사각형 14"/>
            <p:cNvSpPr/>
            <p:nvPr/>
          </p:nvSpPr>
          <p:spPr>
            <a:xfrm>
              <a:off x="755576" y="3573016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27584" y="3645024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E1C5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755575" y="188640"/>
            <a:ext cx="8289629" cy="6480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55576" y="260648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1. Introduction</a:t>
            </a:r>
            <a:endParaRPr lang="en-US" altLang="ko-KR" sz="2800" b="1" dirty="0"/>
          </a:p>
        </p:txBody>
      </p:sp>
      <p:grpSp>
        <p:nvGrpSpPr>
          <p:cNvPr id="3" name="그룹 21"/>
          <p:cNvGrpSpPr/>
          <p:nvPr/>
        </p:nvGrpSpPr>
        <p:grpSpPr>
          <a:xfrm>
            <a:off x="746867" y="116632"/>
            <a:ext cx="8324465" cy="765799"/>
            <a:chOff x="746867" y="116632"/>
            <a:chExt cx="8324465" cy="765799"/>
          </a:xfrm>
          <a:solidFill>
            <a:srgbClr val="58378D"/>
          </a:solidFill>
        </p:grpSpPr>
        <p:sp>
          <p:nvSpPr>
            <p:cNvPr id="20" name="직사각형 19"/>
            <p:cNvSpPr/>
            <p:nvPr/>
          </p:nvSpPr>
          <p:spPr>
            <a:xfrm>
              <a:off x="746867" y="116632"/>
              <a:ext cx="8307046" cy="89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55576" y="836712"/>
              <a:ext cx="8315756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10"/>
          <p:cNvGrpSpPr/>
          <p:nvPr/>
        </p:nvGrpSpPr>
        <p:grpSpPr>
          <a:xfrm>
            <a:off x="971600" y="980728"/>
            <a:ext cx="7200800" cy="1440160"/>
            <a:chOff x="755576" y="404664"/>
            <a:chExt cx="7632848" cy="2736304"/>
          </a:xfrm>
        </p:grpSpPr>
        <p:sp>
          <p:nvSpPr>
            <p:cNvPr id="12" name="직사각형 11"/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1259632" y="1196752"/>
            <a:ext cx="66247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/>
              <a:t>Machine Learning with Neural Network</a:t>
            </a:r>
          </a:p>
          <a:p>
            <a:r>
              <a:rPr lang="en-US" altLang="ko-KR" dirty="0" smtClean="0">
                <a:latin typeface="+mj-lt"/>
              </a:rPr>
              <a:t>-&gt; important role in pattern recognition</a:t>
            </a:r>
          </a:p>
          <a:p>
            <a:r>
              <a:rPr lang="en-US" altLang="ko-KR" dirty="0" smtClean="0">
                <a:latin typeface="+mj-lt"/>
              </a:rPr>
              <a:t>-&gt; hand-designed heuristics + automatic learning</a:t>
            </a:r>
            <a:endParaRPr lang="en-US" altLang="ko-KR" b="1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1187624" y="2636912"/>
            <a:ext cx="68407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Pattern Recognition</a:t>
            </a:r>
          </a:p>
          <a:p>
            <a:pPr marL="457200" indent="-457200">
              <a:buAutoNum type="arabicPeriod"/>
            </a:pPr>
            <a:endParaRPr lang="en-US" altLang="ko-KR" b="1" dirty="0" smtClean="0"/>
          </a:p>
          <a:p>
            <a:pPr marL="457200" indent="-457200">
              <a:buAutoNum type="arabicPeriod"/>
            </a:pPr>
            <a:r>
              <a:rPr lang="en-US" altLang="ko-KR" b="1" dirty="0" smtClean="0"/>
              <a:t>First module : feature extractor</a:t>
            </a:r>
          </a:p>
          <a:p>
            <a:pPr marL="342900" indent="-342900">
              <a:buFontTx/>
              <a:buChar char="-"/>
            </a:pPr>
            <a:r>
              <a:rPr lang="en-US" altLang="ko-KR" dirty="0" smtClean="0"/>
              <a:t>Input patterns -&gt; low dimensional vectors</a:t>
            </a:r>
          </a:p>
          <a:p>
            <a:pPr marL="342900" indent="-342900">
              <a:buFontTx/>
              <a:buChar char="-"/>
            </a:pPr>
            <a:r>
              <a:rPr lang="en-US" altLang="ko-KR" dirty="0" smtClean="0"/>
              <a:t>Distortions of the input -&gt; do not change their nature</a:t>
            </a:r>
          </a:p>
          <a:p>
            <a:pPr marL="342900" indent="-342900">
              <a:buFontTx/>
              <a:buChar char="-"/>
            </a:pPr>
            <a:r>
              <a:rPr lang="en-US" altLang="ko-KR" dirty="0" smtClean="0"/>
              <a:t>Hand-craft feature extractor -&gt; </a:t>
            </a:r>
            <a:r>
              <a:rPr lang="en-US" altLang="ko-KR" b="1" dirty="0" smtClean="0"/>
              <a:t>prior knowledge</a:t>
            </a:r>
          </a:p>
          <a:p>
            <a:pPr marL="342900" indent="-342900">
              <a:buFontTx/>
              <a:buChar char="-"/>
            </a:pPr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2. Second module : Classifier</a:t>
            </a:r>
          </a:p>
          <a:p>
            <a:pPr marL="342900" indent="-342900">
              <a:buFontTx/>
              <a:buChar char="-"/>
            </a:pPr>
            <a:r>
              <a:rPr lang="en-US" altLang="ko-KR" dirty="0" smtClean="0"/>
              <a:t>general-purpose and trainable</a:t>
            </a:r>
          </a:p>
          <a:p>
            <a:pPr marL="342900" indent="-342900">
              <a:buFontTx/>
              <a:buChar char="-"/>
            </a:pPr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-&gt; problem </a:t>
            </a:r>
          </a:p>
          <a:p>
            <a:pPr marL="342900" indent="-342900"/>
            <a:r>
              <a:rPr lang="en-US" altLang="ko-KR" b="1" dirty="0" smtClean="0"/>
              <a:t>: </a:t>
            </a:r>
            <a:r>
              <a:rPr lang="en-US" altLang="ko-KR" dirty="0" smtClean="0"/>
              <a:t>accuracy is largely determined </a:t>
            </a:r>
          </a:p>
          <a:p>
            <a:pPr marL="342900" indent="-342900"/>
            <a:r>
              <a:rPr lang="en-US" altLang="ko-KR" dirty="0" smtClean="0"/>
              <a:t>by the ability of the feature extractor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4558970"/>
            <a:ext cx="2520280" cy="1894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"/>
          <p:cNvGrpSpPr/>
          <p:nvPr/>
        </p:nvGrpSpPr>
        <p:grpSpPr>
          <a:xfrm>
            <a:off x="1115616" y="1268760"/>
            <a:ext cx="7200800" cy="5472608"/>
            <a:chOff x="755576" y="3573016"/>
            <a:chExt cx="7632848" cy="2736304"/>
          </a:xfrm>
        </p:grpSpPr>
        <p:sp>
          <p:nvSpPr>
            <p:cNvPr id="15" name="직사각형 14"/>
            <p:cNvSpPr/>
            <p:nvPr/>
          </p:nvSpPr>
          <p:spPr>
            <a:xfrm>
              <a:off x="755576" y="3573016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27584" y="3645024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E1C5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755575" y="188640"/>
            <a:ext cx="8289629" cy="6480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55576" y="260648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2. Learning from Data</a:t>
            </a:r>
            <a:endParaRPr lang="en-US" altLang="ko-KR" sz="2800" b="1" dirty="0"/>
          </a:p>
        </p:txBody>
      </p:sp>
      <p:grpSp>
        <p:nvGrpSpPr>
          <p:cNvPr id="3" name="그룹 21"/>
          <p:cNvGrpSpPr/>
          <p:nvPr/>
        </p:nvGrpSpPr>
        <p:grpSpPr>
          <a:xfrm>
            <a:off x="746867" y="116632"/>
            <a:ext cx="8324465" cy="765799"/>
            <a:chOff x="746867" y="116632"/>
            <a:chExt cx="8324465" cy="765799"/>
          </a:xfrm>
          <a:solidFill>
            <a:srgbClr val="58378D"/>
          </a:solidFill>
        </p:grpSpPr>
        <p:sp>
          <p:nvSpPr>
            <p:cNvPr id="20" name="직사각형 19"/>
            <p:cNvSpPr/>
            <p:nvPr/>
          </p:nvSpPr>
          <p:spPr>
            <a:xfrm>
              <a:off x="746867" y="116632"/>
              <a:ext cx="8307046" cy="89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55576" y="836712"/>
              <a:ext cx="8315756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331640" y="1412776"/>
            <a:ext cx="691276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Gradient-based learning </a:t>
            </a:r>
          </a:p>
          <a:p>
            <a:pPr marL="457200" indent="-457200">
              <a:buAutoNum type="arabicPeriod"/>
            </a:pPr>
            <a:endParaRPr lang="en-US" altLang="ko-KR" b="1" dirty="0" smtClean="0"/>
          </a:p>
          <a:p>
            <a:pPr marL="457200" indent="-457200"/>
            <a:r>
              <a:rPr lang="en-US" altLang="ko-KR" b="1" dirty="0" smtClean="0"/>
              <a:t>Learning machine computation</a:t>
            </a:r>
          </a:p>
          <a:p>
            <a:pPr marL="342900" indent="-342900"/>
            <a:endParaRPr lang="en-US" altLang="ko-KR" b="1" dirty="0" smtClean="0"/>
          </a:p>
          <a:p>
            <a:pPr marL="342900" indent="-342900"/>
            <a:endParaRPr lang="en-US" altLang="ko-KR" b="1" dirty="0" smtClean="0"/>
          </a:p>
          <a:p>
            <a:pPr marL="342900" indent="-342900"/>
            <a:r>
              <a:rPr lang="en-US" altLang="ko-KR" dirty="0" smtClean="0"/>
              <a:t>      p-</a:t>
            </a:r>
            <a:r>
              <a:rPr lang="en-US" altLang="ko-KR" dirty="0" err="1" smtClean="0"/>
              <a:t>th</a:t>
            </a:r>
            <a:r>
              <a:rPr lang="en-US" altLang="ko-KR" dirty="0" smtClean="0"/>
              <a:t> input </a:t>
            </a:r>
            <a:r>
              <a:rPr lang="en-US" altLang="ko-KR" dirty="0" err="1" smtClean="0"/>
              <a:t>patttern</a:t>
            </a:r>
            <a:r>
              <a:rPr lang="en-US" altLang="ko-KR" dirty="0" smtClean="0"/>
              <a:t>     </a:t>
            </a:r>
          </a:p>
          <a:p>
            <a:pPr marL="342900" indent="-342900"/>
            <a:r>
              <a:rPr lang="en-US" altLang="ko-KR" dirty="0" smtClean="0"/>
              <a:t> </a:t>
            </a:r>
            <a:r>
              <a:rPr lang="en-US" altLang="ko-KR" dirty="0" smtClean="0"/>
              <a:t>     collection of adjustable parameters</a:t>
            </a:r>
          </a:p>
          <a:p>
            <a:pPr marL="342900" indent="-342900"/>
            <a:r>
              <a:rPr lang="en-US" altLang="ko-KR" dirty="0" smtClean="0"/>
              <a:t>      class label (output)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b="1" dirty="0" smtClean="0"/>
              <a:t>Loss function</a:t>
            </a:r>
          </a:p>
          <a:p>
            <a:pPr marL="342900" indent="-342900"/>
            <a:endParaRPr lang="en-US" altLang="ko-KR" b="1" dirty="0" smtClean="0"/>
          </a:p>
          <a:p>
            <a:pPr marL="342900" indent="-342900"/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    </a:t>
            </a:r>
            <a:r>
              <a:rPr lang="en-US" altLang="ko-KR" dirty="0" smtClean="0"/>
              <a:t>desired output 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-&gt; finding the value of </a:t>
            </a:r>
            <a:r>
              <a:rPr lang="en-US" altLang="ko-KR" b="1" dirty="0" smtClean="0"/>
              <a:t>W</a:t>
            </a:r>
            <a:r>
              <a:rPr lang="en-US" altLang="ko-KR" dirty="0" smtClean="0"/>
              <a:t> that minimize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-&gt; W is updated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465512"/>
            <a:ext cx="22860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2969568"/>
            <a:ext cx="288032" cy="226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66947" y="3220428"/>
            <a:ext cx="288032" cy="256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75656" y="3473624"/>
            <a:ext cx="360040" cy="324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63688" y="4409728"/>
            <a:ext cx="33242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94939" y="4867903"/>
            <a:ext cx="288032" cy="231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 cstate="print"/>
          <a:srcRect t="15428"/>
          <a:stretch>
            <a:fillRect/>
          </a:stretch>
        </p:blipFill>
        <p:spPr bwMode="auto">
          <a:xfrm>
            <a:off x="5724128" y="5417840"/>
            <a:ext cx="1428750" cy="394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310692" y="5696084"/>
            <a:ext cx="2664296" cy="789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5575" y="188640"/>
            <a:ext cx="8289629" cy="6480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55576" y="260648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3</a:t>
            </a:r>
            <a:r>
              <a:rPr lang="en-US" altLang="ko-KR" sz="2800" b="1" dirty="0" smtClean="0"/>
              <a:t>. </a:t>
            </a:r>
            <a:r>
              <a:rPr lang="en-US" altLang="ko-KR" sz="2800" b="1" dirty="0" smtClean="0"/>
              <a:t>Gradient Back-Propagation</a:t>
            </a:r>
            <a:endParaRPr lang="en-US" altLang="ko-KR" sz="2800" b="1" dirty="0"/>
          </a:p>
        </p:txBody>
      </p:sp>
      <p:grpSp>
        <p:nvGrpSpPr>
          <p:cNvPr id="3" name="그룹 21"/>
          <p:cNvGrpSpPr/>
          <p:nvPr/>
        </p:nvGrpSpPr>
        <p:grpSpPr>
          <a:xfrm>
            <a:off x="746867" y="116632"/>
            <a:ext cx="8324465" cy="765799"/>
            <a:chOff x="746867" y="116632"/>
            <a:chExt cx="8324465" cy="765799"/>
          </a:xfrm>
          <a:solidFill>
            <a:srgbClr val="58378D"/>
          </a:solidFill>
        </p:grpSpPr>
        <p:sp>
          <p:nvSpPr>
            <p:cNvPr id="20" name="직사각형 19"/>
            <p:cNvSpPr/>
            <p:nvPr/>
          </p:nvSpPr>
          <p:spPr>
            <a:xfrm>
              <a:off x="746867" y="116632"/>
              <a:ext cx="8307046" cy="89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55576" y="836712"/>
              <a:ext cx="8315756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0"/>
          <p:cNvGrpSpPr/>
          <p:nvPr/>
        </p:nvGrpSpPr>
        <p:grpSpPr>
          <a:xfrm>
            <a:off x="827584" y="1196752"/>
            <a:ext cx="7488832" cy="3888432"/>
            <a:chOff x="755576" y="404664"/>
            <a:chExt cx="7632848" cy="2736304"/>
          </a:xfrm>
        </p:grpSpPr>
        <p:sp>
          <p:nvSpPr>
            <p:cNvPr id="22" name="직사각형 21"/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043608" y="1340768"/>
            <a:ext cx="72008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Usefulness of Gradient-based learning </a:t>
            </a:r>
          </a:p>
          <a:p>
            <a:pPr algn="ctr"/>
            <a:r>
              <a:rPr lang="en-US" altLang="ko-KR" dirty="0" smtClean="0"/>
              <a:t>was not widely realized until the following three events occurred.</a:t>
            </a:r>
            <a:endParaRPr lang="en-US" altLang="ko-KR" sz="2400" dirty="0" smtClean="0"/>
          </a:p>
          <a:p>
            <a:pPr marL="457200" indent="-457200">
              <a:buAutoNum type="arabicPeriod"/>
            </a:pPr>
            <a:endParaRPr lang="en-US" altLang="ko-KR" b="1" dirty="0" smtClean="0"/>
          </a:p>
          <a:p>
            <a:pPr marL="457200" indent="-457200">
              <a:buAutoNum type="arabicPeriod"/>
            </a:pPr>
            <a:r>
              <a:rPr lang="en-US" altLang="ko-KR" dirty="0" smtClean="0"/>
              <a:t>The presence of local minima in the loss function does not seem to be a major problem in practice</a:t>
            </a:r>
          </a:p>
          <a:p>
            <a:pPr marL="457200" indent="-457200">
              <a:buAutoNum type="arabicPeriod"/>
            </a:pP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en-US" altLang="ko-KR" dirty="0" smtClean="0"/>
              <a:t>Efficient procedure = Back-propagation </a:t>
            </a:r>
          </a:p>
          <a:p>
            <a:pPr marL="457200" indent="-457200"/>
            <a:r>
              <a:rPr lang="en-US" altLang="ko-KR" dirty="0" smtClean="0"/>
              <a:t>to compute the gradient in a non-linear system composed of several layers of processing</a:t>
            </a:r>
          </a:p>
          <a:p>
            <a:pPr marL="457200" indent="-457200"/>
            <a:endParaRPr lang="en-US" altLang="ko-KR" dirty="0" smtClean="0"/>
          </a:p>
          <a:p>
            <a:pPr marL="457200" indent="-457200"/>
            <a:r>
              <a:rPr lang="en-US" altLang="ko-KR" dirty="0" smtClean="0"/>
              <a:t>3.    Back-prop applied to multi-layer neural networks can solve complicated learning tasks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5575" y="188640"/>
            <a:ext cx="8289629" cy="6480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55576" y="260648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4. </a:t>
            </a:r>
            <a:r>
              <a:rPr lang="en-US" altLang="ko-KR" sz="2800" b="1" dirty="0" smtClean="0"/>
              <a:t>Globally Trainable Systems</a:t>
            </a:r>
            <a:endParaRPr lang="en-US" altLang="ko-KR" sz="2800" b="1" dirty="0"/>
          </a:p>
        </p:txBody>
      </p:sp>
      <p:grpSp>
        <p:nvGrpSpPr>
          <p:cNvPr id="2" name="그룹 21"/>
          <p:cNvGrpSpPr/>
          <p:nvPr/>
        </p:nvGrpSpPr>
        <p:grpSpPr>
          <a:xfrm>
            <a:off x="746867" y="116632"/>
            <a:ext cx="8324465" cy="765799"/>
            <a:chOff x="746867" y="116632"/>
            <a:chExt cx="8324465" cy="765799"/>
          </a:xfrm>
          <a:solidFill>
            <a:srgbClr val="58378D"/>
          </a:solidFill>
        </p:grpSpPr>
        <p:sp>
          <p:nvSpPr>
            <p:cNvPr id="20" name="직사각형 19"/>
            <p:cNvSpPr/>
            <p:nvPr/>
          </p:nvSpPr>
          <p:spPr>
            <a:xfrm>
              <a:off x="746867" y="116632"/>
              <a:ext cx="8307046" cy="89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55576" y="836712"/>
              <a:ext cx="8315756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10"/>
          <p:cNvGrpSpPr/>
          <p:nvPr/>
        </p:nvGrpSpPr>
        <p:grpSpPr>
          <a:xfrm>
            <a:off x="827584" y="1196752"/>
            <a:ext cx="7488832" cy="5661248"/>
            <a:chOff x="755576" y="404664"/>
            <a:chExt cx="7632848" cy="2736304"/>
          </a:xfrm>
        </p:grpSpPr>
        <p:sp>
          <p:nvSpPr>
            <p:cNvPr id="22" name="직사각형 21"/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043608" y="1340768"/>
            <a:ext cx="7200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Most practical pattern recognition systems are composed of multiple modules</a:t>
            </a:r>
          </a:p>
          <a:p>
            <a:pPr>
              <a:buFontTx/>
              <a:buChar char="-"/>
            </a:pPr>
            <a:r>
              <a:rPr lang="en-US" altLang="ko-KR" dirty="0" smtClean="0"/>
              <a:t> Each module must be continuous and differentiable almost everywhere with respect to the internal parameters of the module</a:t>
            </a:r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en-US" altLang="ko-KR" dirty="0" smtClean="0"/>
              <a:t>   </a:t>
            </a:r>
          </a:p>
          <a:p>
            <a:r>
              <a:rPr lang="en-US" altLang="ko-KR" dirty="0" smtClean="0"/>
              <a:t>      input vector representing the output of the module</a:t>
            </a:r>
          </a:p>
          <a:p>
            <a:r>
              <a:rPr lang="en-US" altLang="ko-KR" dirty="0" smtClean="0"/>
              <a:t>      Vector of tunable parameters</a:t>
            </a:r>
          </a:p>
          <a:p>
            <a:r>
              <a:rPr lang="en-US" altLang="ko-KR" dirty="0" smtClean="0"/>
              <a:t>      Module’s input vector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 </a:t>
            </a:r>
            <a:r>
              <a:rPr lang="en-US" altLang="ko-KR" b="1" dirty="0" smtClean="0"/>
              <a:t>Partial derivatives of      with respect to      and</a:t>
            </a:r>
            <a:endParaRPr lang="en-US" altLang="ko-KR" b="1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9" y="2628233"/>
            <a:ext cx="2592288" cy="384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3060251"/>
            <a:ext cx="360040" cy="273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78915" y="3313447"/>
            <a:ext cx="381955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28526" y="3564307"/>
            <a:ext cx="518908" cy="275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95936" y="4115476"/>
            <a:ext cx="288032" cy="249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91680" y="4502181"/>
            <a:ext cx="3528392" cy="1375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2160" y="4149080"/>
            <a:ext cx="381955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20272" y="4149080"/>
            <a:ext cx="518908" cy="275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5575" y="188640"/>
            <a:ext cx="8289629" cy="6480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55576" y="260648"/>
            <a:ext cx="7056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5. </a:t>
            </a:r>
            <a:r>
              <a:rPr lang="en-US" altLang="ko-KR" sz="2800" b="1" dirty="0" err="1" smtClean="0"/>
              <a:t>Convolutional</a:t>
            </a:r>
            <a:r>
              <a:rPr lang="en-US" altLang="ko-KR" sz="2800" b="1" dirty="0" smtClean="0"/>
              <a:t> Networks</a:t>
            </a:r>
          </a:p>
          <a:p>
            <a:endParaRPr lang="ko-KR" altLang="en-US" sz="2800" b="1" dirty="0" smtClean="0"/>
          </a:p>
        </p:txBody>
      </p:sp>
      <p:grpSp>
        <p:nvGrpSpPr>
          <p:cNvPr id="2" name="그룹 21"/>
          <p:cNvGrpSpPr/>
          <p:nvPr/>
        </p:nvGrpSpPr>
        <p:grpSpPr>
          <a:xfrm>
            <a:off x="746867" y="116632"/>
            <a:ext cx="8324465" cy="765799"/>
            <a:chOff x="746867" y="116632"/>
            <a:chExt cx="8324465" cy="765799"/>
          </a:xfrm>
          <a:solidFill>
            <a:srgbClr val="58378D"/>
          </a:solidFill>
        </p:grpSpPr>
        <p:sp>
          <p:nvSpPr>
            <p:cNvPr id="20" name="직사각형 19"/>
            <p:cNvSpPr/>
            <p:nvPr/>
          </p:nvSpPr>
          <p:spPr>
            <a:xfrm>
              <a:off x="746867" y="116632"/>
              <a:ext cx="8307046" cy="89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55576" y="836712"/>
              <a:ext cx="8315756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10"/>
          <p:cNvGrpSpPr/>
          <p:nvPr/>
        </p:nvGrpSpPr>
        <p:grpSpPr>
          <a:xfrm>
            <a:off x="1115616" y="1484784"/>
            <a:ext cx="7200800" cy="2952328"/>
            <a:chOff x="755576" y="404664"/>
            <a:chExt cx="7632848" cy="2736304"/>
          </a:xfrm>
        </p:grpSpPr>
        <p:sp>
          <p:nvSpPr>
            <p:cNvPr id="12" name="직사각형 11"/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1403648" y="1556792"/>
            <a:ext cx="66247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b="1" dirty="0" smtClean="0"/>
          </a:p>
          <a:p>
            <a:r>
              <a:rPr lang="en-US" altLang="ko-KR" sz="2000" dirty="0" smtClean="0"/>
              <a:t>Traditional model of pattern recognition,</a:t>
            </a:r>
          </a:p>
          <a:p>
            <a:r>
              <a:rPr lang="en-US" altLang="ko-KR" sz="2000" dirty="0" smtClean="0"/>
              <a:t>Hand-designed feature extractor gathers relevant information from input </a:t>
            </a:r>
          </a:p>
          <a:p>
            <a:r>
              <a:rPr lang="en-US" altLang="ko-KR" sz="2000" dirty="0" smtClean="0"/>
              <a:t>And eliminates irrelevant information</a:t>
            </a:r>
          </a:p>
          <a:p>
            <a:pPr algn="ctr"/>
            <a:endParaRPr lang="en-US" altLang="ko-KR" sz="2400" b="1" dirty="0" smtClean="0"/>
          </a:p>
          <a:p>
            <a:r>
              <a:rPr lang="en-US" altLang="ko-KR" sz="2000" dirty="0" smtClean="0"/>
              <a:t>Trainable classifier then categorized the resulting feature vector into classes</a:t>
            </a:r>
            <a:endParaRPr lang="en-US" altLang="ko-KR" sz="1600" dirty="0" smtClean="0"/>
          </a:p>
        </p:txBody>
      </p:sp>
      <p:grpSp>
        <p:nvGrpSpPr>
          <p:cNvPr id="11" name="그룹 14"/>
          <p:cNvGrpSpPr/>
          <p:nvPr/>
        </p:nvGrpSpPr>
        <p:grpSpPr>
          <a:xfrm>
            <a:off x="1115616" y="4653136"/>
            <a:ext cx="7200800" cy="936104"/>
            <a:chOff x="755576" y="3573016"/>
            <a:chExt cx="7632848" cy="2736304"/>
          </a:xfrm>
        </p:grpSpPr>
        <p:sp>
          <p:nvSpPr>
            <p:cNvPr id="15" name="직사각형 14"/>
            <p:cNvSpPr/>
            <p:nvPr/>
          </p:nvSpPr>
          <p:spPr>
            <a:xfrm>
              <a:off x="755576" y="3573016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27584" y="3645024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E1C5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331640" y="4797152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Network could be fed with almost </a:t>
            </a:r>
            <a:r>
              <a:rPr lang="en-US" altLang="ko-KR" b="1" dirty="0" smtClean="0"/>
              <a:t>raw</a:t>
            </a:r>
            <a:r>
              <a:rPr lang="en-US" altLang="ko-KR" dirty="0" smtClean="0"/>
              <a:t> inputs</a:t>
            </a:r>
          </a:p>
          <a:p>
            <a:pPr algn="ctr"/>
            <a:r>
              <a:rPr lang="en-US" altLang="ko-KR" dirty="0" smtClean="0"/>
              <a:t>-&gt; fully connected feed-forward network -&gt; </a:t>
            </a:r>
            <a:r>
              <a:rPr lang="en-US" altLang="ko-KR" b="1" dirty="0" smtClean="0"/>
              <a:t>problems</a:t>
            </a:r>
            <a:endParaRPr lang="en-US" altLang="ko-KR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5575" y="188640"/>
            <a:ext cx="8289629" cy="6480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55576" y="260648"/>
            <a:ext cx="7056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5. </a:t>
            </a:r>
            <a:r>
              <a:rPr lang="en-US" altLang="ko-KR" sz="2800" b="1" dirty="0" err="1" smtClean="0"/>
              <a:t>Convolutional</a:t>
            </a:r>
            <a:r>
              <a:rPr lang="en-US" altLang="ko-KR" sz="2800" b="1" dirty="0" smtClean="0"/>
              <a:t> Networks</a:t>
            </a:r>
          </a:p>
          <a:p>
            <a:endParaRPr lang="ko-KR" altLang="en-US" sz="2800" b="1" dirty="0" smtClean="0"/>
          </a:p>
        </p:txBody>
      </p:sp>
      <p:grpSp>
        <p:nvGrpSpPr>
          <p:cNvPr id="2" name="그룹 21"/>
          <p:cNvGrpSpPr/>
          <p:nvPr/>
        </p:nvGrpSpPr>
        <p:grpSpPr>
          <a:xfrm>
            <a:off x="746867" y="116632"/>
            <a:ext cx="8324465" cy="765799"/>
            <a:chOff x="746867" y="116632"/>
            <a:chExt cx="8324465" cy="765799"/>
          </a:xfrm>
          <a:solidFill>
            <a:srgbClr val="58378D"/>
          </a:solidFill>
        </p:grpSpPr>
        <p:sp>
          <p:nvSpPr>
            <p:cNvPr id="20" name="직사각형 19"/>
            <p:cNvSpPr/>
            <p:nvPr/>
          </p:nvSpPr>
          <p:spPr>
            <a:xfrm>
              <a:off x="746867" y="116632"/>
              <a:ext cx="8307046" cy="89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55576" y="836712"/>
              <a:ext cx="8315756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10"/>
          <p:cNvGrpSpPr/>
          <p:nvPr/>
        </p:nvGrpSpPr>
        <p:grpSpPr>
          <a:xfrm>
            <a:off x="1115616" y="1484784"/>
            <a:ext cx="7200800" cy="4320480"/>
            <a:chOff x="755576" y="404664"/>
            <a:chExt cx="7632848" cy="2736304"/>
          </a:xfrm>
        </p:grpSpPr>
        <p:sp>
          <p:nvSpPr>
            <p:cNvPr id="12" name="직사각형 11"/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1403648" y="1556792"/>
            <a:ext cx="6624736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b="1" dirty="0" smtClean="0"/>
          </a:p>
          <a:p>
            <a:pPr marL="457200" indent="-457200"/>
            <a:r>
              <a:rPr lang="en-US" altLang="ko-KR" sz="2000" b="1" dirty="0" smtClean="0"/>
              <a:t>1</a:t>
            </a:r>
            <a:r>
              <a:rPr lang="en-US" altLang="ko-KR" sz="2000" dirty="0" smtClean="0"/>
              <a:t>. Typical images are large, often with several hundred variables (pixels) -&gt; </a:t>
            </a:r>
            <a:r>
              <a:rPr lang="en-US" altLang="ko-KR" sz="2000" b="1" dirty="0" smtClean="0"/>
              <a:t>large number of parameters </a:t>
            </a:r>
            <a:r>
              <a:rPr lang="en-US" altLang="ko-KR" sz="2000" dirty="0" smtClean="0"/>
              <a:t>increases the capacity of the system and therefore requires a larger training set</a:t>
            </a:r>
          </a:p>
          <a:p>
            <a:pPr marL="342900" indent="-342900">
              <a:buAutoNum type="arabicPeriod"/>
            </a:pPr>
            <a:endParaRPr lang="en-US" altLang="ko-KR" sz="2000" dirty="0" smtClean="0"/>
          </a:p>
          <a:p>
            <a:pPr marL="342900" indent="-342900"/>
            <a:r>
              <a:rPr lang="en-US" altLang="ko-KR" sz="2000" b="1" dirty="0" smtClean="0"/>
              <a:t>2</a:t>
            </a:r>
            <a:r>
              <a:rPr lang="en-US" altLang="ko-KR" sz="2000" dirty="0" smtClean="0"/>
              <a:t>. Handwriting ~ size, slant, position variations </a:t>
            </a:r>
          </a:p>
          <a:p>
            <a:pPr marL="342900" indent="-342900"/>
            <a:r>
              <a:rPr lang="en-US" altLang="ko-KR" sz="2000" dirty="0" smtClean="0"/>
              <a:t>for individual characters</a:t>
            </a:r>
          </a:p>
          <a:p>
            <a:pPr marL="342900" indent="-342900"/>
            <a:endParaRPr lang="en-US" altLang="ko-KR" sz="2000" dirty="0" smtClean="0"/>
          </a:p>
          <a:p>
            <a:pPr marL="342900" indent="-342900"/>
            <a:r>
              <a:rPr lang="en-US" altLang="ko-KR" sz="2000" b="1" dirty="0" smtClean="0"/>
              <a:t>3</a:t>
            </a:r>
            <a:r>
              <a:rPr lang="en-US" altLang="ko-KR" sz="2000" dirty="0" smtClean="0"/>
              <a:t>. Variables are spatially or temporally nearby are highly correlated </a:t>
            </a:r>
          </a:p>
          <a:p>
            <a:pPr marL="342900" indent="-342900"/>
            <a:r>
              <a:rPr lang="en-US" altLang="ko-KR" sz="2000" dirty="0" smtClean="0"/>
              <a:t>-&gt; Deficiency of fully connected architectures is that the topology of the input is entirely ignored.</a:t>
            </a:r>
            <a:endParaRPr lang="en-US" altLang="ko-KR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5575" y="188640"/>
            <a:ext cx="8289629" cy="6480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55576" y="260648"/>
            <a:ext cx="7056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5. </a:t>
            </a:r>
            <a:r>
              <a:rPr lang="en-US" altLang="ko-KR" sz="2800" b="1" dirty="0" err="1" smtClean="0"/>
              <a:t>Convolutional</a:t>
            </a:r>
            <a:r>
              <a:rPr lang="en-US" altLang="ko-KR" sz="2800" b="1" dirty="0" smtClean="0"/>
              <a:t> Networks</a:t>
            </a:r>
          </a:p>
          <a:p>
            <a:endParaRPr lang="ko-KR" altLang="en-US" sz="2800" b="1" dirty="0" smtClean="0"/>
          </a:p>
        </p:txBody>
      </p:sp>
      <p:grpSp>
        <p:nvGrpSpPr>
          <p:cNvPr id="2" name="그룹 21"/>
          <p:cNvGrpSpPr/>
          <p:nvPr/>
        </p:nvGrpSpPr>
        <p:grpSpPr>
          <a:xfrm>
            <a:off x="746867" y="116632"/>
            <a:ext cx="8324465" cy="765799"/>
            <a:chOff x="746867" y="116632"/>
            <a:chExt cx="8324465" cy="765799"/>
          </a:xfrm>
          <a:solidFill>
            <a:srgbClr val="58378D"/>
          </a:solidFill>
        </p:grpSpPr>
        <p:sp>
          <p:nvSpPr>
            <p:cNvPr id="20" name="직사각형 19"/>
            <p:cNvSpPr/>
            <p:nvPr/>
          </p:nvSpPr>
          <p:spPr>
            <a:xfrm>
              <a:off x="746867" y="116632"/>
              <a:ext cx="8307046" cy="89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55576" y="836712"/>
              <a:ext cx="8315756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10"/>
          <p:cNvGrpSpPr/>
          <p:nvPr/>
        </p:nvGrpSpPr>
        <p:grpSpPr>
          <a:xfrm>
            <a:off x="827584" y="1268760"/>
            <a:ext cx="7848872" cy="5112568"/>
            <a:chOff x="755576" y="404664"/>
            <a:chExt cx="7632848" cy="2736304"/>
          </a:xfrm>
        </p:grpSpPr>
        <p:sp>
          <p:nvSpPr>
            <p:cNvPr id="12" name="직사각형 11"/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1187624" y="1340768"/>
            <a:ext cx="712879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b="1" dirty="0" smtClean="0"/>
          </a:p>
          <a:p>
            <a:pPr marL="457200" indent="-457200"/>
            <a:r>
              <a:rPr lang="en-US" altLang="ko-KR" sz="2000" b="1" dirty="0" smtClean="0"/>
              <a:t>CNN</a:t>
            </a:r>
          </a:p>
          <a:p>
            <a:pPr marL="457200" indent="-457200"/>
            <a:r>
              <a:rPr lang="en-US" altLang="ko-KR" sz="2000" b="1" dirty="0" smtClean="0"/>
              <a:t>- Local receptive fields, shared weights, sub-sampling</a:t>
            </a:r>
          </a:p>
          <a:p>
            <a:pPr marL="457200" indent="-457200">
              <a:buFontTx/>
              <a:buChar char="-"/>
            </a:pPr>
            <a:endParaRPr lang="en-US" altLang="ko-KR" sz="2000" b="1" dirty="0" smtClean="0"/>
          </a:p>
          <a:p>
            <a:pPr marL="457200" indent="-457200"/>
            <a:r>
              <a:rPr lang="en-US" altLang="ko-KR" b="1" dirty="0" smtClean="0"/>
              <a:t>1. Local </a:t>
            </a:r>
            <a:r>
              <a:rPr lang="en-US" altLang="ko-KR" b="1" dirty="0" smtClean="0"/>
              <a:t>receptive </a:t>
            </a:r>
            <a:r>
              <a:rPr lang="en-US" altLang="ko-KR" b="1" dirty="0" smtClean="0"/>
              <a:t>fields</a:t>
            </a:r>
          </a:p>
          <a:p>
            <a:pPr marL="457200" indent="-457200"/>
            <a:r>
              <a:rPr lang="en-US" altLang="ko-KR" dirty="0" smtClean="0"/>
              <a:t>Neurons can extract elementary visual features such as oriented edges, end-points, corners </a:t>
            </a:r>
          </a:p>
          <a:p>
            <a:pPr marL="457200" indent="-457200"/>
            <a:r>
              <a:rPr lang="en-US" altLang="ko-KR" dirty="0" smtClean="0"/>
              <a:t>-&gt; These features are combined by the subsequent layers in order to detect higher-order features</a:t>
            </a:r>
          </a:p>
          <a:p>
            <a:pPr marL="457200" indent="-457200"/>
            <a:endParaRPr lang="en-US" altLang="ko-KR" dirty="0" smtClean="0"/>
          </a:p>
          <a:p>
            <a:pPr marL="457200" indent="-457200"/>
            <a:r>
              <a:rPr lang="en-US" altLang="ko-KR" b="1" dirty="0" smtClean="0"/>
              <a:t>2. shared weights</a:t>
            </a:r>
            <a:endParaRPr lang="en-US" altLang="ko-KR" dirty="0" smtClean="0"/>
          </a:p>
          <a:p>
            <a:pPr marL="457200" indent="-457200"/>
            <a:r>
              <a:rPr lang="en-US" altLang="ko-KR" dirty="0" smtClean="0"/>
              <a:t>Units </a:t>
            </a:r>
            <a:r>
              <a:rPr lang="en-US" altLang="ko-KR" dirty="0" smtClean="0"/>
              <a:t>in a layer </a:t>
            </a:r>
            <a:r>
              <a:rPr lang="en-US" altLang="ko-KR" dirty="0" smtClean="0"/>
              <a:t>shares </a:t>
            </a:r>
            <a:r>
              <a:rPr lang="en-US" altLang="ko-KR" dirty="0" smtClean="0"/>
              <a:t>the same set of weights. </a:t>
            </a:r>
            <a:endParaRPr lang="en-US" altLang="ko-KR" dirty="0" smtClean="0"/>
          </a:p>
          <a:p>
            <a:pPr marL="457200" indent="-457200"/>
            <a:r>
              <a:rPr lang="en-US" altLang="ko-KR" dirty="0" smtClean="0"/>
              <a:t>The </a:t>
            </a:r>
            <a:r>
              <a:rPr lang="en-US" altLang="ko-KR" dirty="0" smtClean="0"/>
              <a:t>set of outputs of the units in such a plane is called a </a:t>
            </a:r>
            <a:endParaRPr lang="en-US" altLang="ko-KR" dirty="0" smtClean="0"/>
          </a:p>
          <a:p>
            <a:pPr marL="457200" indent="-457200"/>
            <a:r>
              <a:rPr lang="en-US" altLang="ko-KR" b="1" dirty="0" smtClean="0"/>
              <a:t>feature </a:t>
            </a:r>
            <a:r>
              <a:rPr lang="en-US" altLang="ko-KR" b="1" dirty="0" smtClean="0"/>
              <a:t>map</a:t>
            </a:r>
            <a:r>
              <a:rPr lang="en-US" altLang="ko-KR" dirty="0" smtClean="0"/>
              <a:t>. </a:t>
            </a:r>
            <a:r>
              <a:rPr lang="en-US" altLang="ko-KR" dirty="0" smtClean="0"/>
              <a:t>Units </a:t>
            </a:r>
            <a:r>
              <a:rPr lang="en-US" altLang="ko-KR" dirty="0" smtClean="0"/>
              <a:t>in a feature map are all constrained </a:t>
            </a:r>
            <a:r>
              <a:rPr lang="en-US" altLang="ko-KR" dirty="0" smtClean="0"/>
              <a:t>to </a:t>
            </a:r>
          </a:p>
          <a:p>
            <a:pPr marL="457200" indent="-457200"/>
            <a:r>
              <a:rPr lang="en-US" altLang="ko-KR" dirty="0" smtClean="0"/>
              <a:t>perform </a:t>
            </a:r>
            <a:r>
              <a:rPr lang="en-US" altLang="ko-KR" dirty="0" smtClean="0"/>
              <a:t>the same operation on different parts of the image. </a:t>
            </a:r>
            <a:endParaRPr lang="en-US" altLang="ko-KR" dirty="0" smtClean="0"/>
          </a:p>
          <a:p>
            <a:pPr marL="457200" indent="-457200"/>
            <a:r>
              <a:rPr lang="en-US" altLang="ko-KR" dirty="0" smtClean="0"/>
              <a:t>A </a:t>
            </a:r>
            <a:r>
              <a:rPr lang="en-US" altLang="ko-KR" dirty="0" smtClean="0"/>
              <a:t>complete </a:t>
            </a:r>
            <a:r>
              <a:rPr lang="en-US" altLang="ko-KR" dirty="0" err="1" smtClean="0"/>
              <a:t>convolutional</a:t>
            </a:r>
            <a:r>
              <a:rPr lang="en-US" altLang="ko-KR" dirty="0" smtClean="0"/>
              <a:t> layer is composed of several </a:t>
            </a:r>
            <a:r>
              <a:rPr lang="en-US" altLang="ko-KR" dirty="0" smtClean="0"/>
              <a:t>feature</a:t>
            </a:r>
          </a:p>
          <a:p>
            <a:pPr marL="457200" indent="-457200"/>
            <a:r>
              <a:rPr lang="en-US" altLang="ko-KR" dirty="0" smtClean="0"/>
              <a:t> maps, so </a:t>
            </a:r>
            <a:r>
              <a:rPr lang="en-US" altLang="ko-KR" dirty="0" smtClean="0"/>
              <a:t>that multiple features can be extracted at each location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5575" y="188640"/>
            <a:ext cx="8289629" cy="6480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55576" y="260648"/>
            <a:ext cx="7056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5. </a:t>
            </a:r>
            <a:r>
              <a:rPr lang="en-US" altLang="ko-KR" sz="2800" b="1" dirty="0" err="1" smtClean="0"/>
              <a:t>Convolutional</a:t>
            </a:r>
            <a:r>
              <a:rPr lang="en-US" altLang="ko-KR" sz="2800" b="1" dirty="0" smtClean="0"/>
              <a:t> Networks</a:t>
            </a:r>
          </a:p>
          <a:p>
            <a:endParaRPr lang="ko-KR" altLang="en-US" sz="2800" b="1" dirty="0" smtClean="0"/>
          </a:p>
        </p:txBody>
      </p:sp>
      <p:grpSp>
        <p:nvGrpSpPr>
          <p:cNvPr id="2" name="그룹 21"/>
          <p:cNvGrpSpPr/>
          <p:nvPr/>
        </p:nvGrpSpPr>
        <p:grpSpPr>
          <a:xfrm>
            <a:off x="746867" y="116632"/>
            <a:ext cx="8324465" cy="765799"/>
            <a:chOff x="746867" y="116632"/>
            <a:chExt cx="8324465" cy="765799"/>
          </a:xfrm>
          <a:solidFill>
            <a:srgbClr val="58378D"/>
          </a:solidFill>
        </p:grpSpPr>
        <p:sp>
          <p:nvSpPr>
            <p:cNvPr id="20" name="직사각형 19"/>
            <p:cNvSpPr/>
            <p:nvPr/>
          </p:nvSpPr>
          <p:spPr>
            <a:xfrm>
              <a:off x="746867" y="116632"/>
              <a:ext cx="8307046" cy="89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55576" y="836712"/>
              <a:ext cx="8315756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10"/>
          <p:cNvGrpSpPr/>
          <p:nvPr/>
        </p:nvGrpSpPr>
        <p:grpSpPr>
          <a:xfrm>
            <a:off x="827584" y="1268760"/>
            <a:ext cx="7848872" cy="2520280"/>
            <a:chOff x="755576" y="404664"/>
            <a:chExt cx="7632848" cy="2736304"/>
          </a:xfrm>
        </p:grpSpPr>
        <p:sp>
          <p:nvSpPr>
            <p:cNvPr id="12" name="직사각형 11"/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1043608" y="1340768"/>
            <a:ext cx="763284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b="1" dirty="0" smtClean="0"/>
          </a:p>
          <a:p>
            <a:pPr marL="457200" indent="-457200"/>
            <a:r>
              <a:rPr lang="en-US" altLang="ko-KR" sz="2000" b="1" dirty="0" smtClean="0"/>
              <a:t>3. </a:t>
            </a:r>
            <a:r>
              <a:rPr lang="en-US" altLang="ko-KR" sz="2000" b="1" dirty="0" smtClean="0"/>
              <a:t>sub-sampling</a:t>
            </a:r>
          </a:p>
          <a:p>
            <a:pPr marL="457200" indent="-457200"/>
            <a:r>
              <a:rPr lang="en-US" altLang="ko-KR" sz="2000" dirty="0" smtClean="0"/>
              <a:t>A </a:t>
            </a:r>
            <a:r>
              <a:rPr lang="en-US" altLang="ko-KR" sz="2000" dirty="0" smtClean="0"/>
              <a:t>simple way to reduce the precision with which the </a:t>
            </a:r>
            <a:endParaRPr lang="en-US" altLang="ko-KR" sz="2000" dirty="0" smtClean="0"/>
          </a:p>
          <a:p>
            <a:pPr marL="457200" indent="-457200"/>
            <a:r>
              <a:rPr lang="en-US" altLang="ko-KR" sz="2000" dirty="0" smtClean="0"/>
              <a:t>position </a:t>
            </a:r>
            <a:r>
              <a:rPr lang="en-US" altLang="ko-KR" sz="2000" dirty="0" smtClean="0"/>
              <a:t>of distinctive features are encoded in a feature </a:t>
            </a:r>
            <a:endParaRPr lang="en-US" altLang="ko-KR" sz="2000" dirty="0" smtClean="0"/>
          </a:p>
          <a:p>
            <a:pPr marL="457200" indent="-457200"/>
            <a:r>
              <a:rPr lang="en-US" altLang="ko-KR" sz="2000" dirty="0" smtClean="0"/>
              <a:t>map </a:t>
            </a:r>
            <a:r>
              <a:rPr lang="en-US" altLang="ko-KR" sz="2000" dirty="0" smtClean="0"/>
              <a:t>is to reduce the spatial resolution of the feature </a:t>
            </a:r>
            <a:r>
              <a:rPr lang="en-US" altLang="ko-KR" sz="2000" dirty="0" smtClean="0"/>
              <a:t>map.</a:t>
            </a:r>
          </a:p>
          <a:p>
            <a:pPr marL="457200" indent="-457200"/>
            <a:r>
              <a:rPr lang="en-US" altLang="ko-KR" sz="2000" dirty="0" smtClean="0"/>
              <a:t>-&gt; thereby </a:t>
            </a:r>
            <a:r>
              <a:rPr lang="en-US" altLang="ko-KR" sz="2000" dirty="0" smtClean="0"/>
              <a:t>reducing the resolution of the feature map </a:t>
            </a:r>
            <a:r>
              <a:rPr lang="en-US" altLang="ko-KR" sz="2000" dirty="0" smtClean="0"/>
              <a:t>and</a:t>
            </a:r>
          </a:p>
          <a:p>
            <a:pPr marL="457200" indent="-457200"/>
            <a:r>
              <a:rPr lang="en-US" altLang="ko-KR" sz="2000" dirty="0" smtClean="0"/>
              <a:t> </a:t>
            </a:r>
            <a:r>
              <a:rPr lang="en-US" altLang="ko-KR" sz="2000" dirty="0" smtClean="0"/>
              <a:t>reducing the sensitivity of the output to shifts </a:t>
            </a:r>
            <a:r>
              <a:rPr lang="en-US" altLang="ko-KR" sz="2000" dirty="0" smtClean="0"/>
              <a:t>and distortions</a:t>
            </a:r>
            <a:r>
              <a:rPr lang="en-US" altLang="ko-KR" sz="2000" b="1" dirty="0" smtClean="0"/>
              <a:t> </a:t>
            </a:r>
            <a:endParaRPr lang="en-US" altLang="ko-KR" dirty="0" smtClean="0"/>
          </a:p>
        </p:txBody>
      </p:sp>
      <p:pic>
        <p:nvPicPr>
          <p:cNvPr id="4098" name="Picture 2" descr="LeNet-5 - A Classic CNN Architecture - engMR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77072"/>
            <a:ext cx="8353425" cy="25050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2592</TotalTime>
  <Words>566</Words>
  <Application>Microsoft Office PowerPoint</Application>
  <PresentationFormat>화면 슬라이드 쇼(4:3)</PresentationFormat>
  <Paragraphs>104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eileen1426@naver.com</dc:creator>
  <cp:lastModifiedBy>eileen1426@naver.com</cp:lastModifiedBy>
  <cp:revision>218</cp:revision>
  <dcterms:created xsi:type="dcterms:W3CDTF">2020-07-09T06:45:15Z</dcterms:created>
  <dcterms:modified xsi:type="dcterms:W3CDTF">2020-12-01T04:00:23Z</dcterms:modified>
</cp:coreProperties>
</file>