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FFC7-D188-44F1-AC6D-A69A05DF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3BDD4-D6D1-46CB-95D4-EFF243C5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23A44-584B-4F8B-B5A7-7F470DD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C784-223E-428B-9460-836F42C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9F6C0-2878-41F3-AE36-4DF1EA2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7C91-D7C1-4641-A0DF-DCC5589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1497B-6CA4-401F-B540-5AC4B213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9220B-AAC2-4E32-89EB-056E82A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DA5A-2A5F-4CC8-8ED5-48BA1D60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C70DD-3F1B-4550-8950-94539AB4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50ABB-3137-4FB2-9062-448B0BE90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F7C27-1F9E-4F19-A68C-0B89A343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44B27-5B0C-4AF2-B86F-E77B2537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318E-F161-432A-A354-F88A4E54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B90-DC3D-45D5-AF46-F7A64F82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7031-7E6C-4E12-80E6-3031A2F0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580E-2142-448B-88C8-4404185D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6D483-FC04-4295-9220-DAC5AB6D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D46A-7091-40D3-B54D-5159075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7DB99-72B0-4258-9D6F-096473A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808A-3A8D-4434-8E21-F481EBD0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139F-70BD-4FB5-AD7B-9B9D4385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9EB4-FA04-4FA0-BBF1-5C1BD654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3C8D-2782-4296-A8A4-4A3C91E2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8B956-4D95-4181-BAF6-525EDDF5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9FC-A776-4104-BBC2-408DCC4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2C0E2-632D-4F9B-9F06-BC801E21A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61E66-8D5A-470E-BCBE-BCC69866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ACBC7-6CF8-49FF-AD49-CE842B13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B842A-DDF9-4BDB-B8BD-0255C764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D8BF3-CD53-469F-908C-645C6F9A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F35B-746F-4687-A9EA-BA73404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CC657-7511-4A8D-8093-77B7196A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320B8-F939-4DD8-9F09-841E0C4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1E2E3-AE1C-43DA-B2E4-B4003623B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CBA82-4C5F-4D59-85F8-E254D407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025E-20AB-4723-8449-22829553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148E7-77C3-4CD4-814E-9CD983E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21F4F-5168-442D-B0C6-60F6CF2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979C-6825-499D-ACC4-28114C6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12950-0AF4-4A3C-B223-12A80C17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6A65A-E991-4F3A-9FA6-27B1E3F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413FA-8F88-4945-903A-35FF4F3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0AA7A-4070-4EFD-B023-779C0C9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59F3E-3954-426B-92F6-CB50DF3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92308-E5EA-4E02-8DDE-EEB41FF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E935-768B-4A4C-8A17-08DDCDE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891E-FE63-4C68-B2FA-8607FB2E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84C1-A48C-4AC3-8B94-0AEC7BE1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C949B-551F-4DC0-8850-69720B4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BAC1-2BB9-41ED-BBBA-042EA5B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1D2EC-AB3E-45B5-A62D-7EE70D5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F14-51AE-4E19-B319-2625C5C3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044ED-4151-4538-90C6-621FDD40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7B514-F9BD-466A-ABFB-C5B9DA33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F8FD3-9135-4954-91F3-2D8061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D8D03-3374-40A6-AEE4-CFE4BDC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F9AB7-2E55-4613-9A88-F6C8C26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8E6C5-98F4-425E-982E-D47774F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14E2E-1C7D-45DB-B519-7207F7D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8BCD9-086D-4894-BDAA-17542072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61EB-25F5-4FB8-8C1B-125B963CB027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60C8-F788-40BA-8F92-96920A0B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3C47-FFEE-4774-A347-5BD7C55C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BF4E-07EE-4844-A2EA-9066D682B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812DBB-35E3-4DDE-9F5D-FFF7F65C5FDC}"/>
              </a:ext>
            </a:extLst>
          </p:cNvPr>
          <p:cNvGrpSpPr/>
          <p:nvPr/>
        </p:nvGrpSpPr>
        <p:grpSpPr>
          <a:xfrm>
            <a:off x="2342498" y="290711"/>
            <a:ext cx="7072362" cy="6072230"/>
            <a:chOff x="785786" y="285728"/>
            <a:chExt cx="7072362" cy="607223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순서도: 순차적 액세스 저장소 4">
              <a:extLst>
                <a:ext uri="{FF2B5EF4-FFF2-40B4-BE49-F238E27FC236}">
                  <a16:creationId xmlns:a16="http://schemas.microsoft.com/office/drawing/2014/main" id="{068982E9-03EC-44F8-9FB6-A110D010CE96}"/>
                </a:ext>
              </a:extLst>
            </p:cNvPr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grpFill/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" name="순서도: 순차적 액세스 저장소 5">
              <a:extLst>
                <a:ext uri="{FF2B5EF4-FFF2-40B4-BE49-F238E27FC236}">
                  <a16:creationId xmlns:a16="http://schemas.microsoft.com/office/drawing/2014/main" id="{656EB246-C6DD-4069-A9EE-3DE17BDA03B2}"/>
                </a:ext>
              </a:extLst>
            </p:cNvPr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4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8A0457-AF3F-4152-B8FF-8AC68F39ECB4}"/>
              </a:ext>
            </a:extLst>
          </p:cNvPr>
          <p:cNvSpPr txBox="1"/>
          <p:nvPr/>
        </p:nvSpPr>
        <p:spPr>
          <a:xfrm>
            <a:off x="4361685" y="4564134"/>
            <a:ext cx="319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Hinton, Geoffrey E.,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and Ruslan R. </a:t>
            </a:r>
            <a:r>
              <a:rPr lang="en-US" altLang="ko-KR" dirty="0" err="1">
                <a:solidFill>
                  <a:schemeClr val="bg1"/>
                </a:solidFill>
              </a:rPr>
              <a:t>Salakhutdinov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23EF0-D888-4185-8000-2A817724916E}"/>
              </a:ext>
            </a:extLst>
          </p:cNvPr>
          <p:cNvSpPr txBox="1"/>
          <p:nvPr/>
        </p:nvSpPr>
        <p:spPr>
          <a:xfrm>
            <a:off x="3142937" y="1624505"/>
            <a:ext cx="54714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Reducing the Dimensionality of Data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2648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Overview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78694"/>
            <a:ext cx="8929648" cy="2179090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AAF071-65AB-499C-93F2-C08E5DDAAC9A}"/>
              </a:ext>
            </a:extLst>
          </p:cNvPr>
          <p:cNvGrpSpPr/>
          <p:nvPr/>
        </p:nvGrpSpPr>
        <p:grpSpPr>
          <a:xfrm>
            <a:off x="855841" y="3699766"/>
            <a:ext cx="8914619" cy="1534707"/>
            <a:chOff x="755576" y="3573016"/>
            <a:chExt cx="7632848" cy="27363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82CF69-18C3-491A-9FD3-5BE41C8E2899}"/>
                </a:ext>
              </a:extLst>
            </p:cNvPr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5CC891-0616-43FF-A308-AC38F6E4E810}"/>
                </a:ext>
              </a:extLst>
            </p:cNvPr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0446E2-96E0-40BD-ABA9-4A018E2EA499}"/>
              </a:ext>
            </a:extLst>
          </p:cNvPr>
          <p:cNvSpPr txBox="1"/>
          <p:nvPr/>
        </p:nvSpPr>
        <p:spPr>
          <a:xfrm>
            <a:off x="1100888" y="1372178"/>
            <a:ext cx="86695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Dimensionality reduction</a:t>
            </a:r>
          </a:p>
          <a:p>
            <a:r>
              <a:rPr lang="en-US" altLang="ko-KR" dirty="0"/>
              <a:t>- classification, visualization, communication, storage of high-dimensional data</a:t>
            </a:r>
          </a:p>
          <a:p>
            <a:endParaRPr lang="en-US" altLang="ko-KR" dirty="0"/>
          </a:p>
          <a:p>
            <a:r>
              <a:rPr lang="en-US" altLang="ko-KR" sz="2000" b="1" dirty="0"/>
              <a:t>Goal</a:t>
            </a:r>
            <a:r>
              <a:rPr lang="en-US" altLang="ko-KR" dirty="0"/>
              <a:t> : use a deep neural to reduce the dimensionality of an input.</a:t>
            </a:r>
          </a:p>
          <a:p>
            <a:r>
              <a:rPr lang="en-US" altLang="ko-KR" dirty="0"/>
              <a:t>-&gt;  the reduction techniques described are compared to principal component analysis (PCA) and logistic PCA</a:t>
            </a:r>
          </a:p>
          <a:p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0CDB5-3182-4105-B078-00AD12625C24}"/>
              </a:ext>
            </a:extLst>
          </p:cNvPr>
          <p:cNvSpPr txBox="1"/>
          <p:nvPr/>
        </p:nvSpPr>
        <p:spPr>
          <a:xfrm>
            <a:off x="1100888" y="3923742"/>
            <a:ext cx="86695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PCA</a:t>
            </a:r>
          </a:p>
          <a:p>
            <a:r>
              <a:rPr lang="en-US" altLang="ko-KR" dirty="0"/>
              <a:t>: Find the directions of greatest variance in the data set and</a:t>
            </a:r>
          </a:p>
          <a:p>
            <a:r>
              <a:rPr lang="en-US" altLang="ko-KR" dirty="0"/>
              <a:t>Represent each data point by its coordinates along each of these directions.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455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Overview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78693"/>
            <a:ext cx="8929648" cy="328133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0446E2-96E0-40BD-ABA9-4A018E2EA499}"/>
              </a:ext>
            </a:extLst>
          </p:cNvPr>
          <p:cNvSpPr txBox="1"/>
          <p:nvPr/>
        </p:nvSpPr>
        <p:spPr>
          <a:xfrm>
            <a:off x="1100888" y="1372178"/>
            <a:ext cx="86695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Autoencoder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Nonlinear generalization of PCA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Encoder transform the high-dimensional data into a low-dimensional code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Decoder recover the data from the code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Starts with random weights in the two networks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Trained by minimizing the discrepancy between the original data and its reconstruction.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Gradients are obtained by the chain rule to back-propagate error from the decoder network to encoder network.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06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Overview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80651" y="1008627"/>
            <a:ext cx="9304178" cy="4145651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0446E2-96E0-40BD-ABA9-4A018E2EA499}"/>
              </a:ext>
            </a:extLst>
          </p:cNvPr>
          <p:cNvSpPr txBox="1"/>
          <p:nvPr/>
        </p:nvSpPr>
        <p:spPr>
          <a:xfrm>
            <a:off x="1273714" y="1299916"/>
            <a:ext cx="8929648" cy="402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It is difficult to optimize multilayer autoencoder</a:t>
            </a:r>
          </a:p>
          <a:p>
            <a:r>
              <a:rPr lang="en-US" altLang="ko-KR" sz="2000" dirty="0"/>
              <a:t>1. With large initial weights</a:t>
            </a:r>
          </a:p>
          <a:p>
            <a:r>
              <a:rPr lang="en-US" altLang="ko-KR" sz="2000" dirty="0"/>
              <a:t> : autoencoders typically find poor local minima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With small initial weights</a:t>
            </a:r>
          </a:p>
          <a:p>
            <a:r>
              <a:rPr lang="en-US" altLang="ko-KR" sz="2000" dirty="0"/>
              <a:t>: the gradients in the early layers are tiny, making it infeasible to train autoencoders with many hidden layers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If initial weights are close to a good solution</a:t>
            </a:r>
          </a:p>
          <a:p>
            <a:r>
              <a:rPr lang="en-US" altLang="ko-KR" sz="2000" dirty="0"/>
              <a:t>: gradient descent works well</a:t>
            </a:r>
          </a:p>
          <a:p>
            <a:r>
              <a:rPr lang="en-US" altLang="ko-KR" sz="2000" b="1" dirty="0"/>
              <a:t>-&gt; But finding such initial weights is very difficult</a:t>
            </a:r>
            <a:endParaRPr lang="en-US" altLang="ko-KR" b="1" dirty="0"/>
          </a:p>
          <a:p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B6F521-3DA2-4D0A-9F9E-FA63C095869F}"/>
              </a:ext>
            </a:extLst>
          </p:cNvPr>
          <p:cNvGrpSpPr/>
          <p:nvPr/>
        </p:nvGrpSpPr>
        <p:grpSpPr>
          <a:xfrm>
            <a:off x="868755" y="5206661"/>
            <a:ext cx="8914619" cy="1231107"/>
            <a:chOff x="755576" y="3573016"/>
            <a:chExt cx="7632848" cy="273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31F1C2-9566-40D5-9C6D-F171A3CC7BAB}"/>
                </a:ext>
              </a:extLst>
            </p:cNvPr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8886AF-845F-4A58-80BC-34C626E6A6D4}"/>
                </a:ext>
              </a:extLst>
            </p:cNvPr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DBDBD5-726D-4E40-97E0-1407F4C61125}"/>
              </a:ext>
            </a:extLst>
          </p:cNvPr>
          <p:cNvSpPr txBox="1"/>
          <p:nvPr/>
        </p:nvSpPr>
        <p:spPr>
          <a:xfrm>
            <a:off x="1113802" y="5322665"/>
            <a:ext cx="86695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Pretraining</a:t>
            </a:r>
            <a:r>
              <a:rPr lang="en-US" altLang="ko-KR" sz="2000" dirty="0"/>
              <a:t> procedure for binary data, generalize it to real-valued data, and show that it works well for a variety of data sets.</a:t>
            </a:r>
          </a:p>
          <a:p>
            <a:r>
              <a:rPr lang="en-US" altLang="ko-KR" sz="2000" dirty="0"/>
              <a:t>-&gt; based on </a:t>
            </a:r>
            <a:r>
              <a:rPr lang="en-US" altLang="ko-KR" sz="2000" b="1" dirty="0"/>
              <a:t>Restricted Boltzmann Machine (RBM)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89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Methods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75435"/>
            <a:ext cx="9304178" cy="4529140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0446E2-96E0-40BD-ABA9-4A018E2EA499}"/>
              </a:ext>
            </a:extLst>
          </p:cNvPr>
          <p:cNvSpPr txBox="1"/>
          <p:nvPr/>
        </p:nvSpPr>
        <p:spPr>
          <a:xfrm>
            <a:off x="1261818" y="1566724"/>
            <a:ext cx="89296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Restricted Boltzmann Machine (RBM)</a:t>
            </a:r>
            <a:endParaRPr lang="en-US" altLang="ko-KR" sz="2800" dirty="0"/>
          </a:p>
          <a:p>
            <a:r>
              <a:rPr lang="en-US" altLang="ko-KR" sz="2000" dirty="0"/>
              <a:t>The input data correspond to </a:t>
            </a:r>
            <a:r>
              <a:rPr lang="en-US" altLang="ko-KR" sz="2000" b="1" dirty="0"/>
              <a:t>visible</a:t>
            </a:r>
            <a:r>
              <a:rPr lang="en-US" altLang="ko-KR" sz="2000" dirty="0"/>
              <a:t> units of the RBM and the feature detectors correspond to hidden units.</a:t>
            </a:r>
          </a:p>
          <a:p>
            <a:endParaRPr lang="en-US" altLang="ko-KR" sz="2000" dirty="0"/>
          </a:p>
          <a:p>
            <a:r>
              <a:rPr lang="en-US" altLang="ko-KR" sz="2000" dirty="0"/>
              <a:t>A joint configuration (w, h) of the visible and hidden units has an </a:t>
            </a:r>
            <a:r>
              <a:rPr lang="en-US" altLang="ko-KR" sz="2000" b="1" dirty="0"/>
              <a:t>energy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The network assigns a probability to every possible data via this energy function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10C588-6FE6-4C44-B181-5C6A551D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32" y="4096778"/>
            <a:ext cx="3657600" cy="133350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754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FED4DA-3EFD-4248-83AC-F76BA2FA9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30"/>
          <a:stretch/>
        </p:blipFill>
        <p:spPr>
          <a:xfrm>
            <a:off x="8942352" y="1187360"/>
            <a:ext cx="2304661" cy="5227649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Methods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4" y="1088822"/>
            <a:ext cx="7519465" cy="3744435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0446E2-96E0-40BD-ABA9-4A018E2EA499}"/>
              </a:ext>
            </a:extLst>
          </p:cNvPr>
          <p:cNvSpPr txBox="1"/>
          <p:nvPr/>
        </p:nvSpPr>
        <p:spPr>
          <a:xfrm>
            <a:off x="1191248" y="1342789"/>
            <a:ext cx="68744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Training a large neural network through greedy layer-wise pretraining</a:t>
            </a:r>
          </a:p>
          <a:p>
            <a:endParaRPr lang="en-US" altLang="ko-KR" sz="2000" dirty="0"/>
          </a:p>
          <a:p>
            <a:r>
              <a:rPr lang="en-US" altLang="ko-KR" sz="2000" dirty="0"/>
              <a:t>He took an input (50*50 images), and trained a RBM to reduce the feature space of the image.</a:t>
            </a:r>
          </a:p>
          <a:p>
            <a:endParaRPr lang="en-US" altLang="ko-KR" sz="2000" dirty="0"/>
          </a:p>
          <a:p>
            <a:r>
              <a:rPr lang="en-US" altLang="ko-KR" sz="2000" dirty="0"/>
              <a:t>Each set of weights are learned individually, so in the first step, W1 is learned and once W1 is learned, </a:t>
            </a:r>
          </a:p>
          <a:p>
            <a:r>
              <a:rPr lang="en-US" altLang="ko-KR" sz="2000" dirty="0"/>
              <a:t>the data is then all restored as the result of the first transfer and W2 is learned, and so on.</a:t>
            </a:r>
            <a:endParaRPr lang="en-US" altLang="ko-KR" sz="11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6727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Methods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4" y="1088822"/>
            <a:ext cx="7771020" cy="3947286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0446E2-96E0-40BD-ABA9-4A018E2EA499}"/>
              </a:ext>
            </a:extLst>
          </p:cNvPr>
          <p:cNvSpPr txBox="1"/>
          <p:nvPr/>
        </p:nvSpPr>
        <p:spPr>
          <a:xfrm>
            <a:off x="1191247" y="1342789"/>
            <a:ext cx="726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RBM is generative models, so the weights are bidirectional.</a:t>
            </a:r>
          </a:p>
          <a:p>
            <a:r>
              <a:rPr lang="en-US" altLang="ko-KR" sz="2000" dirty="0"/>
              <a:t>-&gt; activation in layer two can be used to generate a corresponding set of activations in layer one.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 weights between the layers are effectively re-used to map the data back to its original dimensionality.</a:t>
            </a:r>
          </a:p>
          <a:p>
            <a:r>
              <a:rPr lang="en-US" altLang="ko-KR" sz="2000" dirty="0"/>
              <a:t>-&gt; the input weights for a NN that can be trained with backpropagation to fine-tune the weights using the input weights as the outputs to the network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Code layer </a:t>
            </a:r>
            <a:r>
              <a:rPr lang="en-US" altLang="ko-KR" sz="2000" dirty="0"/>
              <a:t>: used for classification, regression, clustering, etc.</a:t>
            </a:r>
            <a:endParaRPr lang="en-US" altLang="ko-KR" sz="1100" dirty="0"/>
          </a:p>
          <a:p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EC036A-3FE3-4D91-AD01-58044564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955" y="1088822"/>
            <a:ext cx="2360979" cy="5516377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05C15C-022C-41E0-969C-4CCB743C89BA}"/>
              </a:ext>
            </a:extLst>
          </p:cNvPr>
          <p:cNvSpPr/>
          <p:nvPr/>
        </p:nvSpPr>
        <p:spPr>
          <a:xfrm>
            <a:off x="10250226" y="3629610"/>
            <a:ext cx="750528" cy="223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88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480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eileen1426@naver.com</cp:lastModifiedBy>
  <cp:revision>7</cp:revision>
  <dcterms:created xsi:type="dcterms:W3CDTF">2021-01-20T15:58:20Z</dcterms:created>
  <dcterms:modified xsi:type="dcterms:W3CDTF">2021-01-21T01:55:30Z</dcterms:modified>
</cp:coreProperties>
</file>