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9" r:id="rId2"/>
    <p:sldId id="330" r:id="rId3"/>
    <p:sldId id="331" r:id="rId4"/>
    <p:sldId id="327" r:id="rId5"/>
    <p:sldId id="329" r:id="rId6"/>
    <p:sldId id="332" r:id="rId7"/>
    <p:sldId id="326" r:id="rId8"/>
    <p:sldId id="334" r:id="rId9"/>
    <p:sldId id="338" r:id="rId10"/>
    <p:sldId id="339" r:id="rId11"/>
    <p:sldId id="340" r:id="rId12"/>
    <p:sldId id="335" r:id="rId13"/>
    <p:sldId id="336" r:id="rId14"/>
    <p:sldId id="341" r:id="rId15"/>
    <p:sldId id="337" r:id="rId16"/>
    <p:sldId id="333" r:id="rId17"/>
    <p:sldId id="34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9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859" autoAdjust="0"/>
  </p:normalViewPr>
  <p:slideViewPr>
    <p:cSldViewPr snapToGrid="0">
      <p:cViewPr varScale="1">
        <p:scale>
          <a:sx n="91" d="100"/>
          <a:sy n="91" d="100"/>
        </p:scale>
        <p:origin x="129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8C884-0E3D-4976-B868-D96EDCD65DBC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06CA7-091F-426C-AAFB-C12DAFDA7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32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nghee-lee.tistory.com/41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6CA7-091F-426C-AAFB-C12DAFDA79A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3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6CA7-091F-426C-AAFB-C12DAFDA79A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92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Gated Activation Unit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통해 생성된 벡터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1×1 Convolution Layer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지나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Reisidual Connection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해당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 Input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합쳐져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 Output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됩니다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 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Residaul Connection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구조는 딥러닝 모델을 </a:t>
            </a:r>
            <a:r>
              <a:rPr lang="ko-KR" altLang="en-US" sz="1200" b="0" i="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 깊게 쌓게 할 뿐만 아니라 빠르게 학습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 수 있도록 돕는 역할을 합니다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6CA7-091F-426C-AAFB-C12DAFDA79A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32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6CA7-091F-426C-AAFB-C12DAFDA79A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387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조건을 추가한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WaveNet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상세구조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6CA7-091F-426C-AAFB-C12DAFDA79A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745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6CA7-091F-426C-AAFB-C12DAFDA79A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304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6CA7-091F-426C-AAFB-C12DAFDA79A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553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6CA7-091F-426C-AAFB-C12DAFDA79A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974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6CA7-091F-426C-AAFB-C12DAFDA79A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781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FFC7-D188-44F1-AC6D-A69A05DF7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D3BDD4-D6D1-46CB-95D4-EFF243C50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E23A44-584B-4F8B-B5A7-7F470DDE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2EC784-223E-428B-9460-836F42CAC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E9F6C0-2878-41F3-AE36-4DF1EA2E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17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E7C91-D7C1-4641-A0DF-DCC55894D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51497B-6CA4-401F-B540-5AC4B2135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9220B-AAC2-4E32-89EB-056E82A0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A0DA5A-2A5F-4CC8-8ED5-48BA1D60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C70DD-3F1B-4550-8950-94539AB4F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49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E50ABB-3137-4FB2-9062-448B0BE906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BF7C27-1F9E-4F19-A68C-0B89A3433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644B27-5B0C-4AF2-B86F-E77B2537D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83318E-F161-432A-A354-F88A4E54D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D71B90-DC3D-45D5-AF46-F7A64F820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284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D7031-7E6C-4E12-80E6-3031A2F0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F1580E-2142-448B-88C8-4404185DF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6D483-FC04-4295-9220-DAC5AB6D4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AD46A-7091-40D3-B54D-515907532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57DB99-72B0-4258-9D6F-096473A64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87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9808A-3A8D-4434-8E21-F481EBD00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2B139F-70BD-4FB5-AD7B-9B9D4385F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29EB4-FA04-4FA0-BBF1-5C1BD654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8D3C8D-2782-4296-A8A4-4A3C91E23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C8B956-4D95-4181-BAF6-525EDDF5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73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B79FC-A776-4104-BBC2-408DCC48C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12C0E2-632D-4F9B-9F06-BC801E21A9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061E66-8D5A-470E-BCBE-BCC698661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7ACBC7-6CF8-49FF-AD49-CE842B130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6B842A-DDF9-4BDB-B8BD-0255C764D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BD8BF3-CD53-469F-908C-645C6F9A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10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BF35B-746F-4687-A9EA-BA734045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6CC657-7511-4A8D-8093-77B7196A8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8320B8-F939-4DD8-9F09-841E0C466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E1E2E3-AE1C-43DA-B2E4-B4003623BF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ECBA82-4C5F-4D59-85F8-E254D407D4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6C025E-20AB-4723-8449-22829553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2148E7-77C3-4CD4-814E-9CD983ED7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921F4F-5168-442D-B0C6-60F6CF2B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37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1979C-6825-499D-ACC4-28114C6D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B12950-0AF4-4A3C-B223-12A80C17C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B6A65A-E991-4F3A-9FA6-27B1E3F6B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A413FA-8F88-4945-903A-35FF4F3E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368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10AA7A-4070-4EFD-B023-779C0C942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C59F3E-3954-426B-92F6-CB50DF372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092308-E5EA-4E02-8DDE-EEB41FFC7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9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EE935-768B-4A4C-8A17-08DDCDEDB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FB891E-FE63-4C68-B2FA-8607FB2E1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F584C1-A48C-4AC3-8B94-0AEC7BE18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AC949B-551F-4DC0-8850-69720B4A2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ECBAC1-2BB9-41ED-BBBA-042EA5BA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71D2EC-AB3E-45B5-A62D-7EE70D56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51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DAF14-51AE-4E19-B319-2625C5C34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9044ED-4151-4538-90C6-621FDD40F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B7B514-F9BD-466A-ABFB-C5B9DA33F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AF8FD3-9135-4954-91F3-2D8061B5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2D8D03-3374-40A6-AEE4-CFE4BDC23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CF9AB7-2E55-4613-9A88-F6C8C261F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48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C8E6C5-98F4-425E-982E-D47774F78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914E2E-1C7D-45DB-B519-7207F7D98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B8BCD9-086D-4894-BDAA-175420725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161EB-25F5-4FB8-8C1B-125B963CB027}" type="datetimeFigureOut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4660C8-F788-40BA-8F92-96920A0B8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093C47-FFEE-4774-A347-5BD7C55C7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40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63.png"/><Relationship Id="rId21" Type="http://schemas.openxmlformats.org/officeDocument/2006/relationships/image" Target="../media/image1.png"/><Relationship Id="rId17" Type="http://schemas.openxmlformats.org/officeDocument/2006/relationships/image" Target="../media/image6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60.png"/><Relationship Id="rId19" Type="http://schemas.openxmlformats.org/officeDocument/2006/relationships/image" Target="../media/image64.png"/><Relationship Id="rId2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: 도형 20">
            <a:extLst>
              <a:ext uri="{FF2B5EF4-FFF2-40B4-BE49-F238E27FC236}">
                <a16:creationId xmlns:a16="http://schemas.microsoft.com/office/drawing/2014/main" id="{EC0CD02B-8B65-4A63-B5A7-B9993707D6CE}"/>
              </a:ext>
            </a:extLst>
          </p:cNvPr>
          <p:cNvSpPr/>
          <p:nvPr/>
        </p:nvSpPr>
        <p:spPr>
          <a:xfrm>
            <a:off x="3990018" y="1944367"/>
            <a:ext cx="4292453" cy="2657662"/>
          </a:xfrm>
          <a:custGeom>
            <a:avLst/>
            <a:gdLst>
              <a:gd name="connsiteX0" fmla="*/ 0 w 3692175"/>
              <a:gd name="connsiteY0" fmla="*/ 0 h 2286001"/>
              <a:gd name="connsiteX1" fmla="*/ 1677006 w 3692175"/>
              <a:gd name="connsiteY1" fmla="*/ 0 h 2286001"/>
              <a:gd name="connsiteX2" fmla="*/ 1880460 w 3692175"/>
              <a:gd name="connsiteY2" fmla="*/ 203454 h 2286001"/>
              <a:gd name="connsiteX3" fmla="*/ 1880460 w 3692175"/>
              <a:gd name="connsiteY3" fmla="*/ 1859714 h 2286001"/>
              <a:gd name="connsiteX4" fmla="*/ 1879260 w 3692175"/>
              <a:gd name="connsiteY4" fmla="*/ 1859714 h 2286001"/>
              <a:gd name="connsiteX5" fmla="*/ 1879260 w 3692175"/>
              <a:gd name="connsiteY5" fmla="*/ 1889078 h 2286001"/>
              <a:gd name="connsiteX6" fmla="*/ 1880178 w 3692175"/>
              <a:gd name="connsiteY6" fmla="*/ 1889078 h 2286001"/>
              <a:gd name="connsiteX7" fmla="*/ 1880178 w 3692175"/>
              <a:gd name="connsiteY7" fmla="*/ 2062381 h 2286001"/>
              <a:gd name="connsiteX8" fmla="*/ 2056080 w 3692175"/>
              <a:gd name="connsiteY8" fmla="*/ 2238283 h 2286001"/>
              <a:gd name="connsiteX9" fmla="*/ 3692175 w 3692175"/>
              <a:gd name="connsiteY9" fmla="*/ 2238283 h 2286001"/>
              <a:gd name="connsiteX10" fmla="*/ 3692175 w 3692175"/>
              <a:gd name="connsiteY10" fmla="*/ 2286001 h 2286001"/>
              <a:gd name="connsiteX11" fmla="*/ 2035915 w 3692175"/>
              <a:gd name="connsiteY11" fmla="*/ 2286001 h 2286001"/>
              <a:gd name="connsiteX12" fmla="*/ 1832461 w 3692175"/>
              <a:gd name="connsiteY12" fmla="*/ 2082547 h 2286001"/>
              <a:gd name="connsiteX13" fmla="*/ 1832461 w 3692175"/>
              <a:gd name="connsiteY13" fmla="*/ 1933252 h 2286001"/>
              <a:gd name="connsiteX14" fmla="*/ 1832460 w 3692175"/>
              <a:gd name="connsiteY14" fmla="*/ 1933252 h 2286001"/>
              <a:gd name="connsiteX15" fmla="*/ 1832460 w 3692175"/>
              <a:gd name="connsiteY15" fmla="*/ 1594852 h 2286001"/>
              <a:gd name="connsiteX16" fmla="*/ 1832742 w 3692175"/>
              <a:gd name="connsiteY16" fmla="*/ 1594852 h 2286001"/>
              <a:gd name="connsiteX17" fmla="*/ 1832742 w 3692175"/>
              <a:gd name="connsiteY17" fmla="*/ 223619 h 2286001"/>
              <a:gd name="connsiteX18" fmla="*/ 1656840 w 3692175"/>
              <a:gd name="connsiteY18" fmla="*/ 47717 h 2286001"/>
              <a:gd name="connsiteX19" fmla="*/ 0 w 3692175"/>
              <a:gd name="connsiteY19" fmla="*/ 47717 h 228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92175" h="2286001">
                <a:moveTo>
                  <a:pt x="0" y="0"/>
                </a:moveTo>
                <a:lnTo>
                  <a:pt x="1677006" y="0"/>
                </a:lnTo>
                <a:cubicBezTo>
                  <a:pt x="1789371" y="0"/>
                  <a:pt x="1880460" y="91089"/>
                  <a:pt x="1880460" y="203454"/>
                </a:cubicBezTo>
                <a:lnTo>
                  <a:pt x="1880460" y="1859714"/>
                </a:lnTo>
                <a:lnTo>
                  <a:pt x="1879260" y="1859714"/>
                </a:lnTo>
                <a:lnTo>
                  <a:pt x="1879260" y="1889078"/>
                </a:lnTo>
                <a:lnTo>
                  <a:pt x="1880178" y="1889078"/>
                </a:lnTo>
                <a:lnTo>
                  <a:pt x="1880178" y="2062381"/>
                </a:lnTo>
                <a:cubicBezTo>
                  <a:pt x="1880178" y="2159529"/>
                  <a:pt x="1958932" y="2238283"/>
                  <a:pt x="2056080" y="2238283"/>
                </a:cubicBezTo>
                <a:lnTo>
                  <a:pt x="3692175" y="2238283"/>
                </a:lnTo>
                <a:lnTo>
                  <a:pt x="3692175" y="2286001"/>
                </a:lnTo>
                <a:lnTo>
                  <a:pt x="2035915" y="2286001"/>
                </a:lnTo>
                <a:cubicBezTo>
                  <a:pt x="1923550" y="2286001"/>
                  <a:pt x="1832461" y="2194912"/>
                  <a:pt x="1832461" y="2082547"/>
                </a:cubicBezTo>
                <a:lnTo>
                  <a:pt x="1832461" y="1933252"/>
                </a:lnTo>
                <a:lnTo>
                  <a:pt x="1832460" y="1933252"/>
                </a:lnTo>
                <a:lnTo>
                  <a:pt x="1832460" y="1594852"/>
                </a:lnTo>
                <a:lnTo>
                  <a:pt x="1832742" y="1594852"/>
                </a:lnTo>
                <a:lnTo>
                  <a:pt x="1832742" y="223619"/>
                </a:lnTo>
                <a:cubicBezTo>
                  <a:pt x="1832742" y="126471"/>
                  <a:pt x="1753988" y="47717"/>
                  <a:pt x="1656840" y="47717"/>
                </a:cubicBezTo>
                <a:lnTo>
                  <a:pt x="0" y="47717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B90948B-2050-4A94-9D35-1AC023CA7BE9}"/>
              </a:ext>
            </a:extLst>
          </p:cNvPr>
          <p:cNvSpPr/>
          <p:nvPr/>
        </p:nvSpPr>
        <p:spPr>
          <a:xfrm>
            <a:off x="3909529" y="1896379"/>
            <a:ext cx="155030" cy="15503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sx="200000" sy="200000" algn="ctr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BCE58-92B3-4FD6-8974-1B5C3A6D8623}"/>
              </a:ext>
            </a:extLst>
          </p:cNvPr>
          <p:cNvSpPr txBox="1"/>
          <p:nvPr/>
        </p:nvSpPr>
        <p:spPr>
          <a:xfrm>
            <a:off x="4306087" y="6364908"/>
            <a:ext cx="357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경상국립대학교 석사과정 </a:t>
            </a:r>
            <a:r>
              <a:rPr lang="ko-KR" altLang="en-US" err="1">
                <a:solidFill>
                  <a:schemeClr val="bg1"/>
                </a:solidFill>
              </a:rPr>
              <a:t>오서영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799CE6-352F-430C-8EBE-5F4D4522D2C6}"/>
              </a:ext>
            </a:extLst>
          </p:cNvPr>
          <p:cNvSpPr/>
          <p:nvPr/>
        </p:nvSpPr>
        <p:spPr>
          <a:xfrm>
            <a:off x="3164281" y="2548590"/>
            <a:ext cx="5943926" cy="14492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tIns="108000" bIns="108000">
            <a:spAutoFit/>
          </a:bodyPr>
          <a:lstStyle/>
          <a:p>
            <a:pPr algn="ctr"/>
            <a:r>
              <a:rPr lang="en-US" altLang="ko-KR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Time-series</a:t>
            </a:r>
            <a:r>
              <a:rPr lang="ko-KR" alt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</a:t>
            </a:r>
            <a:r>
              <a:rPr lang="ko-KR" alt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forecasting</a:t>
            </a:r>
            <a:endParaRPr lang="en-US" altLang="ko-KR" sz="2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987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48148E-6 L 0.16068 -1.48148E-6 C 0.19167 -1.48148E-6 0.17279 0.19005 0.17539 0.32963 C 0.17448 0.40301 0.18789 0.38333 0.35209 0.38009 " pathEditMode="relative" rAng="0" ptsTypes="AAAA">
                                      <p:cBhvr>
                                        <p:cTn id="6" dur="2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04" y="1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C6D74BE-ECFA-4981-98AF-EDB6B2317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55" y="1209469"/>
            <a:ext cx="8496300" cy="4191000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CEEF5996-B860-4928-AC45-8ED631A86B85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510AD92-F42F-4978-B2C5-229F59915649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8916D59-1B5D-41B1-A679-B3224120D77D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/>
                <a:t>4. Experiment</a:t>
              </a:r>
            </a:p>
          </p:txBody>
        </p:sp>
        <p:grpSp>
          <p:nvGrpSpPr>
            <p:cNvPr id="8" name="그룹 21">
              <a:extLst>
                <a:ext uri="{FF2B5EF4-FFF2-40B4-BE49-F238E27FC236}">
                  <a16:creationId xmlns:a16="http://schemas.microsoft.com/office/drawing/2014/main" id="{3C791646-BDD6-4F51-839C-C9B923CBDE5E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1A2CD358-0F12-4C76-8347-0518D9B0BA5F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ADA80D4-61CB-4FF7-B99D-AB022D082B37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8745F1-5D06-4A3C-B52A-D80306621275}"/>
              </a:ext>
            </a:extLst>
          </p:cNvPr>
          <p:cNvSpPr/>
          <p:nvPr/>
        </p:nvSpPr>
        <p:spPr>
          <a:xfrm>
            <a:off x="868755" y="5538321"/>
            <a:ext cx="8532286" cy="3436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D0D133-E28B-4FC1-AED7-9A16160E5B84}"/>
              </a:ext>
            </a:extLst>
          </p:cNvPr>
          <p:cNvSpPr txBox="1"/>
          <p:nvPr/>
        </p:nvSpPr>
        <p:spPr>
          <a:xfrm>
            <a:off x="1017446" y="5543378"/>
            <a:ext cx="8347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/>
              <a:t>Wavenet – activation and residual block</a:t>
            </a:r>
          </a:p>
        </p:txBody>
      </p:sp>
    </p:spTree>
    <p:extLst>
      <p:ext uri="{BB962C8B-B14F-4D97-AF65-F5344CB8AC3E}">
        <p14:creationId xmlns:p14="http://schemas.microsoft.com/office/powerpoint/2010/main" val="2969523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21C834C-97A1-42EC-B39D-5E599D809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55" y="1251317"/>
            <a:ext cx="9059425" cy="4354405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D7C6ACC7-94B0-4C2E-B864-AD4CDD2F40F0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9D135E-3DCB-4F29-9CAB-65DB3710855E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1BFFB4-6C3B-45B1-BFDD-ECACB7E28750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/>
                <a:t>4. Experiment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A8FB8FF2-263E-4A56-9BAD-FB12B6DC32E4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BB9FBCC-F850-472C-9DE8-8C1F6EFD2AFA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B4C638E-6AFA-4D0F-94B3-29DB1CAC1E1C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C03C8B1B-B281-455B-BE98-FAAC8F434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155" y="3741079"/>
            <a:ext cx="2749113" cy="1181534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48C2A3-51C5-4547-A4CC-34F9334ADB87}"/>
              </a:ext>
            </a:extLst>
          </p:cNvPr>
          <p:cNvSpPr/>
          <p:nvPr/>
        </p:nvSpPr>
        <p:spPr>
          <a:xfrm>
            <a:off x="868754" y="5677677"/>
            <a:ext cx="9107869" cy="3436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C5FE3C-2648-4510-8CB6-2A76E1F98339}"/>
              </a:ext>
            </a:extLst>
          </p:cNvPr>
          <p:cNvSpPr txBox="1"/>
          <p:nvPr/>
        </p:nvSpPr>
        <p:spPr>
          <a:xfrm>
            <a:off x="1017446" y="5682734"/>
            <a:ext cx="8910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/>
              <a:t>Wavenet</a:t>
            </a:r>
          </a:p>
        </p:txBody>
      </p:sp>
    </p:spTree>
    <p:extLst>
      <p:ext uri="{BB962C8B-B14F-4D97-AF65-F5344CB8AC3E}">
        <p14:creationId xmlns:p14="http://schemas.microsoft.com/office/powerpoint/2010/main" val="2428823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A44B403-AC45-435D-889B-FA8356777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55" y="5326521"/>
            <a:ext cx="3695995" cy="1138576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0CF177BB-02CA-4DCF-8C4C-4DE20E1179C3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8E60063-30C9-488A-AC9D-BDAD30475EDF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BAD45-6185-4C6B-8D60-F532B2052D24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/>
                <a:t>4. Experiment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845A4F2F-345F-44CC-B9AF-9A8EAB04306C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79F120D-017E-4CAB-8A75-DED1536A68F1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6008173-C348-40C0-82D7-F99EA417B368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903475B-FD1D-4B02-8546-2C4C173DF3FC}"/>
              </a:ext>
            </a:extLst>
          </p:cNvPr>
          <p:cNvGrpSpPr/>
          <p:nvPr/>
        </p:nvGrpSpPr>
        <p:grpSpPr>
          <a:xfrm>
            <a:off x="831434" y="1051831"/>
            <a:ext cx="11113650" cy="4105290"/>
            <a:chOff x="755576" y="404664"/>
            <a:chExt cx="7632848" cy="27363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058C2C-2104-4287-8E20-205E3A1070AF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CDC2F9B-820C-4102-9FE8-3B6CBC6DD2B1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00D5E48-B2A3-46C2-895B-BB611CE5A26B}"/>
              </a:ext>
            </a:extLst>
          </p:cNvPr>
          <p:cNvSpPr txBox="1"/>
          <p:nvPr/>
        </p:nvSpPr>
        <p:spPr>
          <a:xfrm>
            <a:off x="1069228" y="1311616"/>
            <a:ext cx="1111365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LSTM</a:t>
            </a:r>
          </a:p>
          <a:p>
            <a:r>
              <a:rPr lang="en-US" altLang="ko-KR" sz="1600"/>
              <a:t>- Min-max scaling </a:t>
            </a:r>
            <a:r>
              <a:rPr lang="ko-KR" altLang="en-US" sz="1600"/>
              <a:t>진행</a:t>
            </a:r>
            <a:endParaRPr lang="en-US" altLang="ko-KR" sz="1600"/>
          </a:p>
          <a:p>
            <a:r>
              <a:rPr lang="en-US" altLang="ko-KR" sz="1600"/>
              <a:t>- </a:t>
            </a:r>
            <a:r>
              <a:rPr lang="ko-KR" altLang="en-US" sz="1600"/>
              <a:t>간단한 </a:t>
            </a:r>
            <a:r>
              <a:rPr lang="en-US" altLang="ko-KR" sz="1600"/>
              <a:t>stacked LSTM</a:t>
            </a:r>
            <a:r>
              <a:rPr lang="ko-KR" altLang="en-US" sz="1600"/>
              <a:t>으로도 높은 성능을 냄</a:t>
            </a:r>
            <a:endParaRPr lang="en-US" altLang="ko-KR" sz="1600"/>
          </a:p>
          <a:p>
            <a:r>
              <a:rPr lang="en-US" altLang="ko-KR" sz="1600"/>
              <a:t>- </a:t>
            </a:r>
            <a:r>
              <a:rPr lang="ko-KR" altLang="en-US" sz="1600"/>
              <a:t>약 </a:t>
            </a:r>
            <a:r>
              <a:rPr lang="en-US" altLang="ko-KR" sz="1600"/>
              <a:t>30 epoch</a:t>
            </a:r>
          </a:p>
          <a:p>
            <a:endParaRPr lang="en-US" altLang="ko-KR" sz="1600"/>
          </a:p>
          <a:p>
            <a:r>
              <a:rPr lang="en-US" altLang="ko-KR" b="1"/>
              <a:t>Wavenet</a:t>
            </a:r>
          </a:p>
          <a:p>
            <a:r>
              <a:rPr lang="en-US" altLang="ko-KR" sz="1600"/>
              <a:t>- Min-max scaling </a:t>
            </a:r>
            <a:r>
              <a:rPr lang="ko-KR" altLang="en-US" sz="1600"/>
              <a:t>진행</a:t>
            </a:r>
            <a:endParaRPr lang="en-US" altLang="ko-KR" sz="1600"/>
          </a:p>
          <a:p>
            <a:r>
              <a:rPr lang="en-US" altLang="ko-KR" sz="1600"/>
              <a:t>- Skip connection </a:t>
            </a:r>
            <a:r>
              <a:rPr lang="ko-KR" altLang="en-US" sz="1600"/>
              <a:t>이후 </a:t>
            </a:r>
            <a:r>
              <a:rPr lang="en-US" altLang="ko-KR" sz="1600"/>
              <a:t>original Wavenet </a:t>
            </a:r>
            <a:r>
              <a:rPr lang="ko-KR" altLang="en-US" sz="1600"/>
              <a:t>대로 </a:t>
            </a:r>
            <a:r>
              <a:rPr lang="en-US" altLang="ko-KR" sz="1600"/>
              <a:t>Relu-&gt;1x1 Conv </a:t>
            </a:r>
            <a:r>
              <a:rPr lang="ko-KR" altLang="en-US" sz="1600"/>
              <a:t>구조를 사용했으나 성능이 좋지 않아 </a:t>
            </a:r>
            <a:r>
              <a:rPr lang="en-US" altLang="ko-KR" sz="1600"/>
              <a:t>Dense</a:t>
            </a:r>
            <a:r>
              <a:rPr lang="ko-KR" altLang="en-US" sz="1600"/>
              <a:t>로 대체</a:t>
            </a:r>
            <a:endParaRPr lang="en-US" altLang="ko-KR" sz="1600"/>
          </a:p>
          <a:p>
            <a:r>
              <a:rPr lang="en-US" altLang="ko-KR" sz="1600"/>
              <a:t>- </a:t>
            </a:r>
            <a:r>
              <a:rPr lang="ko-KR" altLang="en-US" sz="1600"/>
              <a:t>약 </a:t>
            </a:r>
            <a:r>
              <a:rPr lang="en-US" altLang="ko-KR" sz="1600"/>
              <a:t>10 epoch, Convolution </a:t>
            </a:r>
            <a:r>
              <a:rPr lang="ko-KR" altLang="en-US" sz="1600"/>
              <a:t>구조로 인해 더 빠른 학습속도</a:t>
            </a:r>
            <a:endParaRPr lang="en-US" altLang="ko-KR" sz="1600"/>
          </a:p>
          <a:p>
            <a:endParaRPr lang="en-US" altLang="ko-KR" sz="1600" b="1"/>
          </a:p>
          <a:p>
            <a:r>
              <a:rPr lang="en-US" altLang="ko-KR" b="1"/>
              <a:t>LightGBM</a:t>
            </a:r>
          </a:p>
          <a:p>
            <a:r>
              <a:rPr lang="en-US" altLang="ko-KR" sz="1600"/>
              <a:t>- Scaling </a:t>
            </a:r>
            <a:r>
              <a:rPr lang="ko-KR" altLang="en-US" sz="1600"/>
              <a:t>사용하지 않음</a:t>
            </a:r>
            <a:endParaRPr lang="en-US" altLang="ko-KR" sz="1600"/>
          </a:p>
          <a:p>
            <a:r>
              <a:rPr lang="en-US" altLang="ko-KR" sz="1600"/>
              <a:t>- </a:t>
            </a:r>
            <a:r>
              <a:rPr lang="ko-KR" altLang="en-US" sz="1600"/>
              <a:t>매우 빠른 속도</a:t>
            </a:r>
            <a:endParaRPr lang="en-US" altLang="ko-KR" sz="1600"/>
          </a:p>
          <a:p>
            <a:r>
              <a:rPr lang="en-US" altLang="ko-KR" sz="1600"/>
              <a:t>- </a:t>
            </a:r>
            <a:r>
              <a:rPr lang="ko-KR" altLang="en-US" sz="1600"/>
              <a:t>저조한 성능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3470375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0CC95E4-B5EB-420E-8E65-DF005F884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59" y="1054155"/>
            <a:ext cx="11182350" cy="5191125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CA6850EA-EA08-45F4-A0A0-10EAF1BEEAF2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FAACCD8-D401-4D31-ADC0-519147486AD8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3E9C5BA-76C3-49D2-A337-3423A390C1BC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/>
                <a:t>4. Experiment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6BF50E9D-28F4-4A5D-BF76-102EC5FC78B2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8FB6F5BA-E3B3-41B5-8B60-A08A0BC19C7B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C5430E9-6CFF-4894-B0D3-22D6A7F4AA29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8437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A6850EA-EA08-45F4-A0A0-10EAF1BEEAF2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FAACCD8-D401-4D31-ADC0-519147486AD8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3E9C5BA-76C3-49D2-A337-3423A390C1BC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/>
                <a:t>4. Experiment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6BF50E9D-28F4-4A5D-BF76-102EC5FC78B2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8FB6F5BA-E3B3-41B5-8B60-A08A0BC19C7B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C5430E9-6CFF-4894-B0D3-22D6A7F4AA29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0" name="Picture 4">
            <a:extLst>
              <a:ext uri="{FF2B5EF4-FFF2-40B4-BE49-F238E27FC236}">
                <a16:creationId xmlns:a16="http://schemas.microsoft.com/office/drawing/2014/main" id="{D985E9CE-E4CA-4CD5-8427-FC79899AE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59" y="1132958"/>
            <a:ext cx="11182350" cy="5191125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038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CC0D090-586E-41A5-A9C5-AC378E0A8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755" y="1163692"/>
            <a:ext cx="11182350" cy="4972050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35A73B1C-80B0-459F-AC9B-7A2269FCDD72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BE69197-FB34-4BB0-8B9B-BEE4F412C1A4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4A7BC08-7D7E-452D-829D-4F2BE96DDFBC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/>
                <a:t>4. Experiment</a:t>
              </a:r>
            </a:p>
          </p:txBody>
        </p:sp>
        <p:grpSp>
          <p:nvGrpSpPr>
            <p:cNvPr id="6" name="그룹 21">
              <a:extLst>
                <a:ext uri="{FF2B5EF4-FFF2-40B4-BE49-F238E27FC236}">
                  <a16:creationId xmlns:a16="http://schemas.microsoft.com/office/drawing/2014/main" id="{57C7FEBB-E508-4EAE-820F-93A020D6ED67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D1CFF82-354C-4E55-A23C-78ABCE749E8A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D4B2704-0B8C-467A-8005-75C0433AC66E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9934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/>
                <a:t>5. Future</a:t>
              </a:r>
              <a:r>
                <a:rPr lang="ko-KR" altLang="en-US" sz="2800" b="1"/>
                <a:t> </a:t>
              </a:r>
              <a:r>
                <a:rPr lang="en-US" altLang="ko-KR" sz="2800" b="1"/>
                <a:t>work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FC576BB-AD77-477A-A4ED-4C684FD5762F}"/>
              </a:ext>
            </a:extLst>
          </p:cNvPr>
          <p:cNvGrpSpPr/>
          <p:nvPr/>
        </p:nvGrpSpPr>
        <p:grpSpPr>
          <a:xfrm>
            <a:off x="877880" y="1221232"/>
            <a:ext cx="9631500" cy="3424340"/>
            <a:chOff x="755576" y="404664"/>
            <a:chExt cx="7632848" cy="273630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2E6BB3A-D0F2-4505-9572-008367049D5A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E48ABD8-AFD7-47E6-9380-8DA4FB7EE7B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589E741-AA19-471D-9404-62AFDD24FF5D}"/>
              </a:ext>
            </a:extLst>
          </p:cNvPr>
          <p:cNvSpPr txBox="1"/>
          <p:nvPr/>
        </p:nvSpPr>
        <p:spPr>
          <a:xfrm>
            <a:off x="1115674" y="1481017"/>
            <a:ext cx="826273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1. </a:t>
            </a:r>
            <a:r>
              <a:rPr lang="ko-KR" altLang="en-US" sz="1600" b="1"/>
              <a:t>가격 데이터에 많이 사용되는 다른 전처리 기법 적용</a:t>
            </a:r>
            <a:endParaRPr lang="en-US" altLang="ko-KR" sz="1600" b="1"/>
          </a:p>
          <a:p>
            <a:r>
              <a:rPr lang="en-US" altLang="ko-KR" sz="1600"/>
              <a:t>- Log,</a:t>
            </a:r>
            <a:r>
              <a:rPr lang="ko-KR" altLang="en-US" sz="1600"/>
              <a:t> </a:t>
            </a:r>
            <a:r>
              <a:rPr lang="en-US" altLang="ko-KR" sz="1600"/>
              <a:t>return </a:t>
            </a:r>
            <a:r>
              <a:rPr lang="ko-KR" altLang="en-US" sz="1600"/>
              <a:t>등</a:t>
            </a:r>
            <a:endParaRPr lang="en-US" altLang="ko-KR" sz="1600"/>
          </a:p>
          <a:p>
            <a:endParaRPr lang="en-US" altLang="ko-KR" sz="1600"/>
          </a:p>
          <a:p>
            <a:r>
              <a:rPr lang="en-US" altLang="ko-KR" sz="1600" b="1"/>
              <a:t>2. </a:t>
            </a:r>
            <a:r>
              <a:rPr lang="ko-KR" altLang="en-US" sz="1600" b="1"/>
              <a:t>타 머신러닝 기법 적용</a:t>
            </a:r>
            <a:endParaRPr lang="en-US" altLang="ko-KR" sz="1600" b="1"/>
          </a:p>
          <a:p>
            <a:r>
              <a:rPr lang="en-US" altLang="ko-KR" sz="1600"/>
              <a:t>- ARIMA, Prophet, XGBoost</a:t>
            </a:r>
            <a:r>
              <a:rPr lang="ko-KR" altLang="en-US" sz="1600"/>
              <a:t> 등</a:t>
            </a:r>
            <a:endParaRPr lang="en-US" altLang="ko-KR" sz="1600"/>
          </a:p>
          <a:p>
            <a:r>
              <a:rPr lang="en-US" altLang="ko-KR" sz="1600"/>
              <a:t>- Ensemble</a:t>
            </a:r>
          </a:p>
          <a:p>
            <a:endParaRPr lang="en-US" altLang="ko-KR" sz="1600"/>
          </a:p>
          <a:p>
            <a:r>
              <a:rPr lang="en-US" altLang="ko-KR" sz="1600" b="1"/>
              <a:t>3. </a:t>
            </a:r>
            <a:r>
              <a:rPr lang="ko-KR" altLang="en-US" sz="1600" b="1"/>
              <a:t>가격 예측 뿐만 아니라 매매에 도움을 줄 수 있는 다른 예측 방식을 고려</a:t>
            </a:r>
            <a:endParaRPr lang="en-US" altLang="ko-KR" sz="1600" b="1"/>
          </a:p>
          <a:p>
            <a:r>
              <a:rPr lang="en-US" altLang="ko-KR" sz="1600"/>
              <a:t>- price trend forecasting (falling, or not falling)</a:t>
            </a:r>
          </a:p>
          <a:p>
            <a:endParaRPr lang="en-US" altLang="ko-KR" sz="1600"/>
          </a:p>
          <a:p>
            <a:r>
              <a:rPr lang="en-US" altLang="ko-KR" sz="1600" b="1"/>
              <a:t>4. </a:t>
            </a:r>
            <a:r>
              <a:rPr lang="ko-KR" altLang="en-US" sz="1600" b="1"/>
              <a:t>자동 매매 프로그램 제작 </a:t>
            </a:r>
            <a:r>
              <a:rPr lang="en-US" altLang="ko-KR" sz="1600" b="1"/>
              <a:t>(</a:t>
            </a:r>
            <a:r>
              <a:rPr lang="ko-KR" altLang="en-US" sz="1600" b="1"/>
              <a:t>미정</a:t>
            </a:r>
            <a:r>
              <a:rPr lang="en-US" altLang="ko-KR" sz="1600" b="1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0206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/>
                <a:t>6. References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DB1305D-C4DA-4AC2-8243-0CA4165A0220}"/>
              </a:ext>
            </a:extLst>
          </p:cNvPr>
          <p:cNvSpPr txBox="1"/>
          <p:nvPr/>
        </p:nvSpPr>
        <p:spPr>
          <a:xfrm>
            <a:off x="856859" y="1198180"/>
            <a:ext cx="103001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[1] Lim, Bryan, and Stefan Zohren. "Time-series forecasting with deep learning: a survey." </a:t>
            </a:r>
            <a:r>
              <a:rPr lang="en-US" altLang="ko-KR" sz="1600" i="1"/>
              <a:t>Philosophical Transactions of the Royal Society A</a:t>
            </a:r>
            <a:r>
              <a:rPr lang="en-US" altLang="ko-KR" sz="1600"/>
              <a:t> 379.2194 (2021): 20200209.</a:t>
            </a:r>
          </a:p>
          <a:p>
            <a:r>
              <a:rPr lang="en-US" altLang="ko-KR" sz="1600"/>
              <a:t>[2] Ke, Guolin, et al. "Lightgbm: A highly efficient gradient boosting decision tree." </a:t>
            </a:r>
            <a:r>
              <a:rPr lang="en-US" altLang="ko-KR" sz="1600" i="1"/>
              <a:t>Advances in neural information processing systems</a:t>
            </a:r>
            <a:r>
              <a:rPr lang="en-US" altLang="ko-KR" sz="1600"/>
              <a:t> 30 (2017).  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680207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/>
                <a:t>1. LSTM (Long short term memory)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C6B0A9B-372A-45A3-A4AF-845755B704CE}"/>
              </a:ext>
            </a:extLst>
          </p:cNvPr>
          <p:cNvGrpSpPr/>
          <p:nvPr/>
        </p:nvGrpSpPr>
        <p:grpSpPr>
          <a:xfrm>
            <a:off x="877880" y="1221232"/>
            <a:ext cx="5218120" cy="4608332"/>
            <a:chOff x="755576" y="404664"/>
            <a:chExt cx="7632848" cy="27363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C969041-A9BF-4AAB-9820-7471C2566AEB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489F38D-643B-4C08-8FCD-061664059A5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1913043-1348-4C6F-B3E2-AB49153616B4}"/>
              </a:ext>
            </a:extLst>
          </p:cNvPr>
          <p:cNvSpPr txBox="1"/>
          <p:nvPr/>
        </p:nvSpPr>
        <p:spPr>
          <a:xfrm>
            <a:off x="1154156" y="1513085"/>
            <a:ext cx="30821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LSTM architecture</a:t>
            </a:r>
            <a:endParaRPr lang="en-US" altLang="ko-KR" sz="1600" b="1"/>
          </a:p>
          <a:p>
            <a:endParaRPr lang="en-US" altLang="ko-KR" sz="1600"/>
          </a:p>
          <a:p>
            <a:endParaRPr lang="en-US" altLang="ko-KR" sz="1600"/>
          </a:p>
          <a:p>
            <a:endParaRPr lang="en-US" altLang="ko-KR" sz="1600"/>
          </a:p>
          <a:p>
            <a:endParaRPr lang="en-US" altLang="ko-KR" sz="160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1F2EC8E-7CDA-4F51-93D2-E0A966BCDD1C}"/>
              </a:ext>
            </a:extLst>
          </p:cNvPr>
          <p:cNvGrpSpPr/>
          <p:nvPr/>
        </p:nvGrpSpPr>
        <p:grpSpPr>
          <a:xfrm>
            <a:off x="1732985" y="2045661"/>
            <a:ext cx="3956083" cy="2099733"/>
            <a:chOff x="6622083" y="4523410"/>
            <a:chExt cx="3956083" cy="20997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6736882-2D16-4C36-8CDE-4EADF8557A4A}"/>
                    </a:ext>
                  </a:extLst>
                </p:cNvPr>
                <p:cNvSpPr txBox="1"/>
                <p:nvPr/>
              </p:nvSpPr>
              <p:spPr>
                <a:xfrm>
                  <a:off x="6659255" y="4523410"/>
                  <a:ext cx="3647537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𝑥h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hh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32542DF4-60DB-4569-A99F-E62EBFEE2E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9255" y="4523410"/>
                  <a:ext cx="3647537" cy="299249"/>
                </a:xfrm>
                <a:prstGeom prst="rect">
                  <a:avLst/>
                </a:prstGeom>
                <a:blipFill>
                  <a:blip r:embed="rId15" cstate="print"/>
                  <a:stretch>
                    <a:fillRect l="-1503" r="-1503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15252A7-C341-4D0F-92A4-D09744FF5E0D}"/>
                    </a:ext>
                  </a:extLst>
                </p:cNvPr>
                <p:cNvSpPr txBox="1"/>
                <p:nvPr/>
              </p:nvSpPr>
              <p:spPr>
                <a:xfrm>
                  <a:off x="6659254" y="4896094"/>
                  <a:ext cx="3509486" cy="2862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𝑥h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hh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B609EF85-FE5D-48E3-BA76-23B4A1EA60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9254" y="4896094"/>
                  <a:ext cx="3509486" cy="286297"/>
                </a:xfrm>
                <a:prstGeom prst="rect">
                  <a:avLst/>
                </a:prstGeom>
                <a:blipFill>
                  <a:blip r:embed="rId16" cstate="print"/>
                  <a:stretch>
                    <a:fillRect l="-868" r="-1563" b="-319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349E5E2-88D9-4E8A-8043-F5F840B03E78}"/>
                    </a:ext>
                  </a:extLst>
                </p:cNvPr>
                <p:cNvSpPr txBox="1"/>
                <p:nvPr/>
              </p:nvSpPr>
              <p:spPr>
                <a:xfrm>
                  <a:off x="6659254" y="5273008"/>
                  <a:ext cx="3660617" cy="2862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𝑥h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hh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A607FABB-5F10-4F6D-BDE4-866EF68E1A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9254" y="5273008"/>
                  <a:ext cx="3660617" cy="286297"/>
                </a:xfrm>
                <a:prstGeom prst="rect">
                  <a:avLst/>
                </a:prstGeom>
                <a:blipFill>
                  <a:blip r:embed="rId17" cstate="print"/>
                  <a:stretch>
                    <a:fillRect l="-166" r="-1498" b="-319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37F9645-2C4A-42B9-B727-0CF4DB890622}"/>
                    </a:ext>
                  </a:extLst>
                </p:cNvPr>
                <p:cNvSpPr txBox="1"/>
                <p:nvPr/>
              </p:nvSpPr>
              <p:spPr>
                <a:xfrm>
                  <a:off x="6622083" y="5636345"/>
                  <a:ext cx="3956083" cy="2862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ac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𝑡𝑎𝑛h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𝑥h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hh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4="http://schemas.microsoft.com/office/drawing/2010/main" xmlns:a16="http://schemas.microsoft.com/office/drawing/2014/main" xmlns="" id="{B0632489-588D-471A-BD2C-9C7DCFC3F0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2083" y="5636345"/>
                  <a:ext cx="3956083" cy="286297"/>
                </a:xfrm>
                <a:prstGeom prst="rect">
                  <a:avLst/>
                </a:prstGeom>
                <a:blipFill>
                  <a:blip r:embed="rId18" cstate="print"/>
                  <a:stretch>
                    <a:fillRect l="-154" t="-23404" r="-2157" b="-319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0DD86F4-4F10-4CE5-838F-87CF83CE8B01}"/>
                    </a:ext>
                  </a:extLst>
                </p:cNvPr>
                <p:cNvSpPr txBox="1"/>
                <p:nvPr/>
              </p:nvSpPr>
              <p:spPr>
                <a:xfrm>
                  <a:off x="6622083" y="5992009"/>
                  <a:ext cx="231435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⊙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⨀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4="http://schemas.microsoft.com/office/drawing/2010/main" xmlns:a16="http://schemas.microsoft.com/office/drawing/2014/main" xmlns="" id="{614FDB26-CECC-40A0-ACA8-A59A185C03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2083" y="5992009"/>
                  <a:ext cx="2314352" cy="276999"/>
                </a:xfrm>
                <a:prstGeom prst="rect">
                  <a:avLst/>
                </a:prstGeom>
                <a:blipFill>
                  <a:blip r:embed="rId19" cstate="print"/>
                  <a:stretch>
                    <a:fillRect l="-528" t="-19565" r="-9763" b="-369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06E9873-0203-48EA-8B8A-C4C198482F58}"/>
                    </a:ext>
                  </a:extLst>
                </p:cNvPr>
                <p:cNvSpPr txBox="1"/>
                <p:nvPr/>
              </p:nvSpPr>
              <p:spPr>
                <a:xfrm>
                  <a:off x="6639331" y="6346144"/>
                  <a:ext cx="196079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⊙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tanh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4="http://schemas.microsoft.com/office/drawing/2010/main" xmlns:a16="http://schemas.microsoft.com/office/drawing/2014/main" xmlns="" id="{697CBF97-107B-4ABC-A017-212506C58F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9331" y="6346144"/>
                  <a:ext cx="1960793" cy="276999"/>
                </a:xfrm>
                <a:prstGeom prst="rect">
                  <a:avLst/>
                </a:prstGeom>
                <a:blipFill>
                  <a:blip r:embed="rId20" cstate="print"/>
                  <a:stretch>
                    <a:fillRect l="-1863" r="-3106" b="-369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07CB056D-8F92-4265-9A65-9A5D593EA2FD}"/>
              </a:ext>
            </a:extLst>
          </p:cNvPr>
          <p:cNvCxnSpPr>
            <a:cxnSpLocks/>
          </p:cNvCxnSpPr>
          <p:nvPr/>
        </p:nvCxnSpPr>
        <p:spPr>
          <a:xfrm>
            <a:off x="1441538" y="2045661"/>
            <a:ext cx="0" cy="2099733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B95DCD8-A59A-4EEB-9529-BA2F74791F8D}"/>
                  </a:ext>
                </a:extLst>
              </p:cNvPr>
              <p:cNvSpPr txBox="1"/>
              <p:nvPr/>
            </p:nvSpPr>
            <p:spPr>
              <a:xfrm>
                <a:off x="1732985" y="4486320"/>
                <a:ext cx="219666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/>
                  <a:t> : forget gate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/>
                  <a:t> : input gate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altLang="ko-KR"/>
                  <a:t> : output gate</a:t>
                </a:r>
                <a:endParaRPr lang="ko-KR" altLang="en-US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B95DCD8-A59A-4EEB-9529-BA2F74791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985" y="4486320"/>
                <a:ext cx="2196662" cy="923330"/>
              </a:xfrm>
              <a:prstGeom prst="rect">
                <a:avLst/>
              </a:prstGeom>
              <a:blipFill>
                <a:blip r:embed="rId21"/>
                <a:stretch>
                  <a:fillRect l="-831" t="-3974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직사각형 85">
            <a:extLst>
              <a:ext uri="{FF2B5EF4-FFF2-40B4-BE49-F238E27FC236}">
                <a16:creationId xmlns:a16="http://schemas.microsoft.com/office/drawing/2014/main" id="{8C6CF558-EC6C-4496-A863-AD61543C5C6E}"/>
              </a:ext>
            </a:extLst>
          </p:cNvPr>
          <p:cNvSpPr/>
          <p:nvPr/>
        </p:nvSpPr>
        <p:spPr>
          <a:xfrm>
            <a:off x="0" y="6643071"/>
            <a:ext cx="12192000" cy="2149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  <a:r>
              <a:rPr lang="en-US" altLang="ko-KR" sz="1200">
                <a:solidFill>
                  <a:schemeClr val="tx1"/>
                </a:solidFill>
              </a:rPr>
              <a:t> </a:t>
            </a:r>
            <a:r>
              <a:rPr lang="ko-KR" altLang="en-US" sz="1200">
                <a:solidFill>
                  <a:schemeClr val="tx1"/>
                </a:solidFill>
              </a:rPr>
              <a:t>출처 </a:t>
            </a:r>
            <a:r>
              <a:rPr lang="en-US" altLang="ko-KR" sz="1200">
                <a:solidFill>
                  <a:schemeClr val="tx1"/>
                </a:solidFill>
              </a:rPr>
              <a:t>: https://en.wikipedia.org/wiki/Long_short-term_memory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5529CD91-961C-4936-A0FB-39BC5ECBF167}"/>
              </a:ext>
            </a:extLst>
          </p:cNvPr>
          <p:cNvCxnSpPr>
            <a:cxnSpLocks/>
          </p:cNvCxnSpPr>
          <p:nvPr/>
        </p:nvCxnSpPr>
        <p:spPr>
          <a:xfrm>
            <a:off x="1441538" y="4552206"/>
            <a:ext cx="0" cy="732323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s://upload.wikimedia.org/wikipedia/commons/thumb/9/93/LSTM_Cell.svg/1280px-LSTM_Cell.svg.png">
            <a:extLst>
              <a:ext uri="{FF2B5EF4-FFF2-40B4-BE49-F238E27FC236}">
                <a16:creationId xmlns:a16="http://schemas.microsoft.com/office/drawing/2014/main" id="{0FBB6005-A853-4352-95D7-5C3B77C2C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219" y="1372639"/>
            <a:ext cx="5545761" cy="3795578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546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/>
                <a:t>2. Wavenet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C6B0A9B-372A-45A3-A4AF-845755B704CE}"/>
              </a:ext>
            </a:extLst>
          </p:cNvPr>
          <p:cNvGrpSpPr/>
          <p:nvPr/>
        </p:nvGrpSpPr>
        <p:grpSpPr>
          <a:xfrm>
            <a:off x="877880" y="989371"/>
            <a:ext cx="9909753" cy="3521133"/>
            <a:chOff x="755576" y="404664"/>
            <a:chExt cx="7632848" cy="27363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C969041-A9BF-4AAB-9820-7471C2566AEB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489F38D-643B-4C08-8FCD-061664059A5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1913043-1348-4C6F-B3E2-AB49153616B4}"/>
              </a:ext>
            </a:extLst>
          </p:cNvPr>
          <p:cNvSpPr txBox="1"/>
          <p:nvPr/>
        </p:nvSpPr>
        <p:spPr>
          <a:xfrm>
            <a:off x="1269145" y="1251238"/>
            <a:ext cx="912722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Wavenet architecture</a:t>
            </a:r>
          </a:p>
          <a:p>
            <a:r>
              <a:rPr lang="en-US" altLang="ko-KR" sz="1600" b="1"/>
              <a:t>Dilated causal convolution</a:t>
            </a:r>
          </a:p>
          <a:p>
            <a:r>
              <a:rPr lang="en-US" altLang="ko-KR" sz="1600" b="1"/>
              <a:t>- </a:t>
            </a:r>
            <a:r>
              <a:rPr lang="en-US" altLang="ko-KR" sz="1600"/>
              <a:t>Dilated convolution layer + causal convolution layer</a:t>
            </a:r>
            <a:endParaRPr lang="en-US" altLang="ko-KR" sz="1600" b="1"/>
          </a:p>
          <a:p>
            <a:r>
              <a:rPr lang="en-US" altLang="ko-KR" sz="1600">
                <a:sym typeface="Wingdings" panose="05000000000000000000" pitchFamily="2" charset="2"/>
              </a:rPr>
              <a:t></a:t>
            </a:r>
            <a:r>
              <a:rPr lang="en-US" altLang="ko-KR" sz="1600"/>
              <a:t> Dilated convolution</a:t>
            </a:r>
            <a:r>
              <a:rPr lang="ko-KR" altLang="en-US" sz="1600"/>
              <a:t>은 추출 간격 </a:t>
            </a:r>
            <a:r>
              <a:rPr lang="en-US" altLang="ko-KR" sz="1600"/>
              <a:t>(dilation)</a:t>
            </a:r>
            <a:r>
              <a:rPr lang="ko-KR" altLang="en-US" sz="1600"/>
              <a:t>을 조절하여 특정단계로 입력값을 건너뛰어</a:t>
            </a:r>
            <a:r>
              <a:rPr lang="en-US" altLang="ko-KR" sz="1600"/>
              <a:t>, </a:t>
            </a:r>
            <a:r>
              <a:rPr lang="ko-KR" altLang="en-US" sz="1600"/>
              <a:t>더 넓은 </a:t>
            </a:r>
            <a:r>
              <a:rPr lang="en-US" altLang="ko-KR" sz="1600"/>
              <a:t>receptive field</a:t>
            </a:r>
            <a:r>
              <a:rPr lang="ko-KR" altLang="en-US" sz="1600"/>
              <a:t>를 갖게하는 </a:t>
            </a:r>
            <a:r>
              <a:rPr lang="en-US" altLang="ko-KR" sz="1600"/>
              <a:t>convolution layer (</a:t>
            </a:r>
            <a:r>
              <a:rPr lang="ko-KR" altLang="en-US" sz="1600"/>
              <a:t>적은 </a:t>
            </a:r>
            <a:r>
              <a:rPr lang="en-US" altLang="ko-KR" sz="1600"/>
              <a:t>layer, </a:t>
            </a:r>
            <a:r>
              <a:rPr lang="ko-KR" altLang="en-US" sz="1600"/>
              <a:t>넓은 </a:t>
            </a:r>
            <a:r>
              <a:rPr lang="en-US" altLang="ko-KR" sz="1600"/>
              <a:t>receptive field)</a:t>
            </a:r>
          </a:p>
          <a:p>
            <a:r>
              <a:rPr lang="en-US" altLang="ko-KR" sz="1600">
                <a:sym typeface="Wingdings" panose="05000000000000000000" pitchFamily="2" charset="2"/>
              </a:rPr>
              <a:t></a:t>
            </a:r>
            <a:r>
              <a:rPr lang="en-US" altLang="ko-KR" sz="1600"/>
              <a:t> Causal convolution</a:t>
            </a:r>
            <a:r>
              <a:rPr lang="ko-KR" altLang="en-US" sz="1600"/>
              <a:t>은 시간순서를 고려한 </a:t>
            </a:r>
            <a:r>
              <a:rPr lang="en-US" altLang="ko-KR" sz="1600"/>
              <a:t>convolution</a:t>
            </a:r>
          </a:p>
          <a:p>
            <a:endParaRPr lang="en-US" altLang="ko-KR" sz="1600"/>
          </a:p>
          <a:p>
            <a:r>
              <a:rPr lang="en-US" altLang="ko-KR" sz="1600" b="1"/>
              <a:t>Gated activation units</a:t>
            </a:r>
          </a:p>
          <a:p>
            <a:endParaRPr lang="en-US" altLang="ko-KR" b="1"/>
          </a:p>
          <a:p>
            <a:endParaRPr lang="en-US" altLang="ko-KR" b="1"/>
          </a:p>
          <a:p>
            <a:r>
              <a:rPr lang="en-US" altLang="ko-KR" sz="1600" b="1"/>
              <a:t>Residual and skip connection</a:t>
            </a:r>
          </a:p>
          <a:p>
            <a:endParaRPr lang="en-US" altLang="ko-KR" sz="1600"/>
          </a:p>
          <a:p>
            <a:endParaRPr lang="en-US" altLang="ko-KR" sz="1600"/>
          </a:p>
          <a:p>
            <a:endParaRPr lang="en-US" altLang="ko-KR" sz="1600"/>
          </a:p>
          <a:p>
            <a:endParaRPr lang="en-US" altLang="ko-KR" sz="1600"/>
          </a:p>
        </p:txBody>
      </p:sp>
      <p:pic>
        <p:nvPicPr>
          <p:cNvPr id="16" name="Picture 2" descr="https://user-images.githubusercontent.com/57218700/156535657-df64dd95-6103-4b3e-bc83-d6c5fa2eb6da.png">
            <a:extLst>
              <a:ext uri="{FF2B5EF4-FFF2-40B4-BE49-F238E27FC236}">
                <a16:creationId xmlns:a16="http://schemas.microsoft.com/office/drawing/2014/main" id="{1E70891B-CE6E-4A71-BF4D-29DC564BA3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1" r="3356"/>
          <a:stretch/>
        </p:blipFill>
        <p:spPr bwMode="auto">
          <a:xfrm>
            <a:off x="1404367" y="3337734"/>
            <a:ext cx="3167633" cy="35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user-images.githubusercontent.com/57218700/156535940-08bce9d7-96ea-4fca-a79e-bfb211d2f831.png">
            <a:extLst>
              <a:ext uri="{FF2B5EF4-FFF2-40B4-BE49-F238E27FC236}">
                <a16:creationId xmlns:a16="http://schemas.microsoft.com/office/drawing/2014/main" id="{3BE2F6B8-BA00-4AF2-9C62-F9D3AC739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415" y="3200133"/>
            <a:ext cx="6433449" cy="3313139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C9128BA-6018-4976-9CB9-F1453F30F907}"/>
              </a:ext>
            </a:extLst>
          </p:cNvPr>
          <p:cNvCxnSpPr>
            <a:cxnSpLocks/>
          </p:cNvCxnSpPr>
          <p:nvPr/>
        </p:nvCxnSpPr>
        <p:spPr>
          <a:xfrm>
            <a:off x="4319752" y="3983421"/>
            <a:ext cx="1081663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218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/>
                <a:t>2. Wavenet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4" name="Picture 2" descr="https://joungheekim.github.io/img/in-post/2020/2020-09-17/overview.png">
            <a:extLst>
              <a:ext uri="{FF2B5EF4-FFF2-40B4-BE49-F238E27FC236}">
                <a16:creationId xmlns:a16="http://schemas.microsoft.com/office/drawing/2014/main" id="{83A0A82A-3E5D-4365-9415-CD33BF163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22" y="1329771"/>
            <a:ext cx="10419355" cy="4482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5DC9D5-9E1D-4FAA-898B-7C83A6BCD552}"/>
              </a:ext>
            </a:extLst>
          </p:cNvPr>
          <p:cNvSpPr/>
          <p:nvPr/>
        </p:nvSpPr>
        <p:spPr>
          <a:xfrm>
            <a:off x="0" y="6643071"/>
            <a:ext cx="12192000" cy="2149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  <a:r>
              <a:rPr lang="en-US" altLang="ko-KR" sz="1200">
                <a:solidFill>
                  <a:schemeClr val="tx1"/>
                </a:solidFill>
              </a:rPr>
              <a:t> </a:t>
            </a:r>
            <a:r>
              <a:rPr lang="ko-KR" altLang="en-US" sz="1200">
                <a:solidFill>
                  <a:schemeClr val="tx1"/>
                </a:solidFill>
              </a:rPr>
              <a:t>출처 </a:t>
            </a:r>
            <a:r>
              <a:rPr lang="en-US" altLang="ko-KR" sz="1200">
                <a:solidFill>
                  <a:schemeClr val="tx1"/>
                </a:solidFill>
              </a:rPr>
              <a:t>: https://joungheekim.github.io/2020/09/17/paper-review/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" name="오른쪽 중괄호 1">
            <a:extLst>
              <a:ext uri="{FF2B5EF4-FFF2-40B4-BE49-F238E27FC236}">
                <a16:creationId xmlns:a16="http://schemas.microsoft.com/office/drawing/2014/main" id="{14AF5430-AF52-4880-B486-ECC3A0FF4A2F}"/>
              </a:ext>
            </a:extLst>
          </p:cNvPr>
          <p:cNvSpPr/>
          <p:nvPr/>
        </p:nvSpPr>
        <p:spPr>
          <a:xfrm rot="5400000">
            <a:off x="8655267" y="2464677"/>
            <a:ext cx="378373" cy="413056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CC40FB-7609-4962-8724-4A611BF6F64A}"/>
              </a:ext>
            </a:extLst>
          </p:cNvPr>
          <p:cNvSpPr txBox="1"/>
          <p:nvPr/>
        </p:nvSpPr>
        <p:spPr>
          <a:xfrm>
            <a:off x="5889905" y="4981820"/>
            <a:ext cx="631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 think, This brings bad performance to price forecasting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993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/>
                <a:t>2. Wavenet (Modified)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5362" name="Picture 2" descr="https://joungheekim.github.io/img/in-post/2020/2020-09-17/conditional_wavenet.png">
            <a:extLst>
              <a:ext uri="{FF2B5EF4-FFF2-40B4-BE49-F238E27FC236}">
                <a16:creationId xmlns:a16="http://schemas.microsoft.com/office/drawing/2014/main" id="{77F49F93-FB4B-478A-8095-22CBAD4B3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55" y="1548265"/>
            <a:ext cx="7233924" cy="375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F765A0B-1634-4D80-914C-6255CE3CCD57}"/>
              </a:ext>
            </a:extLst>
          </p:cNvPr>
          <p:cNvSpPr/>
          <p:nvPr/>
        </p:nvSpPr>
        <p:spPr>
          <a:xfrm>
            <a:off x="0" y="6643071"/>
            <a:ext cx="12192000" cy="2149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  <a:r>
              <a:rPr lang="en-US" altLang="ko-KR" sz="1200">
                <a:solidFill>
                  <a:schemeClr val="tx1"/>
                </a:solidFill>
              </a:rPr>
              <a:t> </a:t>
            </a:r>
            <a:r>
              <a:rPr lang="ko-KR" altLang="en-US" sz="1200">
                <a:solidFill>
                  <a:schemeClr val="tx1"/>
                </a:solidFill>
              </a:rPr>
              <a:t>출처 </a:t>
            </a:r>
            <a:r>
              <a:rPr lang="en-US" altLang="ko-KR" sz="1200">
                <a:solidFill>
                  <a:schemeClr val="tx1"/>
                </a:solidFill>
              </a:rPr>
              <a:t>: https://joungheekim.github.io/2020/09/17/paper-review/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7B722A-56D0-42CC-BB91-5F27AD4C4732}"/>
              </a:ext>
            </a:extLst>
          </p:cNvPr>
          <p:cNvSpPr txBox="1"/>
          <p:nvPr/>
        </p:nvSpPr>
        <p:spPr>
          <a:xfrm>
            <a:off x="8134043" y="3055232"/>
            <a:ext cx="405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Relu </a:t>
            </a:r>
            <a:r>
              <a:rPr lang="en-US" altLang="ko-KR" b="1">
                <a:sym typeface="Wingdings" panose="05000000000000000000" pitchFamily="2" charset="2"/>
              </a:rPr>
              <a:t> Dense  Relu  Dense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607146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/>
                <a:t>3. LightGBM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C6B0A9B-372A-45A3-A4AF-845755B704CE}"/>
              </a:ext>
            </a:extLst>
          </p:cNvPr>
          <p:cNvGrpSpPr/>
          <p:nvPr/>
        </p:nvGrpSpPr>
        <p:grpSpPr>
          <a:xfrm>
            <a:off x="877880" y="1221232"/>
            <a:ext cx="5218120" cy="2134975"/>
            <a:chOff x="755576" y="404664"/>
            <a:chExt cx="7632848" cy="27363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C969041-A9BF-4AAB-9820-7471C2566AEB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489F38D-643B-4C08-8FCD-061664059A5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1913043-1348-4C6F-B3E2-AB49153616B4}"/>
              </a:ext>
            </a:extLst>
          </p:cNvPr>
          <p:cNvSpPr txBox="1"/>
          <p:nvPr/>
        </p:nvSpPr>
        <p:spPr>
          <a:xfrm>
            <a:off x="1115674" y="1481017"/>
            <a:ext cx="44765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LightGBM</a:t>
            </a:r>
          </a:p>
          <a:p>
            <a:r>
              <a:rPr lang="en-US" altLang="ko-KR" sz="1600"/>
              <a:t>= GOSS + EFB</a:t>
            </a:r>
            <a:endParaRPr lang="en-US" altLang="ko-KR" sz="2000" b="1"/>
          </a:p>
          <a:p>
            <a:r>
              <a:rPr lang="en-US" altLang="ko-KR" sz="1600" b="1"/>
              <a:t>GOSS </a:t>
            </a:r>
            <a:r>
              <a:rPr lang="en-US" altLang="ko-KR" sz="1600"/>
              <a:t>(Gradient-based One-Side Sampling</a:t>
            </a:r>
          </a:p>
          <a:p>
            <a:r>
              <a:rPr lang="en-US" altLang="ko-KR" sz="1600"/>
              <a:t>- </a:t>
            </a:r>
            <a:r>
              <a:rPr lang="ko-KR" altLang="en-US" sz="1600"/>
              <a:t>데이터의 샘플 수를 줄임</a:t>
            </a:r>
            <a:endParaRPr lang="en-US" altLang="ko-KR" sz="1600"/>
          </a:p>
          <a:p>
            <a:r>
              <a:rPr lang="en-US" altLang="ko-KR" sz="1600" b="1"/>
              <a:t>EFB</a:t>
            </a:r>
            <a:r>
              <a:rPr lang="en-US" altLang="ko-KR" sz="1600"/>
              <a:t> (Exclusive Feature Bundling)</a:t>
            </a:r>
          </a:p>
          <a:p>
            <a:r>
              <a:rPr lang="en-US" altLang="ko-KR" sz="1600"/>
              <a:t>- </a:t>
            </a:r>
            <a:r>
              <a:rPr lang="ko-KR" altLang="en-US" sz="1600"/>
              <a:t>데이터의 </a:t>
            </a:r>
            <a:r>
              <a:rPr lang="en-US" altLang="ko-KR" sz="1600"/>
              <a:t>feature </a:t>
            </a:r>
            <a:r>
              <a:rPr lang="ko-KR" altLang="en-US" sz="1600"/>
              <a:t>수를 줄임</a:t>
            </a:r>
            <a:endParaRPr lang="en-US" altLang="ko-KR" sz="160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8C6CF558-EC6C-4496-A863-AD61543C5C6E}"/>
              </a:ext>
            </a:extLst>
          </p:cNvPr>
          <p:cNvSpPr/>
          <p:nvPr/>
        </p:nvSpPr>
        <p:spPr>
          <a:xfrm>
            <a:off x="0" y="6643071"/>
            <a:ext cx="12192000" cy="2149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+mj-lt"/>
              </a:rPr>
              <a:t>이미지</a:t>
            </a:r>
            <a:r>
              <a:rPr lang="en-US" altLang="ko-KR" sz="1200">
                <a:solidFill>
                  <a:schemeClr val="tx1"/>
                </a:solidFill>
                <a:latin typeface="+mj-lt"/>
              </a:rPr>
              <a:t> </a:t>
            </a:r>
            <a:r>
              <a:rPr lang="ko-KR" altLang="en-US" sz="1200">
                <a:solidFill>
                  <a:schemeClr val="tx1"/>
                </a:solidFill>
                <a:latin typeface="+mj-lt"/>
              </a:rPr>
              <a:t>출처 </a:t>
            </a:r>
            <a:r>
              <a:rPr lang="en-US" altLang="ko-KR" sz="1200">
                <a:solidFill>
                  <a:schemeClr val="tx1"/>
                </a:solidFill>
                <a:latin typeface="+mj-lt"/>
              </a:rPr>
              <a:t>: https://www.analyticsvidhya.com/blog/2017/06/which-algorithm-takes-the-crown-light-gbm-vs-xgboost </a:t>
            </a:r>
            <a:endParaRPr lang="ko-KR" altLang="en-US" sz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9BDED-F8C6-44F4-A005-C588E44896E6}"/>
              </a:ext>
            </a:extLst>
          </p:cNvPr>
          <p:cNvSpPr txBox="1"/>
          <p:nvPr/>
        </p:nvSpPr>
        <p:spPr>
          <a:xfrm>
            <a:off x="856859" y="5966698"/>
            <a:ext cx="4302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ym typeface="Wingdings" panose="05000000000000000000" pitchFamily="2" charset="2"/>
              </a:rPr>
              <a:t> </a:t>
            </a:r>
            <a:r>
              <a:rPr lang="ko-KR" altLang="en-US" sz="1600"/>
              <a:t>최대 손실을 가지는 </a:t>
            </a:r>
            <a:r>
              <a:rPr lang="en-US" altLang="ko-KR" sz="1600"/>
              <a:t>leaf </a:t>
            </a:r>
            <a:r>
              <a:rPr lang="ko-KR" altLang="en-US" sz="1600"/>
              <a:t>노드를 계속 분할</a:t>
            </a:r>
          </a:p>
        </p:txBody>
      </p:sp>
      <p:pic>
        <p:nvPicPr>
          <p:cNvPr id="2050" name="Picture 2" descr="https://cdn.analyticsvidhya.com/wp-content/uploads/2017/06/11194110/leaf.png">
            <a:extLst>
              <a:ext uri="{FF2B5EF4-FFF2-40B4-BE49-F238E27FC236}">
                <a16:creationId xmlns:a16="http://schemas.microsoft.com/office/drawing/2014/main" id="{FB5AD507-AAEC-4559-98BE-F238F1D65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80" y="3455430"/>
            <a:ext cx="5037820" cy="1994841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dn.analyticsvidhya.com/wp-content/uploads/2017/06/11194227/depth.png">
            <a:extLst>
              <a:ext uri="{FF2B5EF4-FFF2-40B4-BE49-F238E27FC236}">
                <a16:creationId xmlns:a16="http://schemas.microsoft.com/office/drawing/2014/main" id="{762876DA-B3E4-48BF-B1CC-A3707F02C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700" y="3454770"/>
            <a:ext cx="5756344" cy="1998627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2EA4486E-88D7-44EE-9185-DCF1CEE5E86D}"/>
              </a:ext>
            </a:extLst>
          </p:cNvPr>
          <p:cNvSpPr/>
          <p:nvPr/>
        </p:nvSpPr>
        <p:spPr>
          <a:xfrm>
            <a:off x="856859" y="5539162"/>
            <a:ext cx="5037820" cy="3436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AD443C-7596-403E-AEC4-D73B0953DDE8}"/>
              </a:ext>
            </a:extLst>
          </p:cNvPr>
          <p:cNvSpPr txBox="1"/>
          <p:nvPr/>
        </p:nvSpPr>
        <p:spPr>
          <a:xfrm>
            <a:off x="1005551" y="5544219"/>
            <a:ext cx="4696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/>
              <a:t>Xgboost</a:t>
            </a:r>
            <a:endParaRPr lang="en-US" altLang="ko-KR" sz="1600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C81AFF8-E774-4E36-90E1-76226A434ED0}"/>
              </a:ext>
            </a:extLst>
          </p:cNvPr>
          <p:cNvSpPr/>
          <p:nvPr/>
        </p:nvSpPr>
        <p:spPr>
          <a:xfrm>
            <a:off x="5894679" y="5539162"/>
            <a:ext cx="5773963" cy="3436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FC1BFE-B702-4E46-B610-20F8BA75B101}"/>
              </a:ext>
            </a:extLst>
          </p:cNvPr>
          <p:cNvSpPr txBox="1"/>
          <p:nvPr/>
        </p:nvSpPr>
        <p:spPr>
          <a:xfrm>
            <a:off x="6043371" y="5544219"/>
            <a:ext cx="5383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/>
              <a:t>LightGBM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2538711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/>
                <a:t>4. Experiment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C6B0A9B-372A-45A3-A4AF-845755B704CE}"/>
              </a:ext>
            </a:extLst>
          </p:cNvPr>
          <p:cNvGrpSpPr/>
          <p:nvPr/>
        </p:nvGrpSpPr>
        <p:grpSpPr>
          <a:xfrm>
            <a:off x="868754" y="1127570"/>
            <a:ext cx="10524459" cy="1888899"/>
            <a:chOff x="755576" y="404664"/>
            <a:chExt cx="7632848" cy="27363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C969041-A9BF-4AAB-9820-7471C2566AEB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489F38D-643B-4C08-8FCD-061664059A5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556161B-9F1B-403F-8082-A07610DE4BB6}"/>
              </a:ext>
            </a:extLst>
          </p:cNvPr>
          <p:cNvSpPr txBox="1"/>
          <p:nvPr/>
        </p:nvSpPr>
        <p:spPr>
          <a:xfrm>
            <a:off x="1209545" y="1414522"/>
            <a:ext cx="100199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시계열 예측 모델링은 금융에서 널리 적용됨</a:t>
            </a:r>
            <a:endParaRPr lang="en-US" altLang="ko-KR" sz="1600"/>
          </a:p>
          <a:p>
            <a:r>
              <a:rPr lang="ko-KR" altLang="en-US" sz="1600"/>
              <a:t>특히 머신러닝 기법은 순전히 데이터 중심의 방식으로 </a:t>
            </a:r>
            <a:r>
              <a:rPr lang="en-US" altLang="ko-KR" sz="1600"/>
              <a:t>time dynamics</a:t>
            </a:r>
            <a:r>
              <a:rPr lang="ko-KR" altLang="en-US" sz="1600"/>
              <a:t>를 이해할 수 있는 통찰력을 제공함</a:t>
            </a:r>
            <a:endParaRPr lang="en-US" altLang="ko-KR" sz="1600"/>
          </a:p>
          <a:p>
            <a:r>
              <a:rPr lang="en-US" altLang="ko-KR" sz="1600"/>
              <a:t>CNN, RNN, Attention-based model</a:t>
            </a:r>
            <a:r>
              <a:rPr lang="ko-KR" altLang="en-US" sz="1600"/>
              <a:t>을 사용하여 시계열 가격을 예측할 수 있음</a:t>
            </a:r>
            <a:endParaRPr lang="en-US" altLang="ko-KR" sz="1600"/>
          </a:p>
          <a:p>
            <a:endParaRPr lang="en-US" altLang="ko-KR" sz="1600"/>
          </a:p>
          <a:p>
            <a:r>
              <a:rPr lang="ko-KR" altLang="en-US" sz="1600"/>
              <a:t>주식 및 </a:t>
            </a:r>
            <a:r>
              <a:rPr lang="ko-KR" altLang="en-US" sz="1600" strike="sngStrike"/>
              <a:t>비트코인 가격 데이터</a:t>
            </a:r>
            <a:r>
              <a:rPr lang="en-US" altLang="ko-KR" sz="1600"/>
              <a:t>(APPL, </a:t>
            </a:r>
            <a:r>
              <a:rPr lang="en-US" altLang="ko-KR" sz="1600" strike="sngStrike"/>
              <a:t>BTC</a:t>
            </a:r>
            <a:r>
              <a:rPr lang="en-US" altLang="ko-KR" sz="1600"/>
              <a:t>)</a:t>
            </a:r>
            <a:r>
              <a:rPr lang="ko-KR" altLang="en-US" sz="1600"/>
              <a:t>를 활용하여 머신러닝</a:t>
            </a:r>
            <a:r>
              <a:rPr lang="en-US" altLang="ko-KR" sz="1600"/>
              <a:t>, </a:t>
            </a:r>
            <a:r>
              <a:rPr lang="ko-KR" altLang="en-US" sz="1600"/>
              <a:t>딥러닝 기반의 시계열 가격 예측을 수행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B45E77-849E-4B70-BCA7-A084D81B1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754" y="3204005"/>
            <a:ext cx="10524459" cy="2039828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6FE0B8-B39D-4E15-846F-E4E51B8644BD}"/>
              </a:ext>
            </a:extLst>
          </p:cNvPr>
          <p:cNvSpPr/>
          <p:nvPr/>
        </p:nvSpPr>
        <p:spPr>
          <a:xfrm>
            <a:off x="0" y="6643071"/>
            <a:ext cx="12192000" cy="2149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+mj-lt"/>
              </a:rPr>
              <a:t>이미지</a:t>
            </a:r>
            <a:r>
              <a:rPr lang="en-US" altLang="ko-KR" sz="1100">
                <a:solidFill>
                  <a:schemeClr val="tx1"/>
                </a:solidFill>
                <a:latin typeface="+mj-lt"/>
              </a:rPr>
              <a:t> </a:t>
            </a:r>
            <a:r>
              <a:rPr lang="ko-KR" altLang="en-US" sz="1100">
                <a:solidFill>
                  <a:schemeClr val="tx1"/>
                </a:solidFill>
                <a:latin typeface="+mj-lt"/>
              </a:rPr>
              <a:t>출처 </a:t>
            </a:r>
            <a:r>
              <a:rPr lang="en-US" altLang="ko-KR" sz="1100">
                <a:solidFill>
                  <a:schemeClr val="tx1"/>
                </a:solidFill>
                <a:latin typeface="+mj-lt"/>
              </a:rPr>
              <a:t>: Lim, Bryan, and Stefan Zohren. "Time-series forecasting with deep learning: a survey." </a:t>
            </a:r>
            <a:r>
              <a:rPr lang="en-US" altLang="ko-KR" sz="1100" i="1">
                <a:solidFill>
                  <a:schemeClr val="tx1"/>
                </a:solidFill>
                <a:latin typeface="+mj-lt"/>
              </a:rPr>
              <a:t>Philosophical Transactions of the Royal Society A</a:t>
            </a:r>
            <a:r>
              <a:rPr lang="en-US" altLang="ko-KR" sz="1100">
                <a:solidFill>
                  <a:schemeClr val="tx1"/>
                </a:solidFill>
                <a:latin typeface="+mj-lt"/>
              </a:rPr>
              <a:t> 379.2194 (2021): 20200209.</a:t>
            </a:r>
            <a:endParaRPr lang="ko-KR" altLang="en-US" sz="11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3853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34EBB6F-1BF3-48E3-8230-9BC6BDD39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2" y="1143810"/>
            <a:ext cx="12034016" cy="558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A08399F3-1542-462B-92AF-09EBE5F1876B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396A3D7-5E48-42CC-9F6E-A173A2A25ADC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1D637DB-5611-443E-8746-6054310FBCBB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/>
                <a:t>4. Experiment</a:t>
              </a:r>
            </a:p>
          </p:txBody>
        </p:sp>
        <p:grpSp>
          <p:nvGrpSpPr>
            <p:cNvPr id="6" name="그룹 21">
              <a:extLst>
                <a:ext uri="{FF2B5EF4-FFF2-40B4-BE49-F238E27FC236}">
                  <a16:creationId xmlns:a16="http://schemas.microsoft.com/office/drawing/2014/main" id="{687AF0C2-936F-451C-8A58-96F04FA82E18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7DA7600-C8AC-4B73-AB1E-39CFF460E39D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6C5E436-1781-487C-98B3-F4E6C95CBD21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2643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44F9CB5-8EEC-4AB6-A4F0-6748E7503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59" y="1030124"/>
            <a:ext cx="6869696" cy="5037777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11719030-6324-4A54-8A0C-70A2CC4FEDC2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D547804-ACBF-4D02-9F32-FC729FFCC40A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8597F7A-F24E-43AA-9AA9-837F65C88743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/>
                <a:t>4. Experiment</a:t>
              </a:r>
            </a:p>
          </p:txBody>
        </p:sp>
        <p:grpSp>
          <p:nvGrpSpPr>
            <p:cNvPr id="6" name="그룹 21">
              <a:extLst>
                <a:ext uri="{FF2B5EF4-FFF2-40B4-BE49-F238E27FC236}">
                  <a16:creationId xmlns:a16="http://schemas.microsoft.com/office/drawing/2014/main" id="{2F9EA4DA-D258-4265-B6AE-5802FCDB865C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CD86A7F-F446-40DD-A868-543406E288F8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B1CCB6D-0546-4DC1-90F6-5AFAC0B66853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3BAD44-48CD-40C9-A424-7D9DCA5F81D3}"/>
              </a:ext>
            </a:extLst>
          </p:cNvPr>
          <p:cNvSpPr/>
          <p:nvPr/>
        </p:nvSpPr>
        <p:spPr>
          <a:xfrm>
            <a:off x="856859" y="6139823"/>
            <a:ext cx="6869696" cy="3436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6890B6-B51D-4A13-837D-0E593BBE90BC}"/>
              </a:ext>
            </a:extLst>
          </p:cNvPr>
          <p:cNvSpPr txBox="1"/>
          <p:nvPr/>
        </p:nvSpPr>
        <p:spPr>
          <a:xfrm>
            <a:off x="1005550" y="6144880"/>
            <a:ext cx="6721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/>
              <a:t>LSTM</a:t>
            </a:r>
          </a:p>
        </p:txBody>
      </p:sp>
    </p:spTree>
    <p:extLst>
      <p:ext uri="{BB962C8B-B14F-4D97-AF65-F5344CB8AC3E}">
        <p14:creationId xmlns:p14="http://schemas.microsoft.com/office/powerpoint/2010/main" val="4210764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3449</TotalTime>
  <Words>679</Words>
  <Application>Microsoft Office PowerPoint</Application>
  <PresentationFormat>와이드스크린</PresentationFormat>
  <Paragraphs>105</Paragraphs>
  <Slides>17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eileen1426@naver.com</dc:creator>
  <cp:lastModifiedBy>eileen1426@naver.com</cp:lastModifiedBy>
  <cp:revision>126</cp:revision>
  <cp:lastPrinted>2022-03-03T12:21:40Z</cp:lastPrinted>
  <dcterms:created xsi:type="dcterms:W3CDTF">2021-01-20T15:58:20Z</dcterms:created>
  <dcterms:modified xsi:type="dcterms:W3CDTF">2022-03-31T03:11:09Z</dcterms:modified>
</cp:coreProperties>
</file>