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8" r:id="rId2"/>
    <p:sldId id="303" r:id="rId3"/>
    <p:sldId id="312" r:id="rId4"/>
    <p:sldId id="313" r:id="rId5"/>
    <p:sldId id="314" r:id="rId6"/>
    <p:sldId id="315" r:id="rId7"/>
    <p:sldId id="316" r:id="rId8"/>
    <p:sldId id="318" r:id="rId9"/>
    <p:sldId id="319" r:id="rId10"/>
    <p:sldId id="320" r:id="rId11"/>
    <p:sldId id="321" r:id="rId12"/>
    <p:sldId id="323" r:id="rId13"/>
    <p:sldId id="322" r:id="rId14"/>
    <p:sldId id="324" r:id="rId15"/>
    <p:sldId id="326" r:id="rId16"/>
    <p:sldId id="327" r:id="rId17"/>
    <p:sldId id="328" r:id="rId18"/>
    <p:sldId id="329" r:id="rId19"/>
    <p:sldId id="330" r:id="rId20"/>
    <p:sldId id="331" r:id="rId21"/>
    <p:sldId id="332" r:id="rId22"/>
    <p:sldId id="333" r:id="rId23"/>
    <p:sldId id="334" r:id="rId24"/>
    <p:sldId id="335" r:id="rId25"/>
    <p:sldId id="337" r:id="rId26"/>
    <p:sldId id="336" r:id="rId27"/>
    <p:sldId id="338" r:id="rId28"/>
    <p:sldId id="339" r:id="rId29"/>
    <p:sldId id="340" r:id="rId30"/>
    <p:sldId id="341" r:id="rId31"/>
    <p:sldId id="342" r:id="rId32"/>
    <p:sldId id="343" r:id="rId3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leen1426@naver.com" initials="e" lastIdx="2" clrIdx="0">
    <p:extLst>
      <p:ext uri="{19B8F6BF-5375-455C-9EA6-DF929625EA0E}">
        <p15:presenceInfo xmlns:p15="http://schemas.microsoft.com/office/powerpoint/2012/main" userId="f8372deb8bb140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066FF"/>
    <a:srgbClr val="FEDCC3"/>
    <a:srgbClr val="FF0000"/>
    <a:srgbClr val="64696D"/>
    <a:srgbClr val="F4E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2" autoAdjust="0"/>
  </p:normalViewPr>
  <p:slideViewPr>
    <p:cSldViewPr snapToGrid="0">
      <p:cViewPr varScale="1">
        <p:scale>
          <a:sx n="91" d="100"/>
          <a:sy n="91" d="100"/>
        </p:scale>
        <p:origin x="129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7B034-E5FA-4A64-A9BA-24656C102022}" type="datetimeFigureOut">
              <a:rPr lang="ko-KR" altLang="en-US" smtClean="0"/>
              <a:t>2022-02-03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2B324-57F8-4702-8ADF-977F2A214865}" type="slidenum">
              <a:rPr lang="ko-KR" altLang="en-US" smtClean="0"/>
              <a:t>‹#›</a:t>
            </a:fld>
            <a:endParaRPr lang="ko-KR" altLang="en-US"/>
          </a:p>
        </p:txBody>
      </p:sp>
    </p:spTree>
    <p:extLst>
      <p:ext uri="{BB962C8B-B14F-4D97-AF65-F5344CB8AC3E}">
        <p14:creationId xmlns:p14="http://schemas.microsoft.com/office/powerpoint/2010/main" val="5774825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시간 종속 속성</a:t>
            </a:r>
            <a:endParaRPr lang="en-US" altLang="ko-KR" dirty="0"/>
          </a:p>
          <a:p>
            <a:r>
              <a:rPr lang="ko-KR" altLang="en-US" dirty="0"/>
              <a:t>풍부한 정보에 빠지지 않고 시장의 본질을 파악하기 위해 이러한 복잡성을 단순화하는 데 동적 자산 트리를 사용할 수 있다</a:t>
            </a:r>
            <a:r>
              <a:rPr lang="en-US" altLang="ko-KR" dirty="0"/>
              <a:t>.</a:t>
            </a:r>
          </a:p>
          <a:p>
            <a:r>
              <a:rPr lang="ko-KR" altLang="en-US" dirty="0"/>
              <a:t>트리 토폴로지의 견고성과 시장 이벤트가 구조에 미치는 영향도</a:t>
            </a:r>
            <a:r>
              <a:rPr lang="en-US" altLang="ko-KR" dirty="0"/>
              <a:t> </a:t>
            </a:r>
            <a:r>
              <a:rPr lang="ko-KR" altLang="en-US" dirty="0"/>
              <a:t>연구</a:t>
            </a:r>
            <a:endParaRPr lang="en-US" altLang="ko-KR" dirty="0"/>
          </a:p>
          <a:p>
            <a:r>
              <a:rPr lang="ko-KR" altLang="en-US" dirty="0"/>
              <a:t>실제로</a:t>
            </a:r>
            <a:r>
              <a:rPr lang="en-US" altLang="ko-KR" dirty="0"/>
              <a:t>~ </a:t>
            </a:r>
            <a:r>
              <a:rPr lang="ko-KR" altLang="en-US" dirty="0"/>
              <a:t>자산 상관 관계의 강하게 잘라낸 대표자로서 </a:t>
            </a:r>
            <a:r>
              <a:rPr lang="en-US" altLang="ko-KR" dirty="0"/>
              <a:t>MST</a:t>
            </a:r>
            <a:r>
              <a:rPr lang="ko-KR" altLang="en-US" dirty="0"/>
              <a:t>는 주식 시장 이벤트를 강력하고 설명하는 것으로 밝혀졌습니다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a:t>
            </a:fld>
            <a:endParaRPr lang="ko-KR" altLang="en-US"/>
          </a:p>
        </p:txBody>
      </p:sp>
    </p:spTree>
    <p:extLst>
      <p:ext uri="{BB962C8B-B14F-4D97-AF65-F5344CB8AC3E}">
        <p14:creationId xmlns:p14="http://schemas.microsoft.com/office/powerpoint/2010/main" val="3534074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3. </a:t>
            </a:r>
            <a:r>
              <a:rPr lang="ko-KR" altLang="en-US" dirty="0"/>
              <a:t>나무 점유와 중심 정점</a:t>
            </a:r>
            <a:endParaRPr lang="en-US" altLang="ko-KR" dirty="0"/>
          </a:p>
          <a:p>
            <a:r>
              <a:rPr lang="ko-KR" altLang="en-US" dirty="0"/>
              <a:t>트리에서 노드가 </a:t>
            </a:r>
            <a:r>
              <a:rPr lang="ko-KR" altLang="en-US" dirty="0" err="1"/>
              <a:t>어케</a:t>
            </a:r>
            <a:r>
              <a:rPr lang="ko-KR" altLang="en-US" dirty="0"/>
              <a:t> 퍼지는지 특성화시킴</a:t>
            </a:r>
            <a:r>
              <a:rPr lang="en-US" altLang="ko-KR" dirty="0"/>
              <a:t>:</a:t>
            </a:r>
          </a:p>
          <a:p>
            <a:r>
              <a:rPr lang="ko-KR" altLang="en-US" dirty="0"/>
              <a:t>레벨은 노드 사이의 거리 𝑑</a:t>
            </a:r>
            <a:r>
              <a:rPr lang="en-US" altLang="ko-KR" dirty="0"/>
              <a:t>_</a:t>
            </a:r>
            <a:r>
              <a:rPr lang="ko-KR" altLang="en-US" dirty="0"/>
              <a:t>𝑖𝑗와 혼동하지 않도록 레벨이 </a:t>
            </a:r>
            <a:r>
              <a:rPr lang="en-US" altLang="ko-KR" dirty="0"/>
              <a:t>0</a:t>
            </a:r>
            <a:r>
              <a:rPr lang="ko-KR" altLang="en-US" dirty="0"/>
              <a:t>인 중심 정점 𝑣</a:t>
            </a:r>
            <a:r>
              <a:rPr lang="en-US" altLang="ko-KR" dirty="0"/>
              <a:t>_</a:t>
            </a:r>
            <a:r>
              <a:rPr lang="ko-KR" altLang="en-US" dirty="0"/>
              <a:t>𝑐을 기준으로 자연수로 측정됩니다</a:t>
            </a:r>
            <a:r>
              <a:rPr lang="en-US" altLang="ko-KR" dirty="0"/>
              <a:t>.</a:t>
            </a:r>
          </a:p>
          <a:p>
            <a:r>
              <a:rPr lang="en-US" altLang="ko-KR" dirty="0"/>
              <a:t>mean occupation layer</a:t>
            </a:r>
            <a:r>
              <a:rPr lang="ko-KR" altLang="en-US" dirty="0"/>
              <a:t>는 평균적으로 나무의 질량이 위치할 것으로 생각되는 레이어를 나타냅니다</a:t>
            </a:r>
            <a:r>
              <a:rPr lang="en-US" altLang="ko-KR" dirty="0"/>
              <a:t>.</a:t>
            </a:r>
          </a:p>
          <a:p>
            <a:r>
              <a:rPr lang="ko-KR" altLang="en-US" dirty="0"/>
              <a:t>중앙 정점은 트리의 기준점으로 사용되며 다른 모든 노드의 위치가 상대적입니다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12</a:t>
            </a:fld>
            <a:endParaRPr lang="ko-KR" altLang="en-US"/>
          </a:p>
        </p:txBody>
      </p:sp>
    </p:spTree>
    <p:extLst>
      <p:ext uri="{BB962C8B-B14F-4D97-AF65-F5344CB8AC3E}">
        <p14:creationId xmlns:p14="http://schemas.microsoft.com/office/powerpoint/2010/main" val="256221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a:t>정점 차수가 가장 높은 노드</a:t>
            </a:r>
            <a:r>
              <a:rPr lang="en-US" altLang="ko-KR" dirty="0"/>
              <a:t>, </a:t>
            </a:r>
            <a:r>
              <a:rPr lang="ko-KR" altLang="en-US" dirty="0"/>
              <a:t>즉 정점</a:t>
            </a:r>
            <a:r>
              <a:rPr lang="en-US" altLang="ko-KR" dirty="0"/>
              <a:t>(</a:t>
            </a:r>
            <a:r>
              <a:rPr lang="ko-KR" altLang="en-US" dirty="0"/>
              <a:t>이웃 정점</a:t>
            </a:r>
            <a:r>
              <a:rPr lang="en-US" altLang="ko-KR" dirty="0"/>
              <a:t>)</a:t>
            </a:r>
            <a:r>
              <a:rPr lang="ko-KR" altLang="en-US" dirty="0"/>
              <a:t>에 입사하는</a:t>
            </a:r>
            <a:r>
              <a:rPr lang="en-US" altLang="ko-KR" dirty="0"/>
              <a:t>(</a:t>
            </a:r>
            <a:r>
              <a:rPr lang="ko-KR" altLang="en-US" dirty="0"/>
              <a:t>만나는</a:t>
            </a:r>
            <a:r>
              <a:rPr lang="en-US" altLang="ko-KR" dirty="0"/>
              <a:t>?)</a:t>
            </a:r>
            <a:r>
              <a:rPr lang="ko-KR" altLang="en-US" dirty="0"/>
              <a:t> 가장자리의 수입니다</a:t>
            </a:r>
            <a:r>
              <a:rPr lang="en-US" altLang="ko-KR" dirty="0"/>
              <a:t>.</a:t>
            </a:r>
          </a:p>
          <a:p>
            <a:pPr marL="0" indent="0">
              <a:buFontTx/>
              <a:buNone/>
            </a:pPr>
            <a:r>
              <a:rPr lang="en-US" altLang="ko-KR" dirty="0"/>
              <a:t>- (</a:t>
            </a:r>
            <a:r>
              <a:rPr lang="ko-KR" altLang="en-US" dirty="0"/>
              <a:t>점유율</a:t>
            </a:r>
            <a:r>
              <a:rPr lang="en-US" altLang="ko-KR" dirty="0"/>
              <a:t>!) </a:t>
            </a:r>
            <a:r>
              <a:rPr lang="ko-KR" altLang="en-US" dirty="0"/>
              <a:t>제너럴 </a:t>
            </a:r>
            <a:r>
              <a:rPr lang="ko-KR" altLang="en-US" dirty="0" err="1"/>
              <a:t>일렉트릭</a:t>
            </a:r>
            <a:r>
              <a:rPr lang="en-US" altLang="ko-KR" dirty="0"/>
              <a:t>(GE)</a:t>
            </a:r>
            <a:r>
              <a:rPr lang="ko-KR" altLang="en-US" dirty="0"/>
              <a:t>이 </a:t>
            </a:r>
            <a:r>
              <a:rPr lang="en-US" altLang="ko-KR" dirty="0"/>
              <a:t>67.2%</a:t>
            </a:r>
            <a:r>
              <a:rPr lang="ko-KR" altLang="en-US" dirty="0"/>
              <a:t>를 지배하고</a:t>
            </a:r>
            <a:r>
              <a:rPr lang="en-US" altLang="ko-KR" dirty="0"/>
              <a:t>, </a:t>
            </a:r>
            <a:r>
              <a:rPr lang="ko-KR" altLang="en-US" dirty="0"/>
              <a:t>메릴린치</a:t>
            </a:r>
            <a:r>
              <a:rPr lang="en-US" altLang="ko-KR" dirty="0"/>
              <a:t>(MER)</a:t>
            </a:r>
            <a:r>
              <a:rPr lang="ko-KR" altLang="en-US" dirty="0"/>
              <a:t>가 </a:t>
            </a:r>
            <a:r>
              <a:rPr lang="en-US" altLang="ko-KR" dirty="0"/>
              <a:t>20.5%, CBS</a:t>
            </a:r>
            <a:r>
              <a:rPr lang="ko-KR" altLang="en-US" dirty="0"/>
              <a:t>가 </a:t>
            </a:r>
            <a:r>
              <a:rPr lang="en-US" altLang="ko-KR" dirty="0"/>
              <a:t>8.2%</a:t>
            </a:r>
            <a:r>
              <a:rPr lang="ko-KR" altLang="en-US" dirty="0"/>
              <a:t>로 뒤를 이었다</a:t>
            </a:r>
            <a:r>
              <a:rPr lang="en-US" altLang="ko-KR" dirty="0"/>
              <a:t>. </a:t>
            </a:r>
            <a:r>
              <a:rPr lang="ko-KR" altLang="en-US" dirty="0"/>
              <a:t>이 세 가지 정점의 결합 된 점유율은 </a:t>
            </a:r>
            <a:r>
              <a:rPr lang="en-US" altLang="ko-KR" dirty="0"/>
              <a:t>95.9 %</a:t>
            </a:r>
            <a:r>
              <a:rPr lang="ko-KR" altLang="en-US" dirty="0"/>
              <a:t>입니다</a:t>
            </a:r>
            <a:r>
              <a:rPr lang="en-US" altLang="ko-KR" dirty="0"/>
              <a:t>.</a:t>
            </a:r>
          </a:p>
          <a:p>
            <a:pPr marL="0" indent="0">
              <a:buFontTx/>
              <a:buNone/>
            </a:pPr>
            <a:r>
              <a:rPr lang="en-US" altLang="ko-KR" dirty="0"/>
              <a:t>2. </a:t>
            </a:r>
            <a:r>
              <a:rPr lang="ko-KR" altLang="en-US" dirty="0"/>
              <a:t>정점이 만나는 모서리와 연관된 상관 계수의 합이 가장 높은 정점으로 정의합니다</a:t>
            </a:r>
            <a:r>
              <a:rPr lang="en-US" altLang="ko-KR" dirty="0"/>
              <a:t>. </a:t>
            </a:r>
            <a:r>
              <a:rPr lang="ko-KR" altLang="en-US" dirty="0"/>
              <a:t>𝑝</a:t>
            </a:r>
            <a:r>
              <a:rPr lang="en-US" altLang="ko-KR" dirty="0"/>
              <a:t>_</a:t>
            </a:r>
            <a:r>
              <a:rPr lang="ko-KR" altLang="en-US" dirty="0"/>
              <a:t>𝑖𝑗의 높은 값은 𝑑</a:t>
            </a:r>
            <a:r>
              <a:rPr lang="en-US" altLang="ko-KR" dirty="0"/>
              <a:t>_</a:t>
            </a:r>
            <a:r>
              <a:rPr lang="ko-KR" altLang="en-US" dirty="0"/>
              <a:t>𝑖𝑗의 낮은 값에 해당하므로 짧은 가장자리에 더 많은 가중치를 부여합니다</a:t>
            </a:r>
            <a:r>
              <a:rPr lang="en-US" altLang="ko-KR" dirty="0"/>
              <a:t>.</a:t>
            </a:r>
          </a:p>
          <a:p>
            <a:pPr marL="0" indent="0">
              <a:buFontTx/>
              <a:buNone/>
            </a:pPr>
            <a:r>
              <a:rPr lang="ko-KR" altLang="en-US" dirty="0"/>
              <a:t>짧은 연결이 긴 연결보다 정점을 이웃과 더 밀접하게 연결하므로 이것은 타당하다</a:t>
            </a:r>
            <a:r>
              <a:rPr lang="en-US" altLang="ko-KR" dirty="0"/>
              <a:t>.</a:t>
            </a:r>
          </a:p>
          <a:p>
            <a:pPr marL="0" indent="0">
              <a:buFontTx/>
              <a:buNone/>
            </a:pPr>
            <a:r>
              <a:rPr lang="en-US" altLang="ko-KR" dirty="0"/>
              <a:t>- GE</a:t>
            </a:r>
            <a:r>
              <a:rPr lang="ko-KR" altLang="en-US" dirty="0"/>
              <a:t>가 </a:t>
            </a:r>
            <a:r>
              <a:rPr lang="en-US" altLang="ko-KR" dirty="0"/>
              <a:t>65.6%</a:t>
            </a:r>
            <a:r>
              <a:rPr lang="ko-KR" altLang="en-US" dirty="0"/>
              <a:t>로 가장 많은 비중을 차지했고</a:t>
            </a:r>
            <a:r>
              <a:rPr lang="en-US" altLang="ko-KR" dirty="0"/>
              <a:t>, </a:t>
            </a:r>
            <a:r>
              <a:rPr lang="ko-KR" altLang="en-US" dirty="0"/>
              <a:t>이어 </a:t>
            </a:r>
            <a:r>
              <a:rPr lang="en-US" altLang="ko-KR" dirty="0"/>
              <a:t>MER 20.0%, CBS 8.7% </a:t>
            </a:r>
            <a:r>
              <a:rPr lang="ko-KR" altLang="en-US" dirty="0"/>
              <a:t>순으로 상위 </a:t>
            </a:r>
            <a:r>
              <a:rPr lang="en-US" altLang="ko-KR" dirty="0"/>
              <a:t>3</a:t>
            </a:r>
            <a:r>
              <a:rPr lang="ko-KR" altLang="en-US" dirty="0"/>
              <a:t>개사의 점유율이 </a:t>
            </a:r>
            <a:r>
              <a:rPr lang="en-US" altLang="ko-KR" dirty="0"/>
              <a:t>94.3%</a:t>
            </a:r>
            <a:r>
              <a:rPr lang="ko-KR" altLang="en-US" dirty="0"/>
              <a:t>에 달했다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13</a:t>
            </a:fld>
            <a:endParaRPr lang="ko-KR" altLang="en-US"/>
          </a:p>
        </p:txBody>
      </p:sp>
    </p:spTree>
    <p:extLst>
      <p:ext uri="{BB962C8B-B14F-4D97-AF65-F5344CB8AC3E}">
        <p14:creationId xmlns:p14="http://schemas.microsoft.com/office/powerpoint/2010/main" val="50974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3. </a:t>
            </a:r>
            <a:r>
              <a:rPr lang="ko-KR" altLang="en-US" dirty="0"/>
              <a:t>모든 노드에 동일한 가중치가 할당되고 연속 레이어 </a:t>
            </a:r>
            <a:r>
              <a:rPr lang="en-US" altLang="ko-KR" dirty="0"/>
              <a:t>(</a:t>
            </a:r>
            <a:r>
              <a:rPr lang="ko-KR" altLang="en-US" dirty="0"/>
              <a:t>레벨</a:t>
            </a:r>
            <a:r>
              <a:rPr lang="en-US" altLang="ko-KR" dirty="0"/>
              <a:t>)</a:t>
            </a:r>
            <a:r>
              <a:rPr lang="ko-KR" altLang="en-US" dirty="0"/>
              <a:t>가 서로 등거리에 있으면 </a:t>
            </a:r>
            <a:r>
              <a:rPr lang="en-US" altLang="ko-KR" dirty="0"/>
              <a:t>mean occupation layer l (t, </a:t>
            </a:r>
            <a:r>
              <a:rPr lang="en-US" altLang="ko-KR" dirty="0" err="1"/>
              <a:t>v_i</a:t>
            </a:r>
            <a:r>
              <a:rPr lang="en-US" altLang="ko-KR" dirty="0"/>
              <a:t>)</a:t>
            </a:r>
            <a:r>
              <a:rPr lang="ko-KR" altLang="en-US" dirty="0"/>
              <a:t>에 대해 가장 낮은 값을 생성하는 정점 </a:t>
            </a:r>
            <a:r>
              <a:rPr lang="en-US" altLang="ko-KR" dirty="0" err="1"/>
              <a:t>v_i</a:t>
            </a:r>
            <a:r>
              <a:rPr lang="ko-KR" altLang="en-US" dirty="0"/>
              <a:t>가 질량 중심입니다</a:t>
            </a:r>
            <a:r>
              <a:rPr lang="en-US" altLang="ko-KR" dirty="0"/>
              <a:t>.</a:t>
            </a:r>
          </a:p>
          <a:p>
            <a:r>
              <a:rPr lang="en-US" altLang="ko-KR" dirty="0"/>
              <a:t>-  GE</a:t>
            </a:r>
            <a:r>
              <a:rPr lang="ko-KR" altLang="en-US" dirty="0"/>
              <a:t>는 </a:t>
            </a:r>
            <a:r>
              <a:rPr lang="en-US" altLang="ko-KR" dirty="0"/>
              <a:t>52.8 %, MER</a:t>
            </a:r>
            <a:r>
              <a:rPr lang="ko-KR" altLang="en-US" dirty="0"/>
              <a:t>은 </a:t>
            </a:r>
            <a:r>
              <a:rPr lang="en-US" altLang="ko-KR" dirty="0"/>
              <a:t>15.4 %, Minnesota Mining &amp; MFG</a:t>
            </a:r>
            <a:r>
              <a:rPr lang="ko-KR" altLang="en-US" dirty="0"/>
              <a:t>는 </a:t>
            </a:r>
            <a:r>
              <a:rPr lang="en-US" altLang="ko-KR" dirty="0"/>
              <a:t>14.9 %</a:t>
            </a:r>
            <a:r>
              <a:rPr lang="ko-KR" altLang="en-US" dirty="0"/>
              <a:t>입니다</a:t>
            </a:r>
            <a:r>
              <a:rPr lang="en-US" altLang="ko-KR" dirty="0"/>
              <a:t>.,</a:t>
            </a:r>
            <a:r>
              <a:rPr lang="ko-KR" altLang="en-US" dirty="0"/>
              <a:t>이들 상위 </a:t>
            </a:r>
            <a:r>
              <a:rPr lang="en-US" altLang="ko-KR" dirty="0"/>
              <a:t>3</a:t>
            </a:r>
            <a:r>
              <a:rPr lang="ko-KR" altLang="en-US" dirty="0"/>
              <a:t>명의 후보가 전체의 </a:t>
            </a:r>
            <a:r>
              <a:rPr lang="en-US" altLang="ko-KR" dirty="0"/>
              <a:t>83.1%</a:t>
            </a:r>
            <a:r>
              <a:rPr lang="ko-KR" altLang="en-US" dirty="0"/>
              <a:t>를 차지하고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14</a:t>
            </a:fld>
            <a:endParaRPr lang="ko-KR" altLang="en-US"/>
          </a:p>
        </p:txBody>
      </p:sp>
    </p:spTree>
    <p:extLst>
      <p:ext uri="{BB962C8B-B14F-4D97-AF65-F5344CB8AC3E}">
        <p14:creationId xmlns:p14="http://schemas.microsoft.com/office/powerpoint/2010/main" val="106257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중앙 정점에 대한 세 가지 대체 정의는 매우 유사한 결과를 가져옵니다</a:t>
            </a:r>
            <a:r>
              <a:rPr lang="en-US" altLang="ko-KR" dirty="0"/>
              <a:t>.</a:t>
            </a:r>
          </a:p>
          <a:p>
            <a:r>
              <a:rPr lang="ko-KR" altLang="en-US" dirty="0"/>
              <a:t>정점 차수</a:t>
            </a:r>
            <a:r>
              <a:rPr lang="en-US" altLang="ko-KR" dirty="0"/>
              <a:t>(1)</a:t>
            </a:r>
            <a:r>
              <a:rPr lang="ko-KR" altLang="en-US" dirty="0"/>
              <a:t>와 가중된 </a:t>
            </a:r>
            <a:r>
              <a:rPr lang="ko-KR" altLang="en-US" dirty="0" err="1"/>
              <a:t>꼭짓점</a:t>
            </a:r>
            <a:r>
              <a:rPr lang="ko-KR" altLang="en-US" dirty="0"/>
              <a:t> 차수 기준</a:t>
            </a:r>
            <a:r>
              <a:rPr lang="en-US" altLang="ko-KR" dirty="0"/>
              <a:t>(2)</a:t>
            </a:r>
            <a:r>
              <a:rPr lang="ko-KR" altLang="en-US" dirty="0"/>
              <a:t>은 </a:t>
            </a:r>
            <a:r>
              <a:rPr lang="en-US" altLang="ko-KR" dirty="0"/>
              <a:t>91.8% </a:t>
            </a:r>
            <a:r>
              <a:rPr lang="ko-KR" altLang="en-US" dirty="0"/>
              <a:t>일치합니다</a:t>
            </a:r>
            <a:r>
              <a:rPr lang="en-US" altLang="ko-KR" dirty="0"/>
              <a:t>. </a:t>
            </a:r>
            <a:r>
              <a:rPr lang="ko-KR" altLang="en-US" dirty="0"/>
              <a:t>전반적으로 세 가지 기준은 경우의 </a:t>
            </a:r>
            <a:r>
              <a:rPr lang="en-US" altLang="ko-KR" dirty="0"/>
              <a:t>63.6%</a:t>
            </a:r>
            <a:r>
              <a:rPr lang="ko-KR" altLang="en-US" dirty="0"/>
              <a:t>에서 동일한 중심 정점을 생성합니다</a:t>
            </a:r>
            <a:r>
              <a:rPr lang="en-US" altLang="ko-KR" dirty="0"/>
              <a:t>.</a:t>
            </a:r>
          </a:p>
          <a:p>
            <a:r>
              <a:rPr lang="ko-KR" altLang="en-US" dirty="0"/>
              <a:t>높은 정점도 </a:t>
            </a:r>
            <a:r>
              <a:rPr lang="en-US" altLang="ko-KR" dirty="0"/>
              <a:t>(vertex degree) </a:t>
            </a:r>
            <a:r>
              <a:rPr lang="ko-KR" altLang="en-US" dirty="0"/>
              <a:t>를 갖는 정점 </a:t>
            </a:r>
            <a:r>
              <a:rPr lang="en-US" altLang="ko-KR" dirty="0"/>
              <a:t>(vertex) </a:t>
            </a:r>
            <a:r>
              <a:rPr lang="ko-KR" altLang="en-US" dirty="0"/>
              <a:t>은 그 주위에 많은 가중치를 갖고</a:t>
            </a:r>
            <a:r>
              <a:rPr lang="en-US" altLang="ko-KR" dirty="0"/>
              <a:t>, </a:t>
            </a:r>
            <a:r>
              <a:rPr lang="ko-KR" altLang="en-US" dirty="0"/>
              <a:t>이는 다시 다른 것들에 많이 연결될 수 있다</a:t>
            </a:r>
            <a:r>
              <a:rPr lang="en-US" altLang="ko-KR" dirty="0"/>
              <a:t>.</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t>
            </a:r>
            <a:r>
              <a:rPr lang="ko-KR" altLang="en-US" dirty="0"/>
              <a:t>그래프</a:t>
            </a:r>
            <a:r>
              <a:rPr lang="en-US" altLang="ko-KR" dirty="0"/>
              <a:t>) </a:t>
            </a:r>
            <a:r>
              <a:rPr lang="ko-KR" altLang="en-US" dirty="0"/>
              <a:t>파란곡선 </a:t>
            </a:r>
            <a:r>
              <a:rPr lang="en-US" altLang="ko-KR" dirty="0"/>
              <a:t>: static </a:t>
            </a:r>
            <a:r>
              <a:rPr lang="ko-KR" altLang="en-US" dirty="0"/>
              <a:t>중심 정점 즉 </a:t>
            </a:r>
            <a:r>
              <a:rPr lang="en-US" altLang="ko-KR" dirty="0"/>
              <a:t>GE / </a:t>
            </a:r>
            <a:r>
              <a:rPr lang="ko-KR" altLang="en-US" dirty="0"/>
              <a:t>초록곡선 </a:t>
            </a:r>
            <a:r>
              <a:rPr lang="en-US" altLang="ko-KR" dirty="0"/>
              <a:t>: </a:t>
            </a:r>
            <a:r>
              <a:rPr lang="ko-KR" altLang="en-US" dirty="0"/>
              <a:t>동적 중심 정점인데 아까 첫번째 정의를 사용한</a:t>
            </a:r>
            <a:r>
              <a:rPr lang="en-US" altLang="ko-KR" dirty="0"/>
              <a:t>(</a:t>
            </a:r>
            <a:r>
              <a:rPr lang="ko-KR" altLang="en-US" dirty="0"/>
              <a:t>정점 차수</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t>
            </a:r>
            <a:r>
              <a:rPr lang="ko-KR" altLang="en-US" dirty="0"/>
              <a:t> 파란색만 </a:t>
            </a:r>
            <a:r>
              <a:rPr lang="ko-KR" altLang="en-US" dirty="0" err="1"/>
              <a:t>그려진곳에서</a:t>
            </a:r>
            <a:r>
              <a:rPr lang="ko-KR" altLang="en-US" dirty="0"/>
              <a:t> 겹친다고 </a:t>
            </a:r>
            <a:r>
              <a:rPr lang="ko-KR" altLang="en-US" dirty="0" err="1"/>
              <a:t>볼수있음</a:t>
            </a:r>
            <a:r>
              <a:rPr lang="ko-KR" altLang="en-US" dirty="0"/>
              <a:t> </a:t>
            </a:r>
            <a:r>
              <a:rPr lang="en-US" altLang="ko-KR" dirty="0"/>
              <a:t>/ 1986</a:t>
            </a:r>
            <a:r>
              <a:rPr lang="ko-KR" altLang="en-US" dirty="0"/>
              <a:t>과 </a:t>
            </a:r>
            <a:r>
              <a:rPr lang="en-US" altLang="ko-KR" dirty="0"/>
              <a:t>1990</a:t>
            </a:r>
            <a:r>
              <a:rPr lang="ko-KR" altLang="en-US" dirty="0"/>
              <a:t>에서 생기는 </a:t>
            </a:r>
            <a:r>
              <a:rPr lang="en-US" altLang="ko-KR" dirty="0"/>
              <a:t>dip</a:t>
            </a:r>
            <a:r>
              <a:rPr lang="ko-KR" altLang="en-US" dirty="0"/>
              <a:t>은 대칭을 보임</a:t>
            </a:r>
          </a:p>
          <a:p>
            <a:endParaRPr lang="en-US" altLang="ko-KR"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15</a:t>
            </a:fld>
            <a:endParaRPr lang="ko-KR" altLang="en-US"/>
          </a:p>
        </p:txBody>
      </p:sp>
    </p:spTree>
    <p:extLst>
      <p:ext uri="{BB962C8B-B14F-4D97-AF65-F5344CB8AC3E}">
        <p14:creationId xmlns:p14="http://schemas.microsoft.com/office/powerpoint/2010/main" val="142404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제너럴 </a:t>
            </a:r>
            <a:r>
              <a:rPr lang="ko-KR" altLang="en-US" dirty="0" err="1"/>
              <a:t>일렉트릭</a:t>
            </a:r>
            <a:r>
              <a:rPr lang="ko-KR" altLang="en-US" dirty="0"/>
              <a:t> </a:t>
            </a:r>
            <a:r>
              <a:rPr lang="en-US" altLang="ko-KR" dirty="0"/>
              <a:t>(GE) </a:t>
            </a:r>
            <a:r>
              <a:rPr lang="ko-KR" altLang="en-US" dirty="0"/>
              <a:t>이 중앙 정점으로 사용되었고</a:t>
            </a:r>
            <a:r>
              <a:rPr lang="en-US" altLang="ko-KR" dirty="0"/>
              <a:t>, 8</a:t>
            </a:r>
            <a:r>
              <a:rPr lang="ko-KR" altLang="en-US" dirty="0"/>
              <a:t>개의 층이 식별될 수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16</a:t>
            </a:fld>
            <a:endParaRPr lang="ko-KR" altLang="en-US"/>
          </a:p>
        </p:txBody>
      </p:sp>
    </p:spTree>
    <p:extLst>
      <p:ext uri="{BB962C8B-B14F-4D97-AF65-F5344CB8AC3E}">
        <p14:creationId xmlns:p14="http://schemas.microsoft.com/office/powerpoint/2010/main" val="812364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branch</a:t>
            </a:r>
            <a:r>
              <a:rPr lang="ko-KR" altLang="en-US" dirty="0"/>
              <a:t>라는 용어는 트리의 하위 집합을 나타내며 지정된 공통 상위를 공유하는 모든 노드를 가리킵니다</a:t>
            </a:r>
            <a:r>
              <a:rPr lang="en-US" altLang="ko-KR" dirty="0"/>
              <a:t>.</a:t>
            </a:r>
          </a:p>
          <a:p>
            <a:pPr marL="171450" indent="-171450">
              <a:buFontTx/>
              <a:buChar char="-"/>
            </a:pPr>
            <a:r>
              <a:rPr lang="ko-KR" altLang="en-US" dirty="0"/>
              <a:t>트리에는 일부 </a:t>
            </a:r>
            <a:r>
              <a:rPr lang="en-US" altLang="ko-KR" dirty="0"/>
              <a:t>branch</a:t>
            </a:r>
            <a:r>
              <a:rPr lang="ko-KR" altLang="en-US" dirty="0"/>
              <a:t>이 있는데</a:t>
            </a:r>
            <a:r>
              <a:rPr lang="en-US" altLang="ko-KR" dirty="0"/>
              <a:t>, </a:t>
            </a:r>
            <a:r>
              <a:rPr lang="ko-KR" altLang="en-US" dirty="0"/>
              <a:t>대부분 주식이 한 부문에만 속해 있어 사업 부문에 대해 상당히 동질적</a:t>
            </a:r>
            <a:endParaRPr lang="en-US" altLang="ko-KR" dirty="0"/>
          </a:p>
          <a:p>
            <a:pPr marL="171450" indent="-171450">
              <a:buFontTx/>
              <a:buChar char="-"/>
            </a:pPr>
            <a:r>
              <a:rPr lang="ko-KR" altLang="en-US" dirty="0"/>
              <a:t>주식 그룹화는 </a:t>
            </a:r>
            <a:r>
              <a:rPr lang="en-US" altLang="ko-KR" dirty="0"/>
              <a:t>branch</a:t>
            </a:r>
            <a:r>
              <a:rPr lang="ko-KR" altLang="en-US" dirty="0"/>
              <a:t> 레벨에서 완전하지 않기 때문에</a:t>
            </a:r>
            <a:r>
              <a:rPr lang="en-US" altLang="ko-KR" dirty="0"/>
              <a:t>, </a:t>
            </a:r>
            <a:r>
              <a:rPr lang="ko-KR" altLang="en-US" dirty="0"/>
              <a:t>구성원들이 더 동질적인 더 작은 서브세트를 정의합니다</a:t>
            </a:r>
            <a:r>
              <a:rPr lang="en-US" altLang="ko-KR" dirty="0"/>
              <a:t>.</a:t>
            </a:r>
          </a:p>
          <a:p>
            <a:pPr marL="0" indent="0">
              <a:buNone/>
            </a:pPr>
            <a:endParaRPr lang="en-US" altLang="ko-KR" dirty="0"/>
          </a:p>
          <a:p>
            <a:pPr marL="228600" indent="-228600">
              <a:buAutoNum type="arabicPeriod"/>
            </a:pPr>
            <a:r>
              <a:rPr lang="ko-KR" altLang="en-US" dirty="0"/>
              <a:t>클러스터는 중앙 정점에 가장 가까운 클러스터의 </a:t>
            </a:r>
            <a:r>
              <a:rPr lang="ko-KR" altLang="en-US" dirty="0" err="1"/>
              <a:t>노드이자</a:t>
            </a:r>
            <a:r>
              <a:rPr lang="ko-KR" altLang="en-US" dirty="0"/>
              <a:t> 클러스터의 시작 노드인 클러스터 상위 이름을 따서 명명됩니다</a:t>
            </a:r>
            <a:r>
              <a:rPr lang="en-US" altLang="ko-KR" dirty="0"/>
              <a:t>.  (</a:t>
            </a:r>
            <a:r>
              <a:rPr lang="ko-KR" altLang="en-US" dirty="0"/>
              <a:t>유틸리티 클러스터는 </a:t>
            </a:r>
            <a:r>
              <a:rPr lang="en-US" altLang="ko-KR" dirty="0"/>
              <a:t>KO</a:t>
            </a:r>
            <a:r>
              <a:rPr lang="ko-KR" altLang="en-US" dirty="0"/>
              <a:t>가 아닌 </a:t>
            </a:r>
            <a:r>
              <a:rPr lang="en-US" altLang="ko-KR" dirty="0"/>
              <a:t>PGL</a:t>
            </a:r>
            <a:r>
              <a:rPr lang="ko-KR" altLang="en-US" dirty="0"/>
              <a:t>에서 시작합니다</a:t>
            </a:r>
            <a:r>
              <a:rPr lang="en-US" altLang="ko-KR" dirty="0"/>
              <a:t>.)</a:t>
            </a:r>
          </a:p>
          <a:p>
            <a:pPr marL="228600" indent="-228600">
              <a:buAutoNum type="arabicPeriod"/>
            </a:pPr>
            <a:r>
              <a:rPr lang="ko-KR" altLang="en-US" dirty="0"/>
              <a:t>두 개 이상의 잠재적 클러스터 상위가 있는 경우 가장 완벽한 클러스터를 클러스터 부모로 선택합니다</a:t>
            </a:r>
            <a:r>
              <a:rPr lang="en-US" altLang="ko-KR" dirty="0"/>
              <a:t>. </a:t>
            </a:r>
            <a:r>
              <a:rPr lang="ko-KR" altLang="en-US" dirty="0"/>
              <a:t>형성된 클러스터 외부에 남아 있는 노드는 </a:t>
            </a:r>
            <a:r>
              <a:rPr lang="ko-KR" altLang="en-US" dirty="0" err="1"/>
              <a:t>이상값으로</a:t>
            </a:r>
            <a:r>
              <a:rPr lang="ko-KR" altLang="en-US" dirty="0"/>
              <a:t> 간주됩니다</a:t>
            </a:r>
            <a:r>
              <a:rPr lang="en-US" altLang="ko-KR" dirty="0"/>
              <a:t>.</a:t>
            </a:r>
          </a:p>
          <a:p>
            <a:pPr marL="228600" indent="-228600">
              <a:buAutoNum type="arabicPeriod"/>
            </a:pPr>
            <a:r>
              <a:rPr lang="ko-KR" altLang="en-US" dirty="0"/>
              <a:t>클러스터를 연결하는 데 필요한 에지만 포함됩니다</a:t>
            </a:r>
            <a:r>
              <a:rPr lang="en-US" altLang="ko-KR" dirty="0"/>
              <a:t>.  (Basic Materials cluster</a:t>
            </a:r>
            <a:r>
              <a:rPr lang="ko-KR" altLang="en-US" dirty="0"/>
              <a:t>에서</a:t>
            </a:r>
            <a:r>
              <a:rPr lang="en-US" altLang="ko-KR" dirty="0"/>
              <a:t>, IP</a:t>
            </a:r>
            <a:r>
              <a:rPr lang="ko-KR" altLang="en-US" dirty="0"/>
              <a:t>가 기본 재료 회사가 아니더라도 에지 </a:t>
            </a:r>
            <a:r>
              <a:rPr lang="en-US" altLang="ko-KR" dirty="0"/>
              <a:t>DOW-IP</a:t>
            </a:r>
            <a:r>
              <a:rPr lang="ko-KR" altLang="en-US" dirty="0"/>
              <a:t>및 </a:t>
            </a:r>
            <a:r>
              <a:rPr lang="en-US" altLang="ko-KR" dirty="0"/>
              <a:t>IP-GP</a:t>
            </a:r>
            <a:r>
              <a:rPr lang="ko-KR" altLang="en-US" dirty="0"/>
              <a:t>가 </a:t>
            </a:r>
            <a:r>
              <a:rPr lang="ko-KR" altLang="en-US" dirty="0" err="1"/>
              <a:t>카운트되지만</a:t>
            </a:r>
            <a:r>
              <a:rPr lang="en-US" altLang="ko-KR" dirty="0"/>
              <a:t>, </a:t>
            </a:r>
            <a:r>
              <a:rPr lang="ko-KR" altLang="en-US" dirty="0"/>
              <a:t>클러스터를 연결하기 위해 필요하다</a:t>
            </a:r>
            <a:r>
              <a:rPr lang="en-US" altLang="ko-KR" dirty="0"/>
              <a:t>.)</a:t>
            </a:r>
          </a:p>
          <a:p>
            <a:pPr marL="228600" indent="-228600">
              <a:buAutoNum type="arabicPeriod"/>
            </a:pPr>
            <a:r>
              <a:rPr lang="ko-KR" altLang="en-US" dirty="0"/>
              <a:t>클러스터에 속하지 않는 노드가 있고 클러스터에 속한 하위 노드도 없는 경우에는 포함되지 않습니다</a:t>
            </a:r>
            <a:r>
              <a:rPr lang="en-US" altLang="ko-KR" dirty="0"/>
              <a:t>.  (</a:t>
            </a:r>
            <a:r>
              <a:rPr lang="ko-KR" altLang="en-US" dirty="0"/>
              <a:t>기본 재료 클러스터에서 다시 가장자리 </a:t>
            </a:r>
            <a:r>
              <a:rPr lang="en-US" altLang="ko-KR" dirty="0"/>
              <a:t>DD-CSX-BNI-UNP</a:t>
            </a:r>
            <a:r>
              <a:rPr lang="ko-KR" altLang="en-US" dirty="0"/>
              <a:t>는 기본 재료 부문에 속하는 자녀가 없기 때문에 계산되지 않습니다</a:t>
            </a:r>
            <a:r>
              <a:rPr lang="en-US" altLang="ko-KR" dirty="0"/>
              <a:t>. </a:t>
            </a:r>
            <a:r>
              <a:rPr lang="ko-KR" altLang="en-US" dirty="0"/>
              <a:t>따라서 </a:t>
            </a:r>
            <a:r>
              <a:rPr lang="en-US" altLang="ko-KR" dirty="0"/>
              <a:t>CSX, BNI </a:t>
            </a:r>
            <a:r>
              <a:rPr lang="ko-KR" altLang="en-US" dirty="0"/>
              <a:t>및 </a:t>
            </a:r>
            <a:r>
              <a:rPr lang="en-US" altLang="ko-KR" dirty="0"/>
              <a:t>UNP</a:t>
            </a:r>
            <a:r>
              <a:rPr lang="ko-KR" altLang="en-US" dirty="0"/>
              <a:t>는 </a:t>
            </a:r>
            <a:r>
              <a:rPr lang="en-US" altLang="ko-KR" dirty="0"/>
              <a:t>Basic Materials</a:t>
            </a:r>
            <a:r>
              <a:rPr lang="ko-KR" altLang="en-US" dirty="0"/>
              <a:t>에</a:t>
            </a:r>
            <a:r>
              <a:rPr lang="en-US" altLang="ko-KR" dirty="0"/>
              <a:t> </a:t>
            </a:r>
            <a:r>
              <a:rPr lang="ko-KR" altLang="en-US" dirty="0"/>
              <a:t>포함되지 않습니다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17</a:t>
            </a:fld>
            <a:endParaRPr lang="ko-KR" altLang="en-US"/>
          </a:p>
        </p:txBody>
      </p:sp>
    </p:spTree>
    <p:extLst>
      <p:ext uri="{BB962C8B-B14F-4D97-AF65-F5344CB8AC3E}">
        <p14:creationId xmlns:p14="http://schemas.microsoft.com/office/powerpoint/2010/main" val="381720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18</a:t>
            </a:fld>
            <a:endParaRPr lang="ko-KR" altLang="en-US"/>
          </a:p>
        </p:txBody>
      </p:sp>
    </p:spTree>
    <p:extLst>
      <p:ext uri="{BB962C8B-B14F-4D97-AF65-F5344CB8AC3E}">
        <p14:creationId xmlns:p14="http://schemas.microsoft.com/office/powerpoint/2010/main" val="2396944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en-US" altLang="ko-KR" dirty="0"/>
              <a:t>The Energy </a:t>
            </a:r>
            <a:r>
              <a:rPr lang="en-US" altLang="ko-KR" dirty="0" err="1"/>
              <a:t>ompanies</a:t>
            </a:r>
            <a:r>
              <a:rPr lang="en-US" altLang="ko-KR" dirty="0"/>
              <a:t> form the most tightly pa ked luster resulting in </a:t>
            </a:r>
            <a:r>
              <a:rPr lang="en-US" altLang="ko-KR" dirty="0" err="1"/>
              <a:t>LEnergy</a:t>
            </a:r>
            <a:r>
              <a:rPr lang="en-US" altLang="ko-KR" dirty="0"/>
              <a:t>(t ∗ ) ≈ 0.92,</a:t>
            </a:r>
          </a:p>
          <a:p>
            <a:r>
              <a:rPr lang="en-US" altLang="ko-KR" dirty="0"/>
              <a:t>Even though the </a:t>
            </a:r>
            <a:r>
              <a:rPr lang="en-US" altLang="ko-KR" dirty="0" err="1"/>
              <a:t>Te</a:t>
            </a:r>
            <a:r>
              <a:rPr lang="en-US" altLang="ko-KR" dirty="0"/>
              <a:t> </a:t>
            </a:r>
            <a:r>
              <a:rPr lang="en-US" altLang="ko-KR" dirty="0" err="1"/>
              <a:t>hnology</a:t>
            </a:r>
            <a:r>
              <a:rPr lang="en-US" altLang="ko-KR" dirty="0"/>
              <a:t> luster has the fewest number of members, its mean </a:t>
            </a:r>
            <a:r>
              <a:rPr lang="en-US" altLang="ko-KR" dirty="0" err="1"/>
              <a:t>distan</a:t>
            </a:r>
            <a:r>
              <a:rPr lang="en-US" altLang="ko-KR" dirty="0"/>
              <a:t> e is the highest of the examined groups of lusters being </a:t>
            </a:r>
            <a:r>
              <a:rPr lang="en-US" altLang="ko-KR" dirty="0" err="1"/>
              <a:t>LTehnology</a:t>
            </a:r>
            <a:r>
              <a:rPr lang="en-US" altLang="ko-KR" dirty="0"/>
              <a:t>(t ∗ ) ≈ 1.07</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19</a:t>
            </a:fld>
            <a:endParaRPr lang="ko-KR" altLang="en-US"/>
          </a:p>
        </p:txBody>
      </p:sp>
    </p:spTree>
    <p:extLst>
      <p:ext uri="{BB962C8B-B14F-4D97-AF65-F5344CB8AC3E}">
        <p14:creationId xmlns:p14="http://schemas.microsoft.com/office/powerpoint/2010/main" val="378298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MST</a:t>
            </a:r>
            <a:r>
              <a:rPr lang="ko-KR" altLang="en-US" dirty="0"/>
              <a:t>는 외부 기관에서 제공하는 부문 분류와 양립할 수 있는 분류법을 제공하는 것으로 보인다</a:t>
            </a:r>
            <a:r>
              <a:rPr lang="en-US" altLang="ko-KR" dirty="0"/>
              <a:t>. BUT </a:t>
            </a:r>
            <a:r>
              <a:rPr lang="ko-KR" altLang="en-US" dirty="0"/>
              <a:t>편차가 좀 </a:t>
            </a:r>
            <a:r>
              <a:rPr lang="ko-KR" altLang="en-US" dirty="0" err="1"/>
              <a:t>있당</a:t>
            </a:r>
            <a:endParaRPr lang="en-US" altLang="ko-KR" dirty="0"/>
          </a:p>
          <a:p>
            <a:pPr marL="228600" indent="-228600">
              <a:buAutoNum type="arabicPeriod"/>
            </a:pPr>
            <a:r>
              <a:rPr lang="ko-KR" altLang="en-US" dirty="0"/>
              <a:t>투자자의 마음속에 있는 자산 가격의 불확실성은 겉보기에 무작위로 보이는 가격 변동을 야기하고</a:t>
            </a:r>
            <a:r>
              <a:rPr lang="en-US" altLang="ko-KR" dirty="0"/>
              <a:t>, </a:t>
            </a:r>
            <a:r>
              <a:rPr lang="ko-KR" altLang="en-US" dirty="0"/>
              <a:t>이는 상관 매트릭스에 </a:t>
            </a:r>
            <a:r>
              <a:rPr lang="en-US" altLang="ko-KR" dirty="0"/>
              <a:t>"</a:t>
            </a:r>
            <a:r>
              <a:rPr lang="ko-KR" altLang="en-US" dirty="0"/>
              <a:t>노이즈</a:t>
            </a:r>
            <a:r>
              <a:rPr lang="en-US" altLang="ko-KR" dirty="0"/>
              <a:t>"</a:t>
            </a:r>
            <a:r>
              <a:rPr lang="ko-KR" altLang="en-US" dirty="0"/>
              <a:t>를 도입합니다</a:t>
            </a:r>
            <a:r>
              <a:rPr lang="en-US" altLang="ko-KR" dirty="0"/>
              <a:t>. </a:t>
            </a:r>
            <a:r>
              <a:rPr lang="ko-KR" altLang="en-US" dirty="0"/>
              <a:t>따라서 비즈니스 부문과 </a:t>
            </a:r>
            <a:r>
              <a:rPr lang="en-US" altLang="ko-KR" dirty="0"/>
              <a:t>MST </a:t>
            </a:r>
            <a:r>
              <a:rPr lang="ko-KR" altLang="en-US" dirty="0"/>
              <a:t>클러스터 간의 일대일 매핑을 기대하는 것은 합리적이지 않습니다</a:t>
            </a:r>
            <a:r>
              <a:rPr lang="en-US" altLang="ko-KR" dirty="0"/>
              <a:t>.</a:t>
            </a:r>
          </a:p>
          <a:p>
            <a:pPr marL="228600" indent="-228600">
              <a:buAutoNum type="arabicPeriod"/>
            </a:pPr>
            <a:r>
              <a:rPr lang="ko-KR" altLang="en-US" dirty="0"/>
              <a:t>비즈니스 부문 정의는 고유한 것이 아니라 이를 발행하는 조직에 따라 다릅니다</a:t>
            </a:r>
            <a:r>
              <a:rPr lang="en-US" altLang="ko-KR" dirty="0"/>
              <a:t>.</a:t>
            </a:r>
          </a:p>
          <a:p>
            <a:pPr marL="228600" indent="-228600">
              <a:buAutoNum type="arabicPeriod"/>
            </a:pPr>
            <a:r>
              <a:rPr lang="ko-KR" altLang="en-US" dirty="0"/>
              <a:t>과거 가격 시계열은 오래되었습니다</a:t>
            </a:r>
            <a:endParaRPr lang="en-US" altLang="ko-KR" dirty="0"/>
          </a:p>
          <a:p>
            <a:pPr marL="228600" indent="-228600">
              <a:buAutoNum type="arabicPeriod"/>
            </a:pPr>
            <a:r>
              <a:rPr lang="ko-KR" altLang="en-US" dirty="0"/>
              <a:t>많은 분류 체계에서</a:t>
            </a:r>
            <a:r>
              <a:rPr lang="en-US" altLang="ko-KR" dirty="0"/>
              <a:t>, </a:t>
            </a:r>
            <a:r>
              <a:rPr lang="ko-KR" altLang="en-US" dirty="0"/>
              <a:t>실질적으로 다른 사업 활동에 종사하는 회사들은 수입과 이익의 대부분이 어디서 오는지에 따라 분류된다</a:t>
            </a:r>
            <a:r>
              <a:rPr lang="en-US" altLang="ko-KR" dirty="0"/>
              <a:t>.</a:t>
            </a:r>
          </a:p>
          <a:p>
            <a:pPr marL="228600" indent="-228600">
              <a:buAutoNum type="arabicPeriod"/>
            </a:pPr>
            <a:r>
              <a:rPr lang="ko-KR" altLang="en-US" dirty="0"/>
              <a:t>일부 클러스터 </a:t>
            </a:r>
            <a:r>
              <a:rPr lang="ko-KR" altLang="en-US" dirty="0" err="1"/>
              <a:t>이상값은</a:t>
            </a:r>
            <a:r>
              <a:rPr lang="ko-KR" altLang="en-US" dirty="0"/>
              <a:t> 자산 수익 간의 상관 관계를 기반으로 하는 </a:t>
            </a:r>
            <a:r>
              <a:rPr lang="en-US" altLang="ko-KR" dirty="0"/>
              <a:t>MST </a:t>
            </a:r>
            <a:r>
              <a:rPr lang="ko-KR" altLang="en-US" dirty="0"/>
              <a:t>클러스터링 메커니즘을 통해 설명될 수 있습니다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20</a:t>
            </a:fld>
            <a:endParaRPr lang="ko-KR" altLang="en-US"/>
          </a:p>
        </p:txBody>
      </p:sp>
    </p:spTree>
    <p:extLst>
      <p:ext uri="{BB962C8B-B14F-4D97-AF65-F5344CB8AC3E}">
        <p14:creationId xmlns:p14="http://schemas.microsoft.com/office/powerpoint/2010/main" val="343760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err="1"/>
              <a:t>Vandewalle</a:t>
            </a:r>
            <a:r>
              <a:rPr lang="en-US" altLang="ko-KR" dirty="0"/>
              <a:t> </a:t>
            </a:r>
            <a:r>
              <a:rPr lang="ko-KR" altLang="en-US" dirty="0"/>
              <a:t>등은 정점에 </a:t>
            </a:r>
            <a:r>
              <a:rPr lang="en-US" altLang="ko-KR" dirty="0"/>
              <a:t>power</a:t>
            </a:r>
            <a:r>
              <a:rPr lang="ko-KR" altLang="en-US" dirty="0"/>
              <a:t> 법칙을 따르는 </a:t>
            </a:r>
            <a:r>
              <a:rPr lang="en-US" altLang="ko-KR" dirty="0"/>
              <a:t>f(n)</a:t>
            </a:r>
            <a:r>
              <a:rPr lang="ko-KR" altLang="en-US" dirty="0"/>
              <a:t>이라는 분포를 제안했다</a:t>
            </a:r>
            <a:r>
              <a:rPr lang="en-US" altLang="ko-KR" dirty="0"/>
              <a:t>.</a:t>
            </a:r>
          </a:p>
          <a:p>
            <a:pPr marL="0" indent="0">
              <a:buNone/>
            </a:pPr>
            <a:r>
              <a:rPr lang="ko-KR" altLang="en-US" dirty="0"/>
              <a:t>이 지수는 분포의 </a:t>
            </a:r>
            <a:r>
              <a:rPr lang="en-US" altLang="ko-KR" dirty="0"/>
              <a:t>second moments</a:t>
            </a:r>
            <a:r>
              <a:rPr lang="ko-KR" altLang="en-US" dirty="0"/>
              <a:t>가 무한한 시장 한도에서 </a:t>
            </a:r>
            <a:r>
              <a:rPr lang="ko-KR" altLang="en-US" dirty="0" err="1"/>
              <a:t>발산해버린다는걸</a:t>
            </a:r>
            <a:r>
              <a:rPr lang="ko-KR" altLang="en-US" dirty="0"/>
              <a:t> 암시함</a:t>
            </a:r>
            <a:endParaRPr lang="en-US" altLang="ko-KR" dirty="0"/>
          </a:p>
          <a:p>
            <a:pPr marL="0" indent="0">
              <a:buNone/>
            </a:pPr>
            <a:r>
              <a:rPr lang="ko-KR" altLang="en-US" dirty="0"/>
              <a:t>분포의 두 번째 모멘트는 항상 드물지만 매우 높게 연결된 정점에 의해 지배된다</a:t>
            </a:r>
            <a:r>
              <a:rPr lang="en-US" altLang="ko-KR" dirty="0"/>
              <a:t>.</a:t>
            </a:r>
          </a:p>
          <a:p>
            <a:pPr marL="0" indent="0">
              <a:buNone/>
            </a:pPr>
            <a:r>
              <a:rPr lang="en-US" altLang="ko-KR" dirty="0"/>
              <a:t>(</a:t>
            </a:r>
            <a:r>
              <a:rPr lang="ko-KR" altLang="en-US" dirty="0"/>
              <a:t>여기 </a:t>
            </a:r>
            <a:r>
              <a:rPr lang="ko-KR" altLang="en-US" dirty="0" err="1"/>
              <a:t>이해가잘</a:t>
            </a:r>
            <a:r>
              <a:rPr lang="en-US" altLang="ko-KR" dirty="0"/>
              <a:t>.. </a:t>
            </a:r>
            <a:r>
              <a:rPr lang="ko-KR" altLang="en-US" dirty="0"/>
              <a:t>모멘트</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21</a:t>
            </a:fld>
            <a:endParaRPr lang="ko-KR" altLang="en-US"/>
          </a:p>
        </p:txBody>
      </p:sp>
    </p:spTree>
    <p:extLst>
      <p:ext uri="{BB962C8B-B14F-4D97-AF65-F5344CB8AC3E}">
        <p14:creationId xmlns:p14="http://schemas.microsoft.com/office/powerpoint/2010/main" val="407788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 논문에서 이야기하는 금융시장은 시카고대학교 경영대학원 보안가격연구센터</a:t>
            </a:r>
            <a:r>
              <a:rPr lang="en-US" altLang="ko-KR" dirty="0"/>
              <a:t>(CRSP)</a:t>
            </a:r>
            <a:r>
              <a:rPr lang="ko-KR" altLang="en-US" dirty="0"/>
              <a:t>에서 상업적으로 이용할 수 있는 일련의 데이터를 말한다</a:t>
            </a:r>
            <a:r>
              <a:rPr lang="en-US" altLang="ko-KR" dirty="0"/>
              <a:t>.</a:t>
            </a:r>
          </a:p>
          <a:p>
            <a:r>
              <a:rPr lang="ko-KR" altLang="en-US" dirty="0"/>
              <a:t>주식당 </a:t>
            </a:r>
            <a:r>
              <a:rPr lang="en-US" altLang="ko-KR" dirty="0"/>
              <a:t>5056</a:t>
            </a:r>
            <a:r>
              <a:rPr lang="ko-KR" altLang="en-US" dirty="0"/>
              <a:t>개의 가격 시세</a:t>
            </a:r>
            <a:endParaRPr lang="en-US" altLang="ko-KR" dirty="0"/>
          </a:p>
          <a:p>
            <a:r>
              <a:rPr lang="en-US" altLang="ko-KR" dirty="0"/>
              <a:t>(window</a:t>
            </a:r>
            <a:r>
              <a:rPr lang="ko-KR" altLang="en-US" dirty="0"/>
              <a:t>는 시간 시작과 끝 사이에서 관찰된 객체 </a:t>
            </a:r>
            <a:r>
              <a:rPr lang="en-US" altLang="ko-KR" dirty="0"/>
              <a:t>x</a:t>
            </a:r>
            <a:r>
              <a:rPr lang="ko-KR" altLang="en-US" dirty="0"/>
              <a:t>의 하위 집합을 추출하는 일반 함수입니다</a:t>
            </a:r>
            <a:r>
              <a:rPr lang="en-US" altLang="ko-KR" dirty="0"/>
              <a:t>.,</a:t>
            </a:r>
            <a:r>
              <a:rPr lang="ko-KR" altLang="en-US" dirty="0"/>
              <a:t>주파수가 지정되면 시리즈는 새 주파수에서 다시 샘플링 됩니다</a:t>
            </a:r>
            <a:r>
              <a:rPr lang="en-US" altLang="ko-KR" dirty="0"/>
              <a:t>.)</a:t>
            </a:r>
          </a:p>
          <a:p>
            <a:r>
              <a:rPr lang="ko-KR" altLang="en-US" dirty="0"/>
              <a:t>데이터는 윈도우 내에 포함된 일일 수익의 수에 대응하는 </a:t>
            </a:r>
            <a:r>
              <a:rPr lang="en-US" altLang="ko-KR" dirty="0"/>
              <a:t>M</a:t>
            </a:r>
            <a:r>
              <a:rPr lang="ko-KR" altLang="en-US" dirty="0"/>
              <a:t>개의 윈도우 </a:t>
            </a:r>
            <a:r>
              <a:rPr lang="en-US" altLang="ko-KR" dirty="0"/>
              <a:t>(t = 1, 2, ..., M) </a:t>
            </a:r>
            <a:r>
              <a:rPr lang="ko-KR" altLang="en-US" dirty="0"/>
              <a:t>로 시간별로 분할된다</a:t>
            </a:r>
            <a:r>
              <a:rPr lang="en-US" altLang="ko-KR" dirty="0"/>
              <a:t>.</a:t>
            </a:r>
          </a:p>
          <a:p>
            <a:r>
              <a:rPr lang="ko-KR" altLang="en-US" dirty="0"/>
              <a:t>여러 개의 연속 창은 서로 겹칩니다</a:t>
            </a:r>
            <a:r>
              <a:rPr lang="en-US" altLang="ko-KR" dirty="0"/>
              <a:t>. </a:t>
            </a:r>
            <a:r>
              <a:rPr lang="ko-KR" altLang="en-US" dirty="0"/>
              <a:t>그 범위는 창 단계 길이 매개변수 </a:t>
            </a:r>
            <a:r>
              <a:rPr lang="en-US" altLang="ko-KR" dirty="0" err="1"/>
              <a:t>δT</a:t>
            </a:r>
            <a:r>
              <a:rPr lang="ko-KR" altLang="en-US" dirty="0"/>
              <a:t>에 의해 결정되며 창의 변위를 설명하며 거래일에도 측정됩니다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a:t>
            </a:fld>
            <a:endParaRPr lang="ko-KR" altLang="en-US"/>
          </a:p>
        </p:txBody>
      </p:sp>
    </p:spTree>
    <p:extLst>
      <p:ext uri="{BB962C8B-B14F-4D97-AF65-F5344CB8AC3E}">
        <p14:creationId xmlns:p14="http://schemas.microsoft.com/office/powerpoint/2010/main" val="154497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우리의 목표는 자산 트리 역학에 비추어 규모 자유도의 특성을 연구하는 것입니다</a:t>
            </a:r>
            <a:r>
              <a:rPr lang="en-US" altLang="ko-KR" dirty="0"/>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dirty="0"/>
              <a:t>자산 트리는 대부분 정규 토폴로지에 대해 다소 강력한 지수 </a:t>
            </a:r>
            <a:r>
              <a:rPr lang="en-US" altLang="ko-KR" dirty="0"/>
              <a:t>A</a:t>
            </a:r>
            <a:r>
              <a:rPr lang="ko-KR" altLang="en-US" dirty="0"/>
              <a:t>를 사용하여 자유 속성을 확장합니다</a:t>
            </a:r>
            <a:r>
              <a:rPr lang="en-US" altLang="ko-KR" dirty="0"/>
              <a:t>. / </a:t>
            </a:r>
            <a:r>
              <a:rPr lang="ko-KR" altLang="en-US" dirty="0"/>
              <a:t>대부분의 시간 동안 분포는 보편적인 방식으로 작동합니다</a:t>
            </a:r>
            <a:r>
              <a:rPr lang="en-US" altLang="ko-KR" dirty="0"/>
              <a:t>. </a:t>
            </a:r>
            <a:r>
              <a:rPr lang="ko-KR" altLang="en-US" dirty="0"/>
              <a:t>즉</a:t>
            </a:r>
            <a:r>
              <a:rPr lang="en-US" altLang="ko-KR" dirty="0"/>
              <a:t>, </a:t>
            </a:r>
            <a:r>
              <a:rPr lang="ko-KR" altLang="en-US" dirty="0"/>
              <a:t>지수 </a:t>
            </a:r>
            <a:r>
              <a:rPr lang="en-US" altLang="ko-KR" dirty="0"/>
              <a:t>α</a:t>
            </a:r>
            <a:r>
              <a:rPr lang="ko-KR" altLang="en-US" dirty="0"/>
              <a:t>가 오차 한계 내에서 일정합니다</a:t>
            </a:r>
            <a:r>
              <a:rPr lang="en-US" altLang="ko-KR" dirty="0"/>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dirty="0"/>
              <a:t>그러나 시장의 행태가 </a:t>
            </a:r>
            <a:r>
              <a:rPr lang="en-US" altLang="ko-KR" dirty="0"/>
              <a:t>'</a:t>
            </a:r>
            <a:r>
              <a:rPr lang="ko-KR" altLang="en-US" dirty="0"/>
              <a:t>평소와 같은 사업</a:t>
            </a:r>
            <a:r>
              <a:rPr lang="en-US" altLang="ko-KR" dirty="0"/>
              <a:t>'</a:t>
            </a:r>
            <a:r>
              <a:rPr lang="ko-KR" altLang="en-US" dirty="0"/>
              <a:t>이 아닐 때 지수 또한 변한다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(For the Black Monday period, we have α ≈ −1.8 ± 0.1)</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이러한 결과는 시장 충돌 동안에 나무의 수축을 관찰하는 것과 완전히 일치하며</a:t>
            </a:r>
            <a:r>
              <a:rPr lang="en-US" altLang="ko-KR" dirty="0"/>
              <a:t>, </a:t>
            </a:r>
            <a:r>
              <a:rPr lang="ko-KR" altLang="en-US" dirty="0"/>
              <a:t>이는 차수의 증가를 수반하여 지수의 더 높은 값을 설명한다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22</a:t>
            </a:fld>
            <a:endParaRPr lang="ko-KR" altLang="en-US"/>
          </a:p>
        </p:txBody>
      </p:sp>
    </p:spTree>
    <p:extLst>
      <p:ext uri="{BB962C8B-B14F-4D97-AF65-F5344CB8AC3E}">
        <p14:creationId xmlns:p14="http://schemas.microsoft.com/office/powerpoint/2010/main" val="19140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자산 트리 위상의 견고성을 조사하기 위해 트리 가장자리의 단일 단계 생존 비율을 </a:t>
            </a:r>
            <a:r>
              <a:rPr lang="en-US" altLang="ko-KR" dirty="0"/>
              <a:t>t</a:t>
            </a:r>
            <a:r>
              <a:rPr lang="ko-KR" altLang="en-US" dirty="0"/>
              <a:t>와 </a:t>
            </a:r>
            <a:r>
              <a:rPr lang="en-US" altLang="ko-KR" dirty="0"/>
              <a:t>t-1</a:t>
            </a:r>
            <a:r>
              <a:rPr lang="ko-KR" altLang="en-US" dirty="0"/>
              <a:t>의 시간에서 두 개의 연속 트리에서 공통적으로 발견되는 </a:t>
            </a:r>
            <a:r>
              <a:rPr lang="ko-KR" altLang="en-US" dirty="0" err="1"/>
              <a:t>엣지의</a:t>
            </a:r>
            <a:r>
              <a:rPr lang="ko-KR" altLang="en-US" dirty="0"/>
              <a:t> 비율로 다음과 같이 정의한다</a:t>
            </a:r>
            <a:r>
              <a:rPr lang="en-US" altLang="ko-KR" dirty="0"/>
              <a:t>.</a:t>
            </a:r>
          </a:p>
          <a:p>
            <a:pPr marL="0" indent="0">
              <a:buNone/>
            </a:pPr>
            <a:r>
              <a:rPr lang="ko-KR" altLang="en-US" dirty="0"/>
              <a:t>정상적인 상황에서 두 개의 연속된 시간 단계에 대한 트리는 적어도 창 단계 길이 매개 변수 </a:t>
            </a:r>
            <a:r>
              <a:rPr lang="en-US" altLang="ko-KR" dirty="0" err="1"/>
              <a:t>μT</a:t>
            </a:r>
            <a:r>
              <a:rPr lang="ko-KR" altLang="en-US" dirty="0"/>
              <a:t>의 작은 값에 대해 매우 유사하게 보일 것입니다</a:t>
            </a:r>
            <a:r>
              <a:rPr lang="en-US" altLang="ko-KR" dirty="0"/>
              <a:t>.</a:t>
            </a:r>
          </a:p>
          <a:p>
            <a:pPr marL="0" indent="0">
              <a:buNone/>
            </a:pPr>
            <a:endParaRPr lang="en-US" altLang="ko-KR" dirty="0"/>
          </a:p>
          <a:p>
            <a:pPr marL="0" indent="0">
              <a:buNone/>
            </a:pPr>
            <a:r>
              <a:rPr lang="ko-KR" altLang="en-US" dirty="0"/>
              <a:t>일부 차이는 자산 분류의 실제 변화를 반영할 수 있지만</a:t>
            </a:r>
            <a:r>
              <a:rPr lang="en-US" altLang="ko-KR" dirty="0"/>
              <a:t>, </a:t>
            </a:r>
            <a:r>
              <a:rPr lang="ko-KR" altLang="en-US" dirty="0"/>
              <a:t> 단순히 노이즈 때문일 수 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23</a:t>
            </a:fld>
            <a:endParaRPr lang="ko-KR" altLang="en-US"/>
          </a:p>
        </p:txBody>
      </p:sp>
    </p:spTree>
    <p:extLst>
      <p:ext uri="{BB962C8B-B14F-4D97-AF65-F5344CB8AC3E}">
        <p14:creationId xmlns:p14="http://schemas.microsoft.com/office/powerpoint/2010/main" val="3624151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1. </a:t>
            </a:r>
            <a:r>
              <a:rPr lang="ko-KR" altLang="en-US" dirty="0"/>
              <a:t>대부분의 연결이 유지되고 있습니다</a:t>
            </a:r>
            <a:r>
              <a:rPr lang="en-US" altLang="ko-KR" dirty="0"/>
              <a:t>. </a:t>
            </a:r>
            <a:r>
              <a:rPr lang="ko-KR" altLang="en-US" dirty="0"/>
              <a:t>한 창에서 다음 창으로</a:t>
            </a:r>
            <a:r>
              <a:rPr lang="en-US" altLang="ko-KR" dirty="0"/>
              <a:t>.</a:t>
            </a:r>
          </a:p>
          <a:p>
            <a:pPr marL="0" indent="0">
              <a:buNone/>
            </a:pPr>
            <a:r>
              <a:rPr lang="en-US" altLang="ko-KR" dirty="0"/>
              <a:t>2. </a:t>
            </a:r>
            <a:r>
              <a:rPr lang="ko-KR" altLang="en-US" dirty="0"/>
              <a:t>두 개의 눈에 띄는 딥은 강력한 트리 재구성이 일어나고 있음을 나타내며 창 너비 </a:t>
            </a:r>
            <a:r>
              <a:rPr lang="en-US" altLang="ko-KR" dirty="0"/>
              <a:t>T </a:t>
            </a:r>
            <a:r>
              <a:rPr lang="ko-KR" altLang="en-US" dirty="0"/>
              <a:t>떨어져 있으며 블랙 먼데이를 중심으로 대칭 적으로 배치되어 시장 </a:t>
            </a:r>
            <a:r>
              <a:rPr lang="ko-KR" altLang="en-US" dirty="0" err="1"/>
              <a:t>충돌시</a:t>
            </a:r>
            <a:r>
              <a:rPr lang="ko-KR" altLang="en-US" dirty="0"/>
              <a:t> 트리의 위상 재구성을 의미합니다</a:t>
            </a:r>
            <a:endParaRPr lang="en-US" altLang="ko-KR" dirty="0"/>
          </a:p>
          <a:p>
            <a:pPr marL="0" indent="0">
              <a:buNone/>
            </a:pPr>
            <a:r>
              <a:rPr lang="en-US" altLang="ko-KR" dirty="0"/>
              <a:t>3. </a:t>
            </a:r>
            <a:r>
              <a:rPr lang="en-US" altLang="ko-KR" dirty="0" err="1"/>
              <a:t>δT</a:t>
            </a:r>
            <a:r>
              <a:rPr lang="ko-KR" altLang="en-US" dirty="0"/>
              <a:t>가 일정하게 유지되는 동안 창 너비 </a:t>
            </a:r>
            <a:r>
              <a:rPr lang="en-US" altLang="ko-KR" dirty="0"/>
              <a:t>T</a:t>
            </a:r>
            <a:r>
              <a:rPr lang="ko-KR" altLang="en-US" dirty="0"/>
              <a:t>가 증가함에 따라 단일 단계 </a:t>
            </a:r>
            <a:r>
              <a:rPr lang="ko-KR" altLang="en-US" dirty="0" err="1"/>
              <a:t>생존비</a:t>
            </a:r>
            <a:r>
              <a:rPr lang="ko-KR" altLang="en-US" dirty="0"/>
              <a:t> </a:t>
            </a:r>
            <a:r>
              <a:rPr lang="en-US" altLang="ko-KR" dirty="0"/>
              <a:t>σ(t)</a:t>
            </a:r>
            <a:r>
              <a:rPr lang="ko-KR" altLang="en-US" dirty="0"/>
              <a:t>가 증가합니다</a:t>
            </a:r>
            <a:r>
              <a:rPr lang="en-US" altLang="ko-KR" dirty="0"/>
              <a:t>. </a:t>
            </a:r>
            <a:r>
              <a:rPr lang="ko-KR" altLang="en-US" dirty="0"/>
              <a:t>따라서 창 너비의 증가는 연결의 단일 단계 생존에 대해 나무를 보다 안정적으로 렌더링합니다</a:t>
            </a:r>
            <a:r>
              <a:rPr lang="en-US" altLang="ko-KR" dirty="0"/>
              <a:t>.</a:t>
            </a:r>
          </a:p>
          <a:p>
            <a:pPr marL="0" indent="0">
              <a:buNone/>
            </a:pPr>
            <a:r>
              <a:rPr lang="en-US" altLang="ko-KR" dirty="0"/>
              <a:t>4. </a:t>
            </a:r>
            <a:r>
              <a:rPr lang="ko-KR" altLang="en-US" dirty="0"/>
              <a:t>평균 주위의 변동 분산은 극단적 사건과 중간 기간을 제외하고 시간이 지남에 따라 일정하며 창 너비가 커질수록 분산은 작아집니다</a:t>
            </a:r>
            <a:r>
              <a:rPr lang="en-US" altLang="ko-KR" dirty="0"/>
              <a:t>.</a:t>
            </a:r>
          </a:p>
          <a:p>
            <a:pPr marL="0" indent="0">
              <a:buNone/>
            </a:pPr>
            <a:endParaRPr lang="en-US" altLang="ko-KR" dirty="0"/>
          </a:p>
          <a:p>
            <a:pPr marL="0" indent="0">
              <a:buNone/>
            </a:pPr>
            <a:r>
              <a:rPr lang="en-US" altLang="ko-KR" dirty="0"/>
              <a:t>(iii) ) </a:t>
            </a:r>
            <a:r>
              <a:rPr lang="ko-KR" altLang="en-US" dirty="0"/>
              <a:t>윈도우 폭이 증가함에 따라 생존율의 변화율이 감소하고</a:t>
            </a:r>
            <a:r>
              <a:rPr lang="en-US" altLang="ko-KR" dirty="0"/>
              <a:t>, </a:t>
            </a:r>
            <a:r>
              <a:rPr lang="ko-KR" altLang="en-US" dirty="0"/>
              <a:t>한계 내에서</a:t>
            </a:r>
            <a:r>
              <a:rPr lang="en-US" altLang="ko-KR" dirty="0"/>
              <a:t>, </a:t>
            </a:r>
            <a:r>
              <a:rPr lang="ko-KR" altLang="en-US" dirty="0"/>
              <a:t>윈도우 폭이 모든 </a:t>
            </a:r>
            <a:r>
              <a:rPr lang="en-US" altLang="ko-KR" dirty="0"/>
              <a:t>t</a:t>
            </a:r>
            <a:r>
              <a:rPr lang="ko-KR" altLang="en-US" dirty="0"/>
              <a:t>에 대해 무한대 </a:t>
            </a:r>
            <a:r>
              <a:rPr lang="en-US" altLang="ko-KR" dirty="0"/>
              <a:t>T → ∞, t (t) → 1</a:t>
            </a:r>
            <a:r>
              <a:rPr lang="ko-KR" altLang="en-US" dirty="0"/>
              <a:t>로 증가함에 따라 감소한다</a:t>
            </a:r>
            <a:r>
              <a:rPr lang="en-US" altLang="ko-KR" dirty="0"/>
              <a:t>. </a:t>
            </a:r>
            <a:r>
              <a:rPr lang="ko-KR" altLang="en-US" dirty="0"/>
              <a:t>창문 폭이 대략 </a:t>
            </a:r>
            <a:r>
              <a:rPr lang="en-US" altLang="ko-KR" dirty="0"/>
              <a:t>1</a:t>
            </a:r>
            <a:r>
              <a:rPr lang="ko-KR" altLang="en-US" dirty="0"/>
              <a:t>년 아래로 내려가면 생존율이 매우 빠르게 감소하는 것으로 보인다</a:t>
            </a:r>
            <a:r>
              <a:rPr lang="en-US" altLang="ko-KR" dirty="0"/>
              <a:t>. </a:t>
            </a:r>
            <a:r>
              <a:rPr lang="ko-KR" altLang="en-US" dirty="0"/>
              <a:t>윈도우 폭이 </a:t>
            </a:r>
            <a:r>
              <a:rPr lang="en-US" altLang="ko-KR" dirty="0"/>
              <a:t>0</a:t>
            </a:r>
            <a:r>
              <a:rPr lang="ko-KR" altLang="en-US" dirty="0"/>
              <a:t>을 향하여 더 작기 때문에</a:t>
            </a:r>
            <a:r>
              <a:rPr lang="en-US" altLang="ko-KR" dirty="0"/>
              <a:t>, </a:t>
            </a:r>
            <a:r>
              <a:rPr lang="ko-KR" altLang="en-US" dirty="0"/>
              <a:t>제한은 </a:t>
            </a:r>
            <a:r>
              <a:rPr lang="en-US" altLang="ko-KR" dirty="0"/>
              <a:t>T → 0, 0 (t) → 0 (t) → 0 (t) → 0 (t) → 0 (t) </a:t>
            </a:r>
            <a:r>
              <a:rPr lang="ko-KR" altLang="en-US" dirty="0"/>
              <a:t>이다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24</a:t>
            </a:fld>
            <a:endParaRPr lang="ko-KR" altLang="en-US"/>
          </a:p>
        </p:txBody>
      </p:sp>
    </p:spTree>
    <p:extLst>
      <p:ext uri="{BB962C8B-B14F-4D97-AF65-F5344CB8AC3E}">
        <p14:creationId xmlns:p14="http://schemas.microsoft.com/office/powerpoint/2010/main" val="2943375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중단없이 전체 기간 동안 지속된 연결만 고려됩니다</a:t>
            </a:r>
            <a:r>
              <a:rPr lang="en-US" altLang="ko-KR" dirty="0"/>
              <a:t>.</a:t>
            </a:r>
          </a:p>
          <a:p>
            <a:pPr marL="0" indent="0">
              <a:buNone/>
            </a:pPr>
            <a:r>
              <a:rPr lang="ko-KR" altLang="en-US" dirty="0"/>
              <a:t>자산 트리의 많은 연결은 초기 시간 범위에서 매우 빠르게 증발합니다</a:t>
            </a:r>
            <a:r>
              <a:rPr lang="en-US" altLang="ko-KR" dirty="0"/>
              <a:t>.</a:t>
            </a:r>
          </a:p>
          <a:p>
            <a:pPr marL="0" indent="0">
              <a:buNone/>
            </a:pPr>
            <a:r>
              <a:rPr lang="ko-KR" altLang="en-US" dirty="0"/>
              <a:t>그러나 이 비율은 시간이 지남에 따라 크게 감소하며 몇 년 후에도 손상되지 않은 상태로 남아 있는 연결이 있습니다</a:t>
            </a:r>
            <a:r>
              <a:rPr lang="en-US" altLang="ko-KR" dirty="0"/>
              <a:t>.</a:t>
            </a:r>
          </a:p>
          <a:p>
            <a:pPr marL="0" indent="0">
              <a:buNone/>
            </a:pPr>
            <a:r>
              <a:rPr lang="en-US" altLang="ko-KR" dirty="0"/>
              <a:t>-&gt; </a:t>
            </a:r>
            <a:r>
              <a:rPr lang="ko-KR" altLang="en-US" dirty="0"/>
              <a:t>일부 회사들은 </a:t>
            </a:r>
            <a:r>
              <a:rPr lang="en-US" altLang="ko-KR" dirty="0"/>
              <a:t>10</a:t>
            </a:r>
            <a:r>
              <a:rPr lang="ko-KR" altLang="en-US" dirty="0"/>
              <a:t>년 이상 긴밀하게 유대관계를 유지하고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25</a:t>
            </a:fld>
            <a:endParaRPr lang="ko-KR" altLang="en-US"/>
          </a:p>
        </p:txBody>
      </p:sp>
    </p:spTree>
    <p:extLst>
      <p:ext uri="{BB962C8B-B14F-4D97-AF65-F5344CB8AC3E}">
        <p14:creationId xmlns:p14="http://schemas.microsoft.com/office/powerpoint/2010/main" val="4030540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수평축은 </a:t>
            </a:r>
            <a:r>
              <a:rPr lang="en-US" altLang="ko-KR" dirty="0"/>
              <a:t>2</a:t>
            </a:r>
            <a:r>
              <a:rPr lang="ko-KR" altLang="en-US" dirty="0"/>
              <a:t>개의 영역으로 분할된다</a:t>
            </a:r>
            <a:r>
              <a:rPr lang="en-US" altLang="ko-KR" dirty="0"/>
              <a:t>.</a:t>
            </a:r>
          </a:p>
          <a:p>
            <a:pPr marL="228600" indent="-228600">
              <a:buAutoNum type="arabicPeriod"/>
            </a:pPr>
            <a:r>
              <a:rPr lang="ko-KR" altLang="en-US" dirty="0"/>
              <a:t>첫 번째 영역 내에서 연결의 붕괴는 대략 기하급수적이며 창 너비의 다른 값에 대해 다른 속도로 발생합니다</a:t>
            </a:r>
            <a:r>
              <a:rPr lang="en-US" altLang="ko-KR" dirty="0"/>
              <a:t>.</a:t>
            </a:r>
          </a:p>
          <a:p>
            <a:pPr marL="228600" indent="-228600">
              <a:buAutoNum type="arabicPeriod"/>
            </a:pPr>
            <a:r>
              <a:rPr lang="ko-KR" altLang="en-US" dirty="0"/>
              <a:t>대부분의 연결이 붕괴되고 </a:t>
            </a:r>
            <a:r>
              <a:rPr lang="en-US" altLang="ko-KR" dirty="0"/>
              <a:t>20%~30%</a:t>
            </a:r>
            <a:r>
              <a:rPr lang="ko-KR" altLang="en-US" dirty="0"/>
              <a:t>만 남은 제</a:t>
            </a:r>
            <a:r>
              <a:rPr lang="en-US" altLang="ko-KR" dirty="0"/>
              <a:t>2</a:t>
            </a:r>
            <a:r>
              <a:rPr lang="ko-KR" altLang="en-US" dirty="0"/>
              <a:t>지역 내에서는 </a:t>
            </a:r>
            <a:r>
              <a:rPr lang="ko-KR" altLang="en-US" dirty="0" err="1"/>
              <a:t>멱함수</a:t>
            </a:r>
            <a:r>
              <a:rPr lang="ko-KR" altLang="en-US" dirty="0"/>
              <a:t> 법칙 행태로 교차한다</a:t>
            </a:r>
            <a:r>
              <a:rPr lang="en-US" altLang="ko-KR" dirty="0"/>
              <a:t>.</a:t>
            </a:r>
          </a:p>
          <a:p>
            <a:pPr marL="0" indent="0">
              <a:buNone/>
            </a:pPr>
            <a:r>
              <a:rPr lang="en-US" altLang="ko-KR" dirty="0"/>
              <a:t>-&gt; </a:t>
            </a:r>
            <a:r>
              <a:rPr lang="ko-KR" altLang="en-US" dirty="0"/>
              <a:t>두 번째 영역의 </a:t>
            </a:r>
            <a:r>
              <a:rPr lang="ko-KR" altLang="en-US" dirty="0" err="1"/>
              <a:t>멱함수</a:t>
            </a:r>
            <a:r>
              <a:rPr lang="ko-KR" altLang="en-US" dirty="0"/>
              <a:t> 붕괴는 창 너비와 무관한 것으로 보입니다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26</a:t>
            </a:fld>
            <a:endParaRPr lang="ko-KR" altLang="en-US"/>
          </a:p>
        </p:txBody>
      </p:sp>
    </p:spTree>
    <p:extLst>
      <p:ext uri="{BB962C8B-B14F-4D97-AF65-F5344CB8AC3E}">
        <p14:creationId xmlns:p14="http://schemas.microsoft.com/office/powerpoint/2010/main" val="3519193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초기 연결 수의 절반이 감소한 시간 간격</a:t>
            </a:r>
            <a:endParaRPr lang="en-US" altLang="ko-KR" dirty="0"/>
          </a:p>
          <a:p>
            <a:pPr marL="0" indent="0">
              <a:buNone/>
            </a:pPr>
            <a:endParaRPr lang="en-US" altLang="ko-KR" dirty="0"/>
          </a:p>
          <a:p>
            <a:pPr marL="0" indent="0">
              <a:buNone/>
            </a:pPr>
            <a:r>
              <a:rPr lang="en-US" altLang="ko-KR" dirty="0"/>
              <a:t>1</a:t>
            </a:r>
            <a:r>
              <a:rPr lang="ko-KR" altLang="en-US" dirty="0"/>
              <a:t>과 </a:t>
            </a:r>
            <a:r>
              <a:rPr lang="en-US" altLang="ko-KR" dirty="0"/>
              <a:t>5</a:t>
            </a:r>
            <a:r>
              <a:rPr lang="ko-KR" altLang="en-US" dirty="0"/>
              <a:t>년 사이에 있는 </a:t>
            </a:r>
            <a:r>
              <a:rPr lang="en-US" altLang="ko-KR" dirty="0"/>
              <a:t>T</a:t>
            </a:r>
            <a:r>
              <a:rPr lang="ko-KR" altLang="en-US" dirty="0"/>
              <a:t>의 값에 대한 선형 의존성을 정리하면 선형 함수보다 빠르게 성장하기 시작합니다</a:t>
            </a:r>
            <a:r>
              <a:rPr lang="en-US" altLang="ko-KR" dirty="0"/>
              <a:t>. </a:t>
            </a:r>
          </a:p>
          <a:p>
            <a:pPr marL="0" indent="0">
              <a:buNone/>
            </a:pPr>
            <a:r>
              <a:rPr lang="ko-KR" altLang="en-US" dirty="0"/>
              <a:t>선형 영역의 경우</a:t>
            </a:r>
            <a:r>
              <a:rPr lang="en-US" altLang="ko-KR" dirty="0"/>
              <a:t>, </a:t>
            </a:r>
            <a:r>
              <a:rPr lang="ko-KR" altLang="en-US" dirty="0"/>
              <a:t>트리 반감기는 </a:t>
            </a:r>
            <a:r>
              <a:rPr lang="en-US" altLang="ko-KR" dirty="0"/>
              <a:t>t1/2 ≈ 0.12T</a:t>
            </a:r>
            <a:r>
              <a:rPr lang="ko-KR" altLang="en-US" dirty="0"/>
              <a:t>의존성을 나타낸다</a:t>
            </a:r>
            <a:r>
              <a:rPr lang="en-US" altLang="ko-KR" dirty="0"/>
              <a:t>.</a:t>
            </a:r>
          </a:p>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27</a:t>
            </a:fld>
            <a:endParaRPr lang="ko-KR" altLang="en-US"/>
          </a:p>
        </p:txBody>
      </p:sp>
    </p:spTree>
    <p:extLst>
      <p:ext uri="{BB962C8B-B14F-4D97-AF65-F5344CB8AC3E}">
        <p14:creationId xmlns:p14="http://schemas.microsoft.com/office/powerpoint/2010/main" val="1435857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점선 </a:t>
            </a:r>
            <a:r>
              <a:rPr lang="en-US" altLang="ko-KR" dirty="0"/>
              <a:t>: </a:t>
            </a:r>
            <a:r>
              <a:rPr lang="ko-KR" altLang="en-US" dirty="0"/>
              <a:t>절반의 연결이 사라지는 레벨을 뜻함</a:t>
            </a:r>
            <a:endParaRPr lang="en-US" altLang="ko-KR" dirty="0"/>
          </a:p>
          <a:p>
            <a:pPr marL="0" indent="0">
              <a:buNone/>
            </a:pPr>
            <a:r>
              <a:rPr lang="ko-KR" altLang="en-US" dirty="0"/>
              <a:t>연구된 창 너비 값의 경우</a:t>
            </a:r>
            <a:r>
              <a:rPr lang="en-US" altLang="ko-KR" dirty="0"/>
              <a:t>, </a:t>
            </a:r>
            <a:r>
              <a:rPr lang="ko-KR" altLang="en-US" dirty="0"/>
              <a:t>나무 반감기는 다단계 생존 플롯의 첫 번째 영역에서 발생하며</a:t>
            </a:r>
            <a:r>
              <a:rPr lang="en-US" altLang="ko-KR" dirty="0"/>
              <a:t>, </a:t>
            </a:r>
            <a:r>
              <a:rPr lang="ko-KR" altLang="en-US" dirty="0"/>
              <a:t>쇠퇴는 창 너비에 따라 달라지는 것으로 나타났습니다</a:t>
            </a:r>
            <a:r>
              <a:rPr lang="en-US" altLang="ko-KR" dirty="0"/>
              <a:t>.</a:t>
            </a:r>
          </a:p>
          <a:p>
            <a:pPr marL="0" indent="0">
              <a:buNone/>
            </a:pPr>
            <a:r>
              <a:rPr lang="ko-KR" altLang="en-US" dirty="0"/>
              <a:t>결과적으로</a:t>
            </a:r>
            <a:r>
              <a:rPr lang="en-US" altLang="ko-KR" dirty="0"/>
              <a:t>, </a:t>
            </a:r>
            <a:r>
              <a:rPr lang="ko-KR" altLang="en-US" dirty="0"/>
              <a:t>창 너비 </a:t>
            </a:r>
            <a:r>
              <a:rPr lang="en-US" altLang="ko-KR" dirty="0"/>
              <a:t>T</a:t>
            </a:r>
            <a:r>
              <a:rPr lang="ko-KR" altLang="en-US" dirty="0"/>
              <a:t>에 대한 반감기의 의존성은 두 영역이 서로 다른 영역에서 발생하기 때문에 </a:t>
            </a:r>
            <a:r>
              <a:rPr lang="en-US" altLang="ko-KR" dirty="0"/>
              <a:t>the window width independent power law </a:t>
            </a:r>
            <a:r>
              <a:rPr lang="ko-KR" altLang="en-US" dirty="0"/>
              <a:t>와 모순되지 않습니다</a:t>
            </a:r>
            <a:r>
              <a:rPr lang="en-US" altLang="ko-KR" dirty="0"/>
              <a:t>.</a:t>
            </a:r>
          </a:p>
          <a:p>
            <a:pPr marL="0" indent="0">
              <a:buNone/>
            </a:pPr>
            <a:endParaRPr lang="en-US" altLang="ko-KR" dirty="0"/>
          </a:p>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28</a:t>
            </a:fld>
            <a:endParaRPr lang="ko-KR" altLang="en-US"/>
          </a:p>
        </p:txBody>
      </p:sp>
    </p:spTree>
    <p:extLst>
      <p:ext uri="{BB962C8B-B14F-4D97-AF65-F5344CB8AC3E}">
        <p14:creationId xmlns:p14="http://schemas.microsoft.com/office/powerpoint/2010/main" val="3585938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중심 정점에 대해 자산이 어떻게 위치하는지를 결정하는 것이다</a:t>
            </a:r>
            <a:r>
              <a:rPr lang="en-US" altLang="ko-KR" dirty="0"/>
              <a:t>. rm</a:t>
            </a:r>
            <a:r>
              <a:rPr lang="ko-KR" altLang="en-US" dirty="0"/>
              <a:t>과 </a:t>
            </a:r>
            <a:r>
              <a:rPr lang="en-US" altLang="ko-KR" dirty="0" err="1"/>
              <a:t>rM</a:t>
            </a:r>
            <a:r>
              <a:rPr lang="ko-KR" altLang="en-US" dirty="0"/>
              <a:t>이 각각 최소 수익 포트폴리오와 최대 수익 포트폴리오의 수익이라고 하자</a:t>
            </a:r>
            <a:r>
              <a:rPr lang="en-US" altLang="ko-KR" dirty="0"/>
              <a:t>. </a:t>
            </a:r>
            <a:r>
              <a:rPr lang="ko-KR" altLang="en-US" dirty="0"/>
              <a:t>기대 포트폴리오 수익률은 이 두 극단 사이에서 다양하며 다음과 같이 표현될 수 있다</a:t>
            </a:r>
            <a:r>
              <a:rPr lang="en-US" altLang="ko-KR" dirty="0"/>
              <a:t>.</a:t>
            </a:r>
          </a:p>
          <a:p>
            <a:pPr marL="0" indent="0">
              <a:buNone/>
            </a:pPr>
            <a:r>
              <a:rPr lang="en-US" altLang="ko-KR" dirty="0"/>
              <a:t>β</a:t>
            </a:r>
            <a:r>
              <a:rPr lang="ko-KR" altLang="en-US" dirty="0"/>
              <a:t>값이 높을수록 기대 포트폴리오 수익률 </a:t>
            </a:r>
            <a:r>
              <a:rPr lang="en-US" altLang="ko-KR" dirty="0"/>
              <a:t>r_(P, ⁇ )</a:t>
            </a:r>
            <a:r>
              <a:rPr lang="ko-KR" altLang="en-US" dirty="0"/>
              <a:t>이 높게 나타났다</a:t>
            </a:r>
            <a:r>
              <a:rPr lang="en-US" altLang="ko-KR" dirty="0"/>
              <a:t>.</a:t>
            </a:r>
          </a:p>
          <a:p>
            <a:pPr marL="0" indent="0">
              <a:buNone/>
            </a:pPr>
            <a:r>
              <a:rPr lang="ko-KR" altLang="en-US" dirty="0"/>
              <a:t>결과적으로 투자자가 </a:t>
            </a:r>
            <a:r>
              <a:rPr lang="ko-KR" altLang="en-US" dirty="0" err="1"/>
              <a:t>흡수하고자하는</a:t>
            </a:r>
            <a:r>
              <a:rPr lang="ko-KR" altLang="en-US" dirty="0"/>
              <a:t> 위험이 높아집니다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29</a:t>
            </a:fld>
            <a:endParaRPr lang="ko-KR" altLang="en-US"/>
          </a:p>
        </p:txBody>
      </p:sp>
    </p:spTree>
    <p:extLst>
      <p:ext uri="{BB962C8B-B14F-4D97-AF65-F5344CB8AC3E}">
        <p14:creationId xmlns:p14="http://schemas.microsoft.com/office/powerpoint/2010/main" val="387252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공매도</a:t>
            </a:r>
            <a:r>
              <a:rPr lang="en-US" altLang="ko-KR" dirty="0"/>
              <a:t>!</a:t>
            </a:r>
          </a:p>
          <a:p>
            <a:pPr marL="0" indent="0">
              <a:buNone/>
            </a:pPr>
            <a:endParaRPr lang="en-US" altLang="ko-KR" dirty="0"/>
          </a:p>
          <a:p>
            <a:pPr marL="0" indent="0">
              <a:buNone/>
            </a:pPr>
            <a:r>
              <a:rPr lang="ko-KR" altLang="en-US" dirty="0"/>
              <a:t>포트폴리오 레이어가 항상 평균 레이어보다 높다는 것을 알 수 있습니다</a:t>
            </a:r>
            <a:r>
              <a:rPr lang="en-US" altLang="ko-KR" dirty="0"/>
              <a:t>.,</a:t>
            </a:r>
            <a:r>
              <a:rPr lang="ko-KR" altLang="en-US" dirty="0"/>
              <a:t>레이어 간의 차이는 여기서 </a:t>
            </a:r>
            <a:r>
              <a:rPr lang="en-US" altLang="ko-KR" dirty="0"/>
              <a:t>T = 1000</a:t>
            </a:r>
            <a:r>
              <a:rPr lang="ko-KR" altLang="en-US" dirty="0"/>
              <a:t>으로 설정된 창 너비와 사용된 중앙 정점 유형에 따라 다릅니다</a:t>
            </a:r>
            <a:r>
              <a:rPr lang="en-US" altLang="ko-KR" dirty="0"/>
              <a:t>.</a:t>
            </a:r>
          </a:p>
          <a:p>
            <a:pPr marL="0" indent="0">
              <a:buNone/>
            </a:pPr>
            <a:r>
              <a:rPr lang="en-US" altLang="ko-KR" dirty="0"/>
              <a:t>(</a:t>
            </a:r>
            <a:r>
              <a:rPr lang="ko-KR" altLang="en-US" dirty="0"/>
              <a:t>정적 중심 정점</a:t>
            </a:r>
            <a:r>
              <a:rPr lang="en-US" altLang="ko-KR" dirty="0"/>
              <a:t>(GE)</a:t>
            </a:r>
            <a:r>
              <a:rPr lang="ko-KR" altLang="en-US" dirty="0"/>
              <a:t>을 사용하여 생성되며</a:t>
            </a:r>
            <a:r>
              <a:rPr lang="en-US" altLang="ko-KR" dirty="0"/>
              <a:t>, </a:t>
            </a:r>
            <a:r>
              <a:rPr lang="ko-KR" altLang="en-US" dirty="0"/>
              <a:t>레이어의 차이는 </a:t>
            </a:r>
            <a:r>
              <a:rPr lang="en-US" altLang="ko-KR" dirty="0"/>
              <a:t>1.47</a:t>
            </a:r>
            <a:r>
              <a:rPr lang="ko-KR" altLang="en-US" dirty="0"/>
              <a:t>로 확인됨</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30</a:t>
            </a:fld>
            <a:endParaRPr lang="ko-KR" altLang="en-US"/>
          </a:p>
        </p:txBody>
      </p:sp>
    </p:spTree>
    <p:extLst>
      <p:ext uri="{BB962C8B-B14F-4D97-AF65-F5344CB8AC3E}">
        <p14:creationId xmlns:p14="http://schemas.microsoft.com/office/powerpoint/2010/main" val="1436962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Above we assumed the no short-selling condition. </a:t>
            </a:r>
            <a:r>
              <a:rPr lang="ko-KR" altLang="en-US" dirty="0"/>
              <a:t>으로 시작</a:t>
            </a:r>
            <a:endParaRPr lang="en-US" altLang="ko-KR" dirty="0"/>
          </a:p>
          <a:p>
            <a:pPr marL="0" indent="0">
              <a:buNone/>
            </a:pPr>
            <a:r>
              <a:rPr lang="ko-KR" altLang="en-US" dirty="0"/>
              <a:t>가중 포트폴리오 레이어는 이제 평균 직업 레이어보다 </a:t>
            </a:r>
            <a:r>
              <a:rPr lang="en-US" altLang="ko-KR" dirty="0"/>
              <a:t>99.5 % </a:t>
            </a:r>
            <a:r>
              <a:rPr lang="ko-KR" altLang="en-US" dirty="0"/>
              <a:t>높으며 이전과 동일한 중앙 정점 구성을 사용하면 상위 및 하위 플롯에서 둘 사이의 차이가 각각 </a:t>
            </a:r>
            <a:r>
              <a:rPr lang="en-US" altLang="ko-KR" dirty="0"/>
              <a:t>1.18 </a:t>
            </a:r>
            <a:r>
              <a:rPr lang="ko-KR" altLang="en-US" dirty="0"/>
              <a:t>및 </a:t>
            </a:r>
            <a:r>
              <a:rPr lang="en-US" altLang="ko-KR" dirty="0"/>
              <a:t>1.14</a:t>
            </a:r>
            <a:r>
              <a:rPr lang="ko-KR" altLang="en-US" dirty="0"/>
              <a:t>입니다</a:t>
            </a:r>
            <a:r>
              <a:rPr lang="en-US" altLang="ko-KR" dirty="0"/>
              <a:t>.</a:t>
            </a:r>
          </a:p>
          <a:p>
            <a:pPr marL="0" indent="0">
              <a:buNone/>
            </a:pPr>
            <a:r>
              <a:rPr lang="ko-KR" altLang="en-US" dirty="0"/>
              <a:t>레이어 차이는 </a:t>
            </a:r>
            <a:r>
              <a:rPr lang="en-US" altLang="ko-KR" dirty="0"/>
              <a:t>static&gt;dynamic</a:t>
            </a:r>
          </a:p>
          <a:p>
            <a:pPr marL="0" indent="0">
              <a:buNone/>
            </a:pPr>
            <a:endParaRPr lang="en-US" altLang="ko-KR" dirty="0"/>
          </a:p>
          <a:p>
            <a:pPr marL="0" indent="0">
              <a:buNone/>
            </a:pPr>
            <a:r>
              <a:rPr lang="ko-KR" altLang="en-US" dirty="0"/>
              <a:t>최소위험 포트폴리오의 종목이 트리 외곽에서 발견됨에 따라 다양하고 </a:t>
            </a:r>
            <a:r>
              <a:rPr lang="ko-KR" altLang="en-US" dirty="0" err="1"/>
              <a:t>더큰</a:t>
            </a:r>
            <a:r>
              <a:rPr lang="ko-KR" altLang="en-US" dirty="0"/>
              <a:t> 잠재력을 가진 더 큰 트리를 </a:t>
            </a:r>
            <a:r>
              <a:rPr lang="ko-KR" altLang="en-US" dirty="0" err="1"/>
              <a:t>기대할수</a:t>
            </a:r>
            <a:r>
              <a:rPr lang="ko-KR" altLang="en-US" dirty="0"/>
              <a:t> 있음</a:t>
            </a:r>
            <a:endParaRPr lang="en-US" altLang="ko-KR" dirty="0"/>
          </a:p>
          <a:p>
            <a:pPr marL="0" indent="0">
              <a:buNone/>
            </a:pPr>
            <a:r>
              <a:rPr lang="en-US" altLang="ko-KR" dirty="0"/>
              <a:t>-&gt; </a:t>
            </a:r>
            <a:r>
              <a:rPr lang="ko-KR" altLang="en-US" dirty="0"/>
              <a:t>최소 위험 포트폴리오의 특정 위험을 제거하기 위한 주식 시장의 범위</a:t>
            </a:r>
            <a:r>
              <a:rPr lang="en-US" altLang="ko-KR" dirty="0"/>
              <a:t>.</a:t>
            </a:r>
          </a:p>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31</a:t>
            </a:fld>
            <a:endParaRPr lang="ko-KR" altLang="en-US"/>
          </a:p>
        </p:txBody>
      </p:sp>
    </p:spTree>
    <p:extLst>
      <p:ext uri="{BB962C8B-B14F-4D97-AF65-F5344CB8AC3E}">
        <p14:creationId xmlns:p14="http://schemas.microsoft.com/office/powerpoint/2010/main" val="369293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상관 계수 분포를 처음 네 모멘트</a:t>
            </a:r>
            <a:r>
              <a:rPr lang="en-US" altLang="ko-KR" dirty="0"/>
              <a:t>(</a:t>
            </a:r>
            <a:r>
              <a:rPr lang="ko-KR" altLang="en-US" dirty="0"/>
              <a:t>순간</a:t>
            </a:r>
            <a:r>
              <a:rPr lang="en-US" altLang="ko-KR" dirty="0"/>
              <a:t>? </a:t>
            </a:r>
            <a:r>
              <a:rPr lang="ko-KR" altLang="en-US" dirty="0" err="1"/>
              <a:t>물리량</a:t>
            </a:r>
            <a:r>
              <a:rPr lang="en-US" altLang="ko-KR" dirty="0"/>
              <a:t>?)</a:t>
            </a:r>
            <a:r>
              <a:rPr lang="ko-KR" altLang="en-US" dirty="0"/>
              <a:t>와 서로 상관 관계를 사용하여 </a:t>
            </a:r>
            <a:r>
              <a:rPr lang="ko-KR" altLang="en-US" dirty="0" err="1"/>
              <a:t>특성화합니다</a:t>
            </a:r>
            <a:endParaRPr lang="en-US" altLang="ko-KR" dirty="0"/>
          </a:p>
          <a:p>
            <a:r>
              <a:rPr lang="ko-KR" altLang="en-US" dirty="0"/>
              <a:t>상관 계수에 대한 고차 모멘트를 평가하여 분산은 다음과 같습니다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5</a:t>
            </a:fld>
            <a:endParaRPr lang="ko-KR" altLang="en-US"/>
          </a:p>
        </p:txBody>
      </p:sp>
    </p:spTree>
    <p:extLst>
      <p:ext uri="{BB962C8B-B14F-4D97-AF65-F5344CB8AC3E}">
        <p14:creationId xmlns:p14="http://schemas.microsoft.com/office/powerpoint/2010/main" val="253230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a:t>이 나무는 시간의 추이에 따라 진화하고 표준화 나무의 길이가 붕괴 기간에 감소하고 낮은 것을 발견하기 때문에 자산 나무의 수축이 주식시장 위기 기간에 특히 강렬하다는 것을 의미한다</a:t>
            </a:r>
            <a:r>
              <a:rPr lang="en-US" altLang="ko-KR" dirty="0"/>
              <a:t>.</a:t>
            </a:r>
          </a:p>
          <a:p>
            <a:pPr marL="228600" indent="-228600">
              <a:buAutoNum type="arabicPeriod"/>
            </a:pPr>
            <a:r>
              <a:rPr lang="ko-KR" altLang="en-US" dirty="0"/>
              <a:t>또한 평균 직업 계층은 시간의 함수로 변동하며</a:t>
            </a:r>
            <a:r>
              <a:rPr lang="en-US" altLang="ko-KR" dirty="0"/>
              <a:t>, </a:t>
            </a:r>
            <a:r>
              <a:rPr lang="ko-KR" altLang="en-US" dirty="0"/>
              <a:t>자산 트리의 위상 변화로 인해 시장 위기 시점에 하락을 경험한다는 것을 발견했다</a:t>
            </a:r>
            <a:r>
              <a:rPr lang="en-US" altLang="ko-KR" dirty="0"/>
              <a:t>.</a:t>
            </a:r>
          </a:p>
          <a:p>
            <a:pPr marL="228600" indent="-228600">
              <a:buAutoNum type="arabicPeriod"/>
            </a:pPr>
            <a:r>
              <a:rPr lang="en-US" altLang="ko-KR" dirty="0"/>
              <a:t>MST</a:t>
            </a:r>
            <a:r>
              <a:rPr lang="ko-KR" altLang="en-US" dirty="0"/>
              <a:t>의 스케일 프리 구조에 대한 우리의 연구는 이 그래프가 트리의 의미에서 계층적일 뿐만 아니라 특별하고 고도로 연결된 노드가 있으며 이로부터 계층적 구조가 구축된다는 것을 보여준다</a:t>
            </a:r>
            <a:r>
              <a:rPr lang="en-US" altLang="ko-KR" dirty="0"/>
              <a:t>.</a:t>
            </a:r>
          </a:p>
          <a:p>
            <a:pPr marL="228600" indent="-228600">
              <a:buAutoNum type="arabicPeriod"/>
            </a:pPr>
            <a:r>
              <a:rPr lang="ko-KR" altLang="en-US" dirty="0"/>
              <a:t>포트폴리오 분석에 있어서</a:t>
            </a:r>
            <a:r>
              <a:rPr lang="en-US" altLang="ko-KR" dirty="0"/>
              <a:t>, </a:t>
            </a:r>
            <a:r>
              <a:rPr lang="ko-KR" altLang="en-US" dirty="0"/>
              <a:t>최소 위험 포트폴리오에 포함된 주식은 자산 트리의 변두리에 있는 경향이 있다는 것을 발견하였다</a:t>
            </a:r>
            <a:r>
              <a:rPr lang="en-US" altLang="ko-KR" dirty="0"/>
              <a:t>: </a:t>
            </a:r>
            <a:r>
              <a:rPr lang="ko-KR" altLang="en-US" dirty="0"/>
              <a:t>평균적으로 가중된 포트폴리오 층은 </a:t>
            </a:r>
            <a:r>
              <a:rPr lang="en-US" altLang="ko-KR" dirty="0"/>
              <a:t>4</a:t>
            </a:r>
            <a:r>
              <a:rPr lang="ko-KR" altLang="en-US" dirty="0"/>
              <a:t>년의 윈도우 폭에 대한 평균 점유 층보다 거의 </a:t>
            </a:r>
            <a:r>
              <a:rPr lang="en-US" altLang="ko-KR" dirty="0"/>
              <a:t>1%, </a:t>
            </a:r>
            <a:r>
              <a:rPr lang="ko-KR" altLang="en-US" dirty="0"/>
              <a:t>더 높게</a:t>
            </a:r>
            <a:r>
              <a:rPr lang="en-US" altLang="ko-KR" dirty="0"/>
              <a:t>, </a:t>
            </a:r>
            <a:r>
              <a:rPr lang="ko-KR" altLang="en-US" dirty="0"/>
              <a:t>또는 중앙 꼭지점으로부터 멀리 떨어져 있는 경향이 있다</a:t>
            </a:r>
            <a:r>
              <a:rPr lang="en-US" altLang="ko-KR" dirty="0"/>
              <a:t>.</a:t>
            </a:r>
          </a:p>
          <a:p>
            <a:pPr marL="228600" indent="-228600">
              <a:buAutoNum type="arabicPeriod"/>
            </a:pPr>
            <a:r>
              <a:rPr lang="ko-KR" altLang="en-US" dirty="0"/>
              <a:t>위험도와 </a:t>
            </a:r>
            <a:r>
              <a:rPr lang="ko-KR" altLang="en-US" dirty="0" err="1"/>
              <a:t>정규화된</a:t>
            </a:r>
            <a:r>
              <a:rPr lang="ko-KR" altLang="en-US" dirty="0"/>
              <a:t> 트리 길이 사이의 상관관계는 강한 것으로 나타났지만 위험과 평균 상관계수 사이의 상관관계만큼 강하지는 않았습니다</a:t>
            </a:r>
            <a:r>
              <a:rPr lang="en-US" altLang="ko-KR" dirty="0"/>
              <a:t>. </a:t>
            </a:r>
            <a:r>
              <a:rPr lang="ko-KR" altLang="en-US" dirty="0"/>
              <a:t>따라서 우리는 시장의 다양화 가능성이 </a:t>
            </a:r>
            <a:r>
              <a:rPr lang="ko-KR" altLang="en-US" dirty="0" err="1"/>
              <a:t>정규화된</a:t>
            </a:r>
            <a:r>
              <a:rPr lang="ko-KR" altLang="en-US" dirty="0"/>
              <a:t> 나무 길이의 행동과 매우 밀접하게 관련되어 있다고 결론지었습니다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32</a:t>
            </a:fld>
            <a:endParaRPr lang="ko-KR" altLang="en-US"/>
          </a:p>
        </p:txBody>
      </p:sp>
    </p:spTree>
    <p:extLst>
      <p:ext uri="{BB962C8B-B14F-4D97-AF65-F5344CB8AC3E}">
        <p14:creationId xmlns:p14="http://schemas.microsoft.com/office/powerpoint/2010/main" val="381272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왜도와</a:t>
            </a:r>
            <a:r>
              <a:rPr lang="ko-KR" altLang="en-US" dirty="0"/>
              <a:t> 첨도</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6</a:t>
            </a:fld>
            <a:endParaRPr lang="ko-KR" altLang="en-US"/>
          </a:p>
        </p:txBody>
      </p:sp>
    </p:spTree>
    <p:extLst>
      <p:ext uri="{BB962C8B-B14F-4D97-AF65-F5344CB8AC3E}">
        <p14:creationId xmlns:p14="http://schemas.microsoft.com/office/powerpoint/2010/main" val="288356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 상관 계수는 </a:t>
            </a:r>
            <a:r>
              <a:rPr lang="en-US" altLang="ko-KR" dirty="0"/>
              <a:t>1986</a:t>
            </a:r>
            <a:r>
              <a:rPr lang="ko-KR" altLang="en-US" dirty="0"/>
              <a:t>년과 </a:t>
            </a:r>
            <a:r>
              <a:rPr lang="en-US" altLang="ko-KR" dirty="0"/>
              <a:t>1990</a:t>
            </a:r>
            <a:r>
              <a:rPr lang="ko-KR" altLang="en-US" dirty="0"/>
              <a:t>년 사이의 구간에서 평균보다 분명히 더 높습니다</a:t>
            </a:r>
            <a:r>
              <a:rPr lang="en-US" altLang="ko-KR" dirty="0"/>
              <a:t>.</a:t>
            </a:r>
          </a:p>
          <a:p>
            <a:r>
              <a:rPr lang="ko-KR" altLang="en-US" dirty="0"/>
              <a:t>이 간격의 길이는 창 너비 </a:t>
            </a:r>
            <a:r>
              <a:rPr lang="en-US" altLang="ko-KR" dirty="0"/>
              <a:t>T </a:t>
            </a:r>
            <a:r>
              <a:rPr lang="ko-KR" altLang="en-US" dirty="0"/>
              <a:t>에 해당하고 검은 월요일은 간격의 중간점과 일치합니다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7</a:t>
            </a:fld>
            <a:endParaRPr lang="ko-KR" altLang="en-US"/>
          </a:p>
        </p:txBody>
      </p:sp>
    </p:spTree>
    <p:extLst>
      <p:ext uri="{BB962C8B-B14F-4D97-AF65-F5344CB8AC3E}">
        <p14:creationId xmlns:p14="http://schemas.microsoft.com/office/powerpoint/2010/main" val="354331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이러한 네 개의 상이한 측정들이 서로 관련되어 </a:t>
            </a:r>
            <a:r>
              <a:rPr lang="ko-KR" altLang="en-US" dirty="0" err="1"/>
              <a:t>있는지의</a:t>
            </a:r>
            <a:r>
              <a:rPr lang="ko-KR" altLang="en-US" dirty="0"/>
              <a:t> 여부</a:t>
            </a:r>
            <a:endParaRPr lang="en-US" altLang="ko-KR" dirty="0"/>
          </a:p>
          <a:p>
            <a:r>
              <a:rPr lang="ko-KR" altLang="en-US" dirty="0" err="1"/>
              <a:t>피어슨의</a:t>
            </a:r>
            <a:r>
              <a:rPr lang="ko-KR" altLang="en-US" dirty="0"/>
              <a:t> 선형 및 </a:t>
            </a:r>
            <a:r>
              <a:rPr lang="ko-KR" altLang="en-US" dirty="0" err="1"/>
              <a:t>스피어만의</a:t>
            </a:r>
            <a:r>
              <a:rPr lang="ko-KR" altLang="en-US" dirty="0"/>
              <a:t> 순위 상관 계수들을 결정하였으며</a:t>
            </a:r>
            <a:r>
              <a:rPr lang="en-US" altLang="ko-KR" dirty="0"/>
              <a:t>, </a:t>
            </a:r>
            <a:r>
              <a:rPr lang="ko-KR" altLang="en-US" dirty="0"/>
              <a:t>이들 사이의 평균과 분산 사이의 차이는 각각 </a:t>
            </a:r>
            <a:r>
              <a:rPr lang="en-US" altLang="ko-KR" dirty="0"/>
              <a:t>0.97</a:t>
            </a:r>
            <a:r>
              <a:rPr lang="ko-KR" altLang="en-US" dirty="0"/>
              <a:t>및 </a:t>
            </a:r>
            <a:r>
              <a:rPr lang="en-US" altLang="ko-KR" dirty="0"/>
              <a:t>0.90</a:t>
            </a:r>
            <a:r>
              <a:rPr lang="ko-KR" altLang="en-US" dirty="0"/>
              <a:t>이었고</a:t>
            </a:r>
            <a:r>
              <a:rPr lang="en-US" altLang="ko-KR" dirty="0"/>
              <a:t>, </a:t>
            </a:r>
            <a:r>
              <a:rPr lang="ko-KR" altLang="en-US" dirty="0" err="1"/>
              <a:t>왜도와</a:t>
            </a:r>
            <a:r>
              <a:rPr lang="ko-KR" altLang="en-US" dirty="0"/>
              <a:t> 첨도</a:t>
            </a:r>
            <a:r>
              <a:rPr lang="en-US" altLang="ko-KR" dirty="0"/>
              <a:t> 0.93</a:t>
            </a:r>
            <a:r>
              <a:rPr lang="ko-KR" altLang="en-US" dirty="0"/>
              <a:t>및 </a:t>
            </a:r>
            <a:r>
              <a:rPr lang="en-US" altLang="ko-KR" dirty="0"/>
              <a:t>0.96</a:t>
            </a:r>
            <a:r>
              <a:rPr lang="ko-KR" altLang="en-US" dirty="0"/>
              <a:t>이었다</a:t>
            </a:r>
            <a:r>
              <a:rPr lang="en-US" altLang="ko-KR" dirty="0"/>
              <a:t>. </a:t>
            </a:r>
          </a:p>
          <a:p>
            <a:r>
              <a:rPr lang="ko-KR" altLang="en-US" dirty="0"/>
              <a:t>따라서 첫 번째 두 측정값과 마지막 두 측정값은 매우 밀접하게 연관되어 있습니다</a:t>
            </a:r>
            <a:r>
              <a:rPr lang="en-US" altLang="ko-KR" dirty="0"/>
              <a:t>.</a:t>
            </a:r>
          </a:p>
          <a:p>
            <a:r>
              <a:rPr lang="ko-KR" altLang="en-US" dirty="0"/>
              <a:t>초거리공간</a:t>
            </a:r>
            <a:endParaRPr lang="en-US" altLang="ko-KR" dirty="0"/>
          </a:p>
          <a:p>
            <a:r>
              <a:rPr lang="ko-KR" altLang="en-US" dirty="0"/>
              <a:t>이 가설은 관련 분류법이 경제적 관점에서 의미가 있다는 것을 발견함으로써 후방에 동기를 부여한다</a:t>
            </a:r>
            <a:r>
              <a:rPr lang="en-US" altLang="ko-KR" dirty="0"/>
              <a:t>.</a:t>
            </a:r>
          </a:p>
          <a:p>
            <a:r>
              <a:rPr lang="ko-KR" altLang="en-US" dirty="0"/>
              <a:t>그래프 </a:t>
            </a:r>
            <a:r>
              <a:rPr lang="en-US" altLang="ko-KR" dirty="0"/>
              <a:t>P</a:t>
            </a:r>
            <a:r>
              <a:rPr lang="ko-KR" altLang="en-US" dirty="0"/>
              <a:t>의 모든 </a:t>
            </a:r>
            <a:r>
              <a:rPr lang="en-US" altLang="ko-KR" dirty="0"/>
              <a:t>N</a:t>
            </a:r>
            <a:r>
              <a:rPr lang="ko-KR" altLang="en-US" dirty="0"/>
              <a:t>개 노드를 </a:t>
            </a:r>
            <a:r>
              <a:rPr lang="en-US" altLang="ko-KR" dirty="0"/>
              <a:t>N - 1</a:t>
            </a:r>
            <a:r>
              <a:rPr lang="ko-KR" altLang="en-US" dirty="0"/>
              <a:t>개 모서리와 연결하는 단순 연결 그래프</a:t>
            </a:r>
            <a:r>
              <a:rPr lang="en-US" altLang="ko-KR" dirty="0"/>
              <a:t>(</a:t>
            </a:r>
            <a:r>
              <a:rPr lang="ko-KR" altLang="en-US" dirty="0"/>
              <a:t>모든 모서리 가중치의 합계가</a:t>
            </a:r>
            <a:r>
              <a:rPr lang="en-US" altLang="ko-KR" dirty="0"/>
              <a:t> </a:t>
            </a:r>
            <a:r>
              <a:rPr lang="ko-KR" altLang="en-US" dirty="0"/>
              <a:t>최소화되는</a:t>
            </a:r>
            <a:r>
              <a:rPr lang="en-US" altLang="ko-KR" dirty="0"/>
              <a: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8</a:t>
            </a:fld>
            <a:endParaRPr lang="ko-KR" altLang="en-US"/>
          </a:p>
        </p:txBody>
      </p:sp>
    </p:spTree>
    <p:extLst>
      <p:ext uri="{BB962C8B-B14F-4D97-AF65-F5344CB8AC3E}">
        <p14:creationId xmlns:p14="http://schemas.microsoft.com/office/powerpoint/2010/main" val="103900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서로 다른 시간 창에 대해 구성된 자산 트리는 서로 독립적이지 않지만 시간별로 시리즈를 구성합니다</a:t>
            </a:r>
            <a:r>
              <a:rPr lang="en-US" altLang="ko-KR" dirty="0"/>
              <a:t>.</a:t>
            </a:r>
          </a:p>
          <a:p>
            <a:r>
              <a:rPr lang="en-US" altLang="ko-KR" dirty="0"/>
              <a:t>-&gt; </a:t>
            </a:r>
            <a:r>
              <a:rPr lang="ko-KR" altLang="en-US" dirty="0"/>
              <a:t>따라서 이러한 여러 트리는 단일 동적 자산 트리의 일련의 진화 단계로 해석됩니다</a:t>
            </a:r>
            <a:r>
              <a:rPr lang="en-US" altLang="ko-KR" dirty="0"/>
              <a:t>. </a:t>
            </a:r>
          </a:p>
          <a:p>
            <a:r>
              <a:rPr lang="ko-KR" altLang="en-US" dirty="0"/>
              <a:t>시장</a:t>
            </a:r>
            <a:r>
              <a:rPr lang="en-US" altLang="ko-KR" dirty="0"/>
              <a:t>(</a:t>
            </a:r>
            <a:r>
              <a:rPr lang="ko-KR" altLang="en-US" dirty="0"/>
              <a:t>자산 트리</a:t>
            </a:r>
            <a:r>
              <a:rPr lang="en-US" altLang="ko-KR" dirty="0"/>
              <a:t>)</a:t>
            </a:r>
            <a:r>
              <a:rPr lang="ko-KR" altLang="en-US" dirty="0"/>
              <a:t>의 시간적 상태에 대한 간단한 측정으로 </a:t>
            </a:r>
            <a:r>
              <a:rPr lang="ko-KR" altLang="en-US" dirty="0" err="1"/>
              <a:t>정규화된</a:t>
            </a:r>
            <a:r>
              <a:rPr lang="ko-KR" altLang="en-US" dirty="0"/>
              <a:t> 트리 길이를 다음과 같이 정의합니다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9</a:t>
            </a:fld>
            <a:endParaRPr lang="ko-KR" altLang="en-US"/>
          </a:p>
        </p:txBody>
      </p:sp>
    </p:spTree>
    <p:extLst>
      <p:ext uri="{BB962C8B-B14F-4D97-AF65-F5344CB8AC3E}">
        <p14:creationId xmlns:p14="http://schemas.microsoft.com/office/powerpoint/2010/main" val="383158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 상관 계수와 </a:t>
            </a:r>
            <a:r>
              <a:rPr lang="ko-KR" altLang="en-US" dirty="0" err="1"/>
              <a:t>정규화된</a:t>
            </a:r>
            <a:r>
              <a:rPr lang="ko-KR" altLang="en-US" dirty="0"/>
              <a:t> 트리 길이는 매우 강한 반상관 관계입니다 </a:t>
            </a:r>
            <a:r>
              <a:rPr lang="en-US" altLang="ko-KR" dirty="0"/>
              <a:t>(Pearson </a:t>
            </a:r>
            <a:r>
              <a:rPr lang="ko-KR" altLang="en-US" dirty="0"/>
              <a:t>선형 상관은 </a:t>
            </a:r>
            <a:r>
              <a:rPr lang="en-US" altLang="ko-KR" dirty="0"/>
              <a:t>-0.98</a:t>
            </a:r>
            <a:r>
              <a:rPr lang="ko-KR" altLang="en-US" dirty="0"/>
              <a:t>이고 </a:t>
            </a:r>
            <a:r>
              <a:rPr lang="en-US" altLang="ko-KR" dirty="0"/>
              <a:t>Spearman</a:t>
            </a:r>
            <a:r>
              <a:rPr lang="ko-KR" altLang="en-US" dirty="0"/>
              <a:t>의 순위 상관 계수는 </a:t>
            </a:r>
            <a:r>
              <a:rPr lang="en-US" altLang="ko-KR" dirty="0"/>
              <a:t>-0.92)</a:t>
            </a:r>
            <a:r>
              <a:rPr lang="ko-KR" altLang="en-US" dirty="0"/>
              <a:t> </a:t>
            </a:r>
            <a:endParaRPr lang="en-US" altLang="ko-KR"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10</a:t>
            </a:fld>
            <a:endParaRPr lang="ko-KR" altLang="en-US"/>
          </a:p>
        </p:txBody>
      </p:sp>
    </p:spTree>
    <p:extLst>
      <p:ext uri="{BB962C8B-B14F-4D97-AF65-F5344CB8AC3E}">
        <p14:creationId xmlns:p14="http://schemas.microsoft.com/office/powerpoint/2010/main" val="87052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는 </a:t>
            </a:r>
            <a:r>
              <a:rPr lang="en-US" altLang="ko-KR" dirty="0"/>
              <a:t>N(N-1)/2 </a:t>
            </a:r>
            <a:r>
              <a:rPr lang="ko-KR" altLang="en-US" dirty="0"/>
              <a:t>개별 상관 계수의 정보 공간을 </a:t>
            </a:r>
            <a:r>
              <a:rPr lang="en-US" altLang="ko-KR" dirty="0"/>
              <a:t>N-1 </a:t>
            </a:r>
            <a:r>
              <a:rPr lang="ko-KR" altLang="en-US" dirty="0"/>
              <a:t>트리 가장자리로 효과적으로 줄인다</a:t>
            </a:r>
            <a:r>
              <a:rPr lang="en-US" altLang="ko-KR" dirty="0"/>
              <a:t>.</a:t>
            </a:r>
          </a:p>
          <a:p>
            <a:r>
              <a:rPr lang="ko-KR" altLang="en-US" dirty="0"/>
              <a:t>축소에서 필수 정보가 손실되는지 여부</a:t>
            </a:r>
            <a:r>
              <a:rPr lang="en-US" altLang="ko-KR" dirty="0"/>
              <a:t>.</a:t>
            </a:r>
          </a:p>
          <a:p>
            <a:pPr marL="228600" indent="-228600">
              <a:buAutoNum type="arabicPeriod"/>
            </a:pPr>
            <a:r>
              <a:rPr lang="ko-KR" altLang="en-US" dirty="0"/>
              <a:t>두 측정값은 </a:t>
            </a:r>
            <a:r>
              <a:rPr lang="en-US" altLang="ko-KR" dirty="0"/>
              <a:t>(</a:t>
            </a:r>
            <a:r>
              <a:rPr lang="ko-KR" altLang="en-US" dirty="0"/>
              <a:t>앞 그래프의 </a:t>
            </a:r>
            <a:r>
              <a:rPr lang="en-US" altLang="ko-KR" dirty="0"/>
              <a:t>a</a:t>
            </a:r>
            <a:r>
              <a:rPr lang="ko-KR" altLang="en-US" dirty="0"/>
              <a:t>랑</a:t>
            </a:r>
            <a:r>
              <a:rPr lang="en-US" altLang="ko-KR" dirty="0"/>
              <a:t>b) </a:t>
            </a:r>
            <a:r>
              <a:rPr lang="ko-KR" altLang="en-US" dirty="0"/>
              <a:t>가지치기 프로세스의 성공에 대한 강력한 반상관적 증거이다</a:t>
            </a:r>
            <a:r>
              <a:rPr lang="en-US" altLang="ko-KR" dirty="0"/>
              <a:t>.</a:t>
            </a:r>
            <a:r>
              <a:rPr lang="ko-KR" altLang="en-US" dirty="0"/>
              <a:t> 결과적으로</a:t>
            </a:r>
            <a:r>
              <a:rPr lang="en-US" altLang="ko-KR" dirty="0"/>
              <a:t>, MST</a:t>
            </a:r>
            <a:r>
              <a:rPr lang="ko-KR" altLang="en-US" dirty="0"/>
              <a:t>를 자산 상관계수에 대한 본질적인 정보를 갖는</a:t>
            </a:r>
            <a:r>
              <a:rPr lang="en-US" altLang="ko-KR" dirty="0"/>
              <a:t>, </a:t>
            </a:r>
            <a:r>
              <a:rPr lang="ko-KR" altLang="en-US" dirty="0"/>
              <a:t>전체 상관행렬의 대표적인 압축시킨 대표자로 </a:t>
            </a:r>
            <a:r>
              <a:rPr lang="en-US" altLang="ko-KR" dirty="0"/>
              <a:t>MST</a:t>
            </a:r>
            <a:r>
              <a:rPr lang="ko-KR" altLang="en-US" dirty="0"/>
              <a:t>를 고려하는 것이 정당화된다</a:t>
            </a:r>
            <a:r>
              <a:rPr lang="en-US" altLang="ko-KR" dirty="0"/>
              <a:t>.</a:t>
            </a:r>
          </a:p>
          <a:p>
            <a:pPr marL="0" indent="0">
              <a:buNone/>
            </a:pPr>
            <a:r>
              <a:rPr lang="en-US" altLang="ko-KR" dirty="0"/>
              <a:t>2.  MST</a:t>
            </a:r>
            <a:r>
              <a:rPr lang="ko-KR" altLang="en-US" dirty="0"/>
              <a:t>는 주식시장의 두드러진 특징을 유지하고 있습니다</a:t>
            </a:r>
            <a:r>
              <a:rPr lang="en-US" altLang="ko-KR" dirty="0"/>
              <a:t>(1987</a:t>
            </a:r>
            <a:r>
              <a:rPr lang="ko-KR" altLang="en-US" dirty="0"/>
              <a:t>년 시장 붕괴</a:t>
            </a:r>
            <a:r>
              <a:rPr lang="en-US" altLang="ko-KR" dirty="0"/>
              <a:t>) </a:t>
            </a:r>
            <a:r>
              <a:rPr lang="ko-KR" altLang="en-US" dirty="0"/>
              <a:t>시장은 충돌 동안 함께 움직이고 있으며 따라서 두 가지 방법으로 나타납니다</a:t>
            </a:r>
            <a:r>
              <a:rPr lang="en-US" altLang="ko-KR" dirty="0"/>
              <a:t>.</a:t>
            </a:r>
          </a:p>
          <a:p>
            <a:pPr marL="228600" indent="-228600">
              <a:buAutoNum type="arabicParenR"/>
            </a:pPr>
            <a:r>
              <a:rPr lang="ko-KR" altLang="en-US" dirty="0"/>
              <a:t>평균 상관 계수 플롯의 능선은 시장 전체는 유난히 강한 상관관계가 </a:t>
            </a:r>
            <a:r>
              <a:rPr lang="ko-KR" altLang="en-US" dirty="0" err="1"/>
              <a:t>있다는걸</a:t>
            </a:r>
            <a:r>
              <a:rPr lang="ko-KR" altLang="en-US" dirty="0"/>
              <a:t> 보여줌</a:t>
            </a:r>
            <a:r>
              <a:rPr lang="en-US" altLang="ko-KR" dirty="0"/>
              <a:t>(FIG</a:t>
            </a:r>
            <a:r>
              <a:rPr lang="ko-KR" altLang="en-US" dirty="0"/>
              <a:t> </a:t>
            </a:r>
            <a:r>
              <a:rPr lang="en-US" altLang="ko-KR" dirty="0"/>
              <a:t>2. (a))</a:t>
            </a:r>
          </a:p>
          <a:p>
            <a:pPr marL="228600" indent="-228600">
              <a:buAutoNum type="arabicParenR"/>
            </a:pPr>
            <a:r>
              <a:rPr lang="ko-KR" altLang="en-US" dirty="0" err="1"/>
              <a:t>정규화된</a:t>
            </a:r>
            <a:r>
              <a:rPr lang="ko-KR" altLang="en-US" dirty="0"/>
              <a:t> 트리길이 플롯에서 우물이 </a:t>
            </a:r>
            <a:r>
              <a:rPr lang="ko-KR" altLang="en-US" dirty="0" err="1"/>
              <a:t>보여주는것</a:t>
            </a:r>
            <a:r>
              <a:rPr lang="ko-KR" altLang="en-US" dirty="0"/>
              <a:t> </a:t>
            </a:r>
            <a:r>
              <a:rPr lang="en-US" altLang="ko-KR" dirty="0"/>
              <a:t>: </a:t>
            </a:r>
            <a:r>
              <a:rPr lang="ko-KR" altLang="en-US" dirty="0"/>
              <a:t>평균적으로 트리가 빽빽하게 채워지도록 나무의 평균 길이보다 상당히 짧게 반영되는 방법</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11</a:t>
            </a:fld>
            <a:endParaRPr lang="ko-KR" altLang="en-US"/>
          </a:p>
        </p:txBody>
      </p:sp>
    </p:spTree>
    <p:extLst>
      <p:ext uri="{BB962C8B-B14F-4D97-AF65-F5344CB8AC3E}">
        <p14:creationId xmlns:p14="http://schemas.microsoft.com/office/powerpoint/2010/main" val="376177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DFE6F5-1AFE-4517-968C-B1951CBDA6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D1BE786-9776-4FF6-BEE1-A76BEDFE4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0165C16-BFEB-4220-BE13-7DDDAA8CD672}"/>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7852A3E4-4B83-481B-AD95-4AD4DCDE5C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85F2F7-1766-4269-AF4A-575A85763FE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17160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B5875F-E0C6-4041-8937-75DF2BAD855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4457C8-0FC6-4B81-A113-DB86F185716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C6B52DB-6235-4B09-B9DD-39CD5B5B712A}"/>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C40DD308-EF69-403D-BDA6-403266BA26C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C62D21-CFE7-4D80-AA90-C91AA022169C}"/>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428555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6A5F55-6CDB-4CCA-A990-DA9BEE1F044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4FCC485-03AD-4C16-9023-4DA0AB4806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5653456-B455-4BD7-B87B-A496139627BB}"/>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522F9FE1-B4C3-4D76-968C-06B2CFED3D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9F58F4-6E5C-4BF3-8DF0-539651A4CCD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5916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44392A-A547-48C0-B619-4EB8B11255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7BD44B-AA32-4220-BC91-36A076BACCE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6D7D0F1-6107-44BD-B2D2-6EC844F70A21}"/>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A7BFAB35-D0C8-4BD4-BCB1-FCBB8F450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5A7E92-C797-497D-8221-E9585161CBF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64096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03BD6-07FF-4388-8912-815CBFFCC5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377A6E7-5C32-4448-A7DE-E6F8F45C0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0D1E7D26-4948-499F-A1EF-C2528E9D8884}"/>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01785FC3-0E0D-4348-9019-143B99F03D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37F0518-DDD5-4BEA-9E2B-7832526E530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16074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F604CB-FDBB-46E6-8D2F-836BEE9643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44ACC8-7B46-4C35-BAF8-733EF8318949}"/>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F9D486C-702F-4E4A-913C-F02BBBB5CEF2}"/>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2DE4DE7D-396C-469E-AEB2-121603CB2A12}"/>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6" name="바닥글 개체 틀 5">
            <a:extLst>
              <a:ext uri="{FF2B5EF4-FFF2-40B4-BE49-F238E27FC236}">
                <a16:creationId xmlns:a16="http://schemas.microsoft.com/office/drawing/2014/main" id="{7F9EC851-9631-4AA0-A622-F12E46D7B0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A0D3815-01B1-4DB7-8F36-89E7C4147C06}"/>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49162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BDD01-A3E5-410D-9F10-4D1CFDA98A7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1027258-2154-4276-8E53-5B1BE4A4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4D774F91-08BE-4CB9-9672-8BEEAD48D5A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39F2EAF-E1A9-479D-9359-CDD8EAE98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F421625-D982-4CD4-8CFE-D18E1CCD3C0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EAEDB44-E8E9-4639-B8D3-41D7276266B7}"/>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8" name="바닥글 개체 틀 7">
            <a:extLst>
              <a:ext uri="{FF2B5EF4-FFF2-40B4-BE49-F238E27FC236}">
                <a16:creationId xmlns:a16="http://schemas.microsoft.com/office/drawing/2014/main" id="{5678FFE2-1A1E-4F51-A80F-4464647B2F3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A66F52A-6081-4E17-B30C-7B829769DF29}"/>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8198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C1F258-E65B-44CF-A886-47770F43DA8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B7451C8-6247-4B00-B6FA-6D4E2CAACD00}"/>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4" name="바닥글 개체 틀 3">
            <a:extLst>
              <a:ext uri="{FF2B5EF4-FFF2-40B4-BE49-F238E27FC236}">
                <a16:creationId xmlns:a16="http://schemas.microsoft.com/office/drawing/2014/main" id="{7F14711D-F143-4779-849D-0638D944D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CBEB179-DB91-40D1-B264-E99C24C7D55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2316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47DD2D7-ABD8-4694-A90F-206F21DE3CE4}"/>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3" name="바닥글 개체 틀 2">
            <a:extLst>
              <a:ext uri="{FF2B5EF4-FFF2-40B4-BE49-F238E27FC236}">
                <a16:creationId xmlns:a16="http://schemas.microsoft.com/office/drawing/2014/main" id="{C425F47B-E400-41A8-9E8B-9338A9513E0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1556871-AED7-4834-8909-4F557EE197F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91733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9C981-3A81-4D50-8DC9-CE336F1846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76C461-2E89-4514-BDD1-3604DBCF3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090892F-7F62-49DA-9BA4-0F83D4176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698F7D3-BD8E-4B87-94EB-2F92B311D38F}"/>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6" name="바닥글 개체 틀 5">
            <a:extLst>
              <a:ext uri="{FF2B5EF4-FFF2-40B4-BE49-F238E27FC236}">
                <a16:creationId xmlns:a16="http://schemas.microsoft.com/office/drawing/2014/main" id="{FC5C2BCC-92BD-4106-9D67-BC42383971C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AF8BC6-50AD-4C5E-B9AC-ECFD4B2B1F0D}"/>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30606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A718F4-3384-48F1-9713-EFA91C38E5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C820916-EE97-4EEE-9771-1D0E9659E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AD60DA7-921F-4843-8215-2DEA5B91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69A82B4-EEBD-4929-B718-2F04EEE7B270}"/>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6" name="바닥글 개체 틀 5">
            <a:extLst>
              <a:ext uri="{FF2B5EF4-FFF2-40B4-BE49-F238E27FC236}">
                <a16:creationId xmlns:a16="http://schemas.microsoft.com/office/drawing/2014/main" id="{7EBEB91F-74B8-43EB-BE34-544A6CEFC1A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34813F9-E199-4A80-96CC-95521B1CA2A4}"/>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73479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D70C4FA-2735-418D-A583-37BB47A72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654AFAD-1B06-46DF-A9A2-9880844BD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AAE750E-7D79-463D-943A-D7FC8434F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6D291DF2-5FEF-41FA-87A7-52A8E1F6A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73A213B-5191-4075-B234-53D1492D0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55946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696D"/>
        </a:solidFill>
        <a:effectLst/>
      </p:bgPr>
    </p:bg>
    <p:spTree>
      <p:nvGrpSpPr>
        <p:cNvPr id="1" name=""/>
        <p:cNvGrpSpPr/>
        <p:nvPr/>
      </p:nvGrpSpPr>
      <p:grpSpPr>
        <a:xfrm>
          <a:off x="0" y="0"/>
          <a:ext cx="0" cy="0"/>
          <a:chOff x="0" y="0"/>
          <a:chExt cx="0" cy="0"/>
        </a:xfrm>
      </p:grpSpPr>
      <p:sp>
        <p:nvSpPr>
          <p:cNvPr id="26" name="자유형: 도형 20">
            <a:extLst>
              <a:ext uri="{FF2B5EF4-FFF2-40B4-BE49-F238E27FC236}">
                <a16:creationId xmlns:a16="http://schemas.microsoft.com/office/drawing/2014/main" id="{EC0CD02B-8B65-4A63-B5A7-B9993707D6CE}"/>
              </a:ext>
            </a:extLst>
          </p:cNvPr>
          <p:cNvSpPr/>
          <p:nvPr/>
        </p:nvSpPr>
        <p:spPr>
          <a:xfrm>
            <a:off x="3990018" y="1944367"/>
            <a:ext cx="4292453" cy="2657662"/>
          </a:xfrm>
          <a:custGeom>
            <a:avLst/>
            <a:gdLst>
              <a:gd name="connsiteX0" fmla="*/ 0 w 3692175"/>
              <a:gd name="connsiteY0" fmla="*/ 0 h 2286001"/>
              <a:gd name="connsiteX1" fmla="*/ 1677006 w 3692175"/>
              <a:gd name="connsiteY1" fmla="*/ 0 h 2286001"/>
              <a:gd name="connsiteX2" fmla="*/ 1880460 w 3692175"/>
              <a:gd name="connsiteY2" fmla="*/ 203454 h 2286001"/>
              <a:gd name="connsiteX3" fmla="*/ 1880460 w 3692175"/>
              <a:gd name="connsiteY3" fmla="*/ 1859714 h 2286001"/>
              <a:gd name="connsiteX4" fmla="*/ 1879260 w 3692175"/>
              <a:gd name="connsiteY4" fmla="*/ 1859714 h 2286001"/>
              <a:gd name="connsiteX5" fmla="*/ 1879260 w 3692175"/>
              <a:gd name="connsiteY5" fmla="*/ 1889078 h 2286001"/>
              <a:gd name="connsiteX6" fmla="*/ 1880178 w 3692175"/>
              <a:gd name="connsiteY6" fmla="*/ 1889078 h 2286001"/>
              <a:gd name="connsiteX7" fmla="*/ 1880178 w 3692175"/>
              <a:gd name="connsiteY7" fmla="*/ 2062381 h 2286001"/>
              <a:gd name="connsiteX8" fmla="*/ 2056080 w 3692175"/>
              <a:gd name="connsiteY8" fmla="*/ 2238283 h 2286001"/>
              <a:gd name="connsiteX9" fmla="*/ 3692175 w 3692175"/>
              <a:gd name="connsiteY9" fmla="*/ 2238283 h 2286001"/>
              <a:gd name="connsiteX10" fmla="*/ 3692175 w 3692175"/>
              <a:gd name="connsiteY10" fmla="*/ 2286001 h 2286001"/>
              <a:gd name="connsiteX11" fmla="*/ 2035915 w 3692175"/>
              <a:gd name="connsiteY11" fmla="*/ 2286001 h 2286001"/>
              <a:gd name="connsiteX12" fmla="*/ 1832461 w 3692175"/>
              <a:gd name="connsiteY12" fmla="*/ 2082547 h 2286001"/>
              <a:gd name="connsiteX13" fmla="*/ 1832461 w 3692175"/>
              <a:gd name="connsiteY13" fmla="*/ 1933252 h 2286001"/>
              <a:gd name="connsiteX14" fmla="*/ 1832460 w 3692175"/>
              <a:gd name="connsiteY14" fmla="*/ 1933252 h 2286001"/>
              <a:gd name="connsiteX15" fmla="*/ 1832460 w 3692175"/>
              <a:gd name="connsiteY15" fmla="*/ 1594852 h 2286001"/>
              <a:gd name="connsiteX16" fmla="*/ 1832742 w 3692175"/>
              <a:gd name="connsiteY16" fmla="*/ 1594852 h 2286001"/>
              <a:gd name="connsiteX17" fmla="*/ 1832742 w 3692175"/>
              <a:gd name="connsiteY17" fmla="*/ 223619 h 2286001"/>
              <a:gd name="connsiteX18" fmla="*/ 1656840 w 3692175"/>
              <a:gd name="connsiteY18" fmla="*/ 47717 h 2286001"/>
              <a:gd name="connsiteX19" fmla="*/ 0 w 3692175"/>
              <a:gd name="connsiteY19" fmla="*/ 47717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92175" h="2286001">
                <a:moveTo>
                  <a:pt x="0" y="0"/>
                </a:moveTo>
                <a:lnTo>
                  <a:pt x="1677006" y="0"/>
                </a:lnTo>
                <a:cubicBezTo>
                  <a:pt x="1789371" y="0"/>
                  <a:pt x="1880460" y="91089"/>
                  <a:pt x="1880460" y="203454"/>
                </a:cubicBezTo>
                <a:lnTo>
                  <a:pt x="1880460" y="1859714"/>
                </a:lnTo>
                <a:lnTo>
                  <a:pt x="1879260" y="1859714"/>
                </a:lnTo>
                <a:lnTo>
                  <a:pt x="1879260" y="1889078"/>
                </a:lnTo>
                <a:lnTo>
                  <a:pt x="1880178" y="1889078"/>
                </a:lnTo>
                <a:lnTo>
                  <a:pt x="1880178" y="2062381"/>
                </a:lnTo>
                <a:cubicBezTo>
                  <a:pt x="1880178" y="2159529"/>
                  <a:pt x="1958932" y="2238283"/>
                  <a:pt x="2056080" y="2238283"/>
                </a:cubicBezTo>
                <a:lnTo>
                  <a:pt x="3692175" y="2238283"/>
                </a:lnTo>
                <a:lnTo>
                  <a:pt x="3692175" y="2286001"/>
                </a:lnTo>
                <a:lnTo>
                  <a:pt x="2035915" y="2286001"/>
                </a:lnTo>
                <a:cubicBezTo>
                  <a:pt x="1923550" y="2286001"/>
                  <a:pt x="1832461" y="2194912"/>
                  <a:pt x="1832461" y="2082547"/>
                </a:cubicBezTo>
                <a:lnTo>
                  <a:pt x="1832461" y="1933252"/>
                </a:lnTo>
                <a:lnTo>
                  <a:pt x="1832460" y="1933252"/>
                </a:lnTo>
                <a:lnTo>
                  <a:pt x="1832460" y="1594852"/>
                </a:lnTo>
                <a:lnTo>
                  <a:pt x="1832742" y="1594852"/>
                </a:lnTo>
                <a:lnTo>
                  <a:pt x="1832742" y="223619"/>
                </a:lnTo>
                <a:cubicBezTo>
                  <a:pt x="1832742" y="126471"/>
                  <a:pt x="1753988" y="47717"/>
                  <a:pt x="1656840" y="47717"/>
                </a:cubicBezTo>
                <a:lnTo>
                  <a:pt x="0" y="47717"/>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endParaRPr>
          </a:p>
        </p:txBody>
      </p:sp>
      <p:sp>
        <p:nvSpPr>
          <p:cNvPr id="27" name="타원 26">
            <a:extLst>
              <a:ext uri="{FF2B5EF4-FFF2-40B4-BE49-F238E27FC236}">
                <a16:creationId xmlns:a16="http://schemas.microsoft.com/office/drawing/2014/main" id="{0B90948B-2050-4A94-9D35-1AC023CA7BE9}"/>
              </a:ext>
            </a:extLst>
          </p:cNvPr>
          <p:cNvSpPr/>
          <p:nvPr/>
        </p:nvSpPr>
        <p:spPr>
          <a:xfrm>
            <a:off x="3909529" y="1896379"/>
            <a:ext cx="155030" cy="155030"/>
          </a:xfrm>
          <a:prstGeom prst="ellipse">
            <a:avLst/>
          </a:prstGeom>
          <a:solidFill>
            <a:schemeClr val="bg1"/>
          </a:solidFill>
          <a:ln>
            <a:noFill/>
          </a:ln>
          <a:effectLst>
            <a:outerShdw sx="200000" sy="2000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782678" y="2574830"/>
            <a:ext cx="10626643" cy="1449216"/>
          </a:xfrm>
          <a:prstGeom prst="rect">
            <a:avLst/>
          </a:prstGeom>
          <a:solidFill>
            <a:srgbClr val="64696D"/>
          </a:solidFill>
        </p:spPr>
        <p:txBody>
          <a:bodyPr wrap="square" tIns="108000" bIns="108000">
            <a:spAutoFit/>
          </a:bodyPr>
          <a:lstStyle/>
          <a:p>
            <a:pPr algn="ctr" latinLnBrk="0">
              <a:defRPr/>
            </a:pPr>
            <a:r>
              <a:rPr lang="en-US" altLang="ko-KR" sz="4000" b="1" dirty="0">
                <a:solidFill>
                  <a:schemeClr val="bg1"/>
                </a:solidFill>
                <a:effectLst>
                  <a:outerShdw blurRad="38100" dist="38100" dir="2700000" algn="tl">
                    <a:srgbClr val="000000">
                      <a:alpha val="43137"/>
                    </a:srgbClr>
                  </a:outerShdw>
                </a:effectLst>
              </a:rPr>
              <a:t>Dynamics of market correlations: Taxonomy and portfolio analysis</a:t>
            </a:r>
            <a:endParaRPr lang="ko-KR" altLang="en-US" sz="4000" b="1" kern="0"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850DDAA-18DE-40E8-B942-6C60D9CEF895}"/>
              </a:ext>
            </a:extLst>
          </p:cNvPr>
          <p:cNvSpPr txBox="1"/>
          <p:nvPr/>
        </p:nvSpPr>
        <p:spPr>
          <a:xfrm>
            <a:off x="3959205" y="6339741"/>
            <a:ext cx="4354077" cy="369332"/>
          </a:xfrm>
          <a:prstGeom prst="rect">
            <a:avLst/>
          </a:prstGeom>
          <a:noFill/>
        </p:spPr>
        <p:txBody>
          <a:bodyPr wrap="none" rtlCol="0">
            <a:spAutoFit/>
          </a:bodyPr>
          <a:lstStyle/>
          <a:p>
            <a:r>
              <a:rPr lang="ko-KR" altLang="en-US" dirty="0">
                <a:solidFill>
                  <a:schemeClr val="bg1"/>
                </a:solidFill>
              </a:rPr>
              <a:t>경상국립대학교 수학과 석사과정 </a:t>
            </a:r>
            <a:r>
              <a:rPr lang="ko-KR" altLang="en-US" dirty="0" err="1">
                <a:solidFill>
                  <a:schemeClr val="bg1"/>
                </a:solidFill>
              </a:rPr>
              <a:t>오서영</a:t>
            </a:r>
            <a:endParaRPr lang="ko-KR" altLang="en-US" dirty="0">
              <a:solidFill>
                <a:schemeClr val="bg1"/>
              </a:solidFill>
            </a:endParaRPr>
          </a:p>
        </p:txBody>
      </p:sp>
      <p:sp>
        <p:nvSpPr>
          <p:cNvPr id="2" name="직사각형 1">
            <a:extLst>
              <a:ext uri="{FF2B5EF4-FFF2-40B4-BE49-F238E27FC236}">
                <a16:creationId xmlns:a16="http://schemas.microsoft.com/office/drawing/2014/main" id="{2342DE2C-1956-4029-B376-79F18BB70BB3}"/>
              </a:ext>
            </a:extLst>
          </p:cNvPr>
          <p:cNvSpPr/>
          <p:nvPr/>
        </p:nvSpPr>
        <p:spPr>
          <a:xfrm>
            <a:off x="6536800" y="4168294"/>
            <a:ext cx="2757871" cy="369332"/>
          </a:xfrm>
          <a:prstGeom prst="rect">
            <a:avLst/>
          </a:prstGeom>
        </p:spPr>
        <p:txBody>
          <a:bodyPr wrap="none">
            <a:spAutoFit/>
          </a:bodyPr>
          <a:lstStyle/>
          <a:p>
            <a:r>
              <a:rPr lang="en-US" altLang="ko-KR" dirty="0" err="1"/>
              <a:t>Onnela</a:t>
            </a:r>
            <a:r>
              <a:rPr lang="en-US" altLang="ko-KR" dirty="0"/>
              <a:t>, J-P., et al. (2003)</a:t>
            </a:r>
            <a:endParaRPr lang="ko-KR" altLang="en-US" dirty="0"/>
          </a:p>
        </p:txBody>
      </p:sp>
    </p:spTree>
    <p:extLst>
      <p:ext uri="{BB962C8B-B14F-4D97-AF65-F5344CB8AC3E}">
        <p14:creationId xmlns:p14="http://schemas.microsoft.com/office/powerpoint/2010/main" val="39998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125E-6 -1.48148E-6 L 0.16068 -1.48148E-6 C 0.19167 -1.48148E-6 0.17279 0.19005 0.17539 0.32963 C 0.17448 0.40301 0.18789 0.38333 0.35209 0.38009 " pathEditMode="relative" rAng="0" ptsTypes="AAAA">
                                      <p:cBhvr>
                                        <p:cTn id="6" dur="2750" fill="hold"/>
                                        <p:tgtEl>
                                          <p:spTgt spid="27"/>
                                        </p:tgtEl>
                                        <p:attrNameLst>
                                          <p:attrName>ppt_x</p:attrName>
                                          <p:attrName>ppt_y</p:attrName>
                                        </p:attrNameLst>
                                      </p:cBhvr>
                                      <p:rCtr x="17604" y="1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3" name="그림 12">
            <a:extLst>
              <a:ext uri="{FF2B5EF4-FFF2-40B4-BE49-F238E27FC236}">
                <a16:creationId xmlns:a16="http://schemas.microsoft.com/office/drawing/2014/main" id="{AD67124E-2177-41EB-94CC-B16F6AEA8A69}"/>
              </a:ext>
            </a:extLst>
          </p:cNvPr>
          <p:cNvPicPr>
            <a:picLocks noChangeAspect="1"/>
          </p:cNvPicPr>
          <p:nvPr/>
        </p:nvPicPr>
        <p:blipFill>
          <a:blip r:embed="rId3"/>
          <a:stretch>
            <a:fillRect/>
          </a:stretch>
        </p:blipFill>
        <p:spPr>
          <a:xfrm>
            <a:off x="868755" y="1082611"/>
            <a:ext cx="6346374" cy="5089589"/>
          </a:xfrm>
          <a:prstGeom prst="rect">
            <a:avLst/>
          </a:prstGeom>
          <a:ln w="28575">
            <a:solidFill>
              <a:schemeClr val="bg2">
                <a:lumMod val="50000"/>
              </a:schemeClr>
            </a:solidFill>
          </a:ln>
        </p:spPr>
      </p:pic>
      <p:sp>
        <p:nvSpPr>
          <p:cNvPr id="14" name="직사각형 13">
            <a:extLst>
              <a:ext uri="{FF2B5EF4-FFF2-40B4-BE49-F238E27FC236}">
                <a16:creationId xmlns:a16="http://schemas.microsoft.com/office/drawing/2014/main" id="{32890E9C-8FCB-4B1D-B76A-7C53ED1CCB80}"/>
              </a:ext>
            </a:extLst>
          </p:cNvPr>
          <p:cNvSpPr/>
          <p:nvPr/>
        </p:nvSpPr>
        <p:spPr>
          <a:xfrm>
            <a:off x="7355837" y="1082611"/>
            <a:ext cx="4724400" cy="1200329"/>
          </a:xfrm>
          <a:prstGeom prst="rect">
            <a:avLst/>
          </a:prstGeom>
        </p:spPr>
        <p:txBody>
          <a:bodyPr wrap="square">
            <a:spAutoFit/>
          </a:bodyPr>
          <a:lstStyle/>
          <a:p>
            <a:pPr marL="342900" indent="-342900">
              <a:buAutoNum type="alphaLcParenBoth"/>
            </a:pPr>
            <a:r>
              <a:rPr lang="en-US" altLang="ko-KR" dirty="0"/>
              <a:t>the mean correlation coefficient ρ¯(t), </a:t>
            </a:r>
          </a:p>
          <a:p>
            <a:r>
              <a:rPr lang="en-US" altLang="ko-KR" dirty="0"/>
              <a:t>(b) the normalized tree length L(t),</a:t>
            </a:r>
          </a:p>
          <a:p>
            <a:r>
              <a:rPr lang="en-US" altLang="ko-KR" dirty="0"/>
              <a:t>(c) the risk of the minimum risk portfolio</a:t>
            </a:r>
          </a:p>
          <a:p>
            <a:r>
              <a:rPr lang="en-US" altLang="ko-KR" dirty="0"/>
              <a:t>,as functions of time.</a:t>
            </a:r>
            <a:endParaRPr lang="ko-KR" altLang="en-US" dirty="0"/>
          </a:p>
        </p:txBody>
      </p:sp>
    </p:spTree>
    <p:extLst>
      <p:ext uri="{BB962C8B-B14F-4D97-AF65-F5344CB8AC3E}">
        <p14:creationId xmlns:p14="http://schemas.microsoft.com/office/powerpoint/2010/main" val="209785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2"/>
            <a:ext cx="10960767" cy="5519197"/>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AFB64D79-5CE8-4837-9968-75F51061F94E}"/>
              </a:ext>
            </a:extLst>
          </p:cNvPr>
          <p:cNvSpPr/>
          <p:nvPr/>
        </p:nvSpPr>
        <p:spPr>
          <a:xfrm>
            <a:off x="1156564" y="1477898"/>
            <a:ext cx="10451661" cy="5078313"/>
          </a:xfrm>
          <a:prstGeom prst="rect">
            <a:avLst/>
          </a:prstGeom>
        </p:spPr>
        <p:txBody>
          <a:bodyPr wrap="square">
            <a:spAutoFit/>
          </a:bodyPr>
          <a:lstStyle/>
          <a:p>
            <a:r>
              <a:rPr lang="en-US" altLang="ko-KR" dirty="0"/>
              <a:t>MST effectively reduce the information space from N(N−1)/2 separate correlation coefficients to N−1 tree edges.</a:t>
            </a:r>
          </a:p>
          <a:p>
            <a:pPr marL="285750" indent="-285750">
              <a:buFontTx/>
              <a:buChar char="-"/>
            </a:pPr>
            <a:r>
              <a:rPr lang="en-US" altLang="ko-KR" dirty="0"/>
              <a:t>Whether essential information is lost in the reduction.</a:t>
            </a:r>
          </a:p>
          <a:p>
            <a:pPr marL="285750" indent="-285750">
              <a:buFontTx/>
              <a:buChar char="-"/>
            </a:pPr>
            <a:endParaRPr lang="en-US" altLang="ko-KR" dirty="0"/>
          </a:p>
          <a:p>
            <a:pPr marL="342900" indent="-342900">
              <a:buAutoNum type="arabicPeriod"/>
            </a:pPr>
            <a:r>
              <a:rPr lang="en-US" altLang="ko-KR" dirty="0"/>
              <a:t>The two measures are strongly anti-correlated testifies to the success of the pruning process. </a:t>
            </a:r>
          </a:p>
          <a:p>
            <a:r>
              <a:rPr lang="en-US" altLang="ko-KR" dirty="0">
                <a:sym typeface="Wingdings" panose="05000000000000000000" pitchFamily="2" charset="2"/>
              </a:rPr>
              <a:t> O</a:t>
            </a:r>
            <a:r>
              <a:rPr lang="en-US" altLang="ko-KR" dirty="0"/>
              <a:t>ne is justified to contemplate the MST as a strongly reduced representative </a:t>
            </a:r>
          </a:p>
          <a:p>
            <a:r>
              <a:rPr lang="en-US" altLang="ko-KR" dirty="0"/>
              <a:t>of the whole correlation matrix, which bears the essential information about asset correlations.</a:t>
            </a:r>
          </a:p>
          <a:p>
            <a:endParaRPr lang="en-US" altLang="ko-KR" dirty="0"/>
          </a:p>
          <a:p>
            <a:r>
              <a:rPr lang="en-US" altLang="ko-KR" dirty="0"/>
              <a:t>2. The MST retains the salient features of the stock market (1987 market crash)</a:t>
            </a:r>
          </a:p>
          <a:p>
            <a:pPr marL="285750" indent="-285750">
              <a:buFontTx/>
              <a:buChar char="-"/>
            </a:pPr>
            <a:r>
              <a:rPr lang="en-US" altLang="ko-KR" dirty="0"/>
              <a:t>The market ,during crash, is moving together is thus manifested in two ways. </a:t>
            </a:r>
          </a:p>
          <a:p>
            <a:r>
              <a:rPr lang="en-US" altLang="ko-KR" dirty="0"/>
              <a:t>    1) The ridge in the plot of the mean correlation coefficients indicates that </a:t>
            </a:r>
          </a:p>
          <a:p>
            <a:r>
              <a:rPr lang="en-US" altLang="ko-KR" dirty="0"/>
              <a:t>      the whole market is exceptionally strongly correlated. (Fig 2. (a))</a:t>
            </a:r>
          </a:p>
          <a:p>
            <a:r>
              <a:rPr lang="en-US" altLang="ko-KR" dirty="0"/>
              <a:t>    2) The corresponding well in the plot of the normalized tree length shows </a:t>
            </a:r>
          </a:p>
          <a:p>
            <a:pPr lvl="1"/>
            <a:r>
              <a:rPr lang="en-US" altLang="ko-KR" dirty="0"/>
              <a:t>how this is reflected in considerably shorter than average length of the tree so that the tree, </a:t>
            </a:r>
          </a:p>
          <a:p>
            <a:pPr lvl="1"/>
            <a:r>
              <a:rPr lang="en-US" altLang="ko-KR" dirty="0"/>
              <a:t>on average, is very tightly packed. </a:t>
            </a:r>
          </a:p>
          <a:p>
            <a:pPr lvl="1"/>
            <a:r>
              <a:rPr lang="en-US" altLang="ko-KR" dirty="0"/>
              <a:t>Upon letting the window width T → 0, the two sides of the ridge converge to a single date, which coincides with Black Monday. (Fig 2. (b))</a:t>
            </a:r>
          </a:p>
          <a:p>
            <a:endParaRPr lang="en-US" altLang="ko-KR" dirty="0"/>
          </a:p>
        </p:txBody>
      </p:sp>
    </p:spTree>
    <p:extLst>
      <p:ext uri="{BB962C8B-B14F-4D97-AF65-F5344CB8AC3E}">
        <p14:creationId xmlns:p14="http://schemas.microsoft.com/office/powerpoint/2010/main" val="311279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3"/>
            <a:ext cx="10960767" cy="3870104"/>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AFB64D79-5CE8-4837-9968-75F51061F94E}"/>
              </a:ext>
            </a:extLst>
          </p:cNvPr>
          <p:cNvSpPr/>
          <p:nvPr/>
        </p:nvSpPr>
        <p:spPr>
          <a:xfrm>
            <a:off x="1156564" y="1477898"/>
            <a:ext cx="10451661" cy="923330"/>
          </a:xfrm>
          <a:prstGeom prst="rect">
            <a:avLst/>
          </a:prstGeom>
        </p:spPr>
        <p:txBody>
          <a:bodyPr wrap="square">
            <a:spAutoFit/>
          </a:bodyPr>
          <a:lstStyle/>
          <a:p>
            <a:r>
              <a:rPr lang="en-US" altLang="ko-KR" dirty="0"/>
              <a:t>Characterizing the spread of nodes on the tree</a:t>
            </a:r>
          </a:p>
          <a:p>
            <a:pPr marL="285750" indent="-285750">
              <a:buFontTx/>
              <a:buChar char="-"/>
            </a:pPr>
            <a:r>
              <a:rPr lang="en-US" altLang="ko-KR" dirty="0"/>
              <a:t>The quantity of mean occupation layer:</a:t>
            </a:r>
          </a:p>
          <a:p>
            <a:pPr marL="285750" indent="-285750">
              <a:buFontTx/>
              <a:buChar char="-"/>
            </a:pPr>
            <a:endParaRPr lang="en-US" altLang="ko-KR" dirty="0"/>
          </a:p>
        </p:txBody>
      </p:sp>
      <p:pic>
        <p:nvPicPr>
          <p:cNvPr id="12" name="그림 11">
            <a:extLst>
              <a:ext uri="{FF2B5EF4-FFF2-40B4-BE49-F238E27FC236}">
                <a16:creationId xmlns:a16="http://schemas.microsoft.com/office/drawing/2014/main" id="{44464046-31E9-43B0-9360-208246E1DC33}"/>
              </a:ext>
            </a:extLst>
          </p:cNvPr>
          <p:cNvPicPr>
            <a:picLocks noChangeAspect="1"/>
          </p:cNvPicPr>
          <p:nvPr/>
        </p:nvPicPr>
        <p:blipFill>
          <a:blip r:embed="rId3"/>
          <a:stretch>
            <a:fillRect/>
          </a:stretch>
        </p:blipFill>
        <p:spPr>
          <a:xfrm>
            <a:off x="1361661" y="2049183"/>
            <a:ext cx="2847975" cy="923925"/>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813D5CD-97E3-4499-A302-444F5B4003E0}"/>
                  </a:ext>
                </a:extLst>
              </p:cNvPr>
              <p:cNvSpPr txBox="1"/>
              <p:nvPr/>
            </p:nvSpPr>
            <p:spPr>
              <a:xfrm>
                <a:off x="1361661" y="2930319"/>
                <a:ext cx="10753960" cy="1776640"/>
              </a:xfrm>
              <a:prstGeom prst="rect">
                <a:avLst/>
              </a:prstGeom>
              <a:noFill/>
            </p:spPr>
            <p:txBody>
              <a:bodyPr wrap="square" rtlCol="0">
                <a:spAutoFit/>
              </a:bodyPr>
              <a:lstStyle/>
              <a:p>
                <a:r>
                  <a:rPr lang="en-US" altLang="ko-KR" dirty="0"/>
                  <a:t>where </a:t>
                </a:r>
                <a14:m>
                  <m:oMath xmlns:m="http://schemas.openxmlformats.org/officeDocument/2006/math">
                    <m:r>
                      <a:rPr lang="en-US" altLang="ko-KR" i="1" dirty="0" smtClean="0">
                        <a:latin typeface="Cambria Math" panose="02040503050406030204" pitchFamily="18" charset="0"/>
                      </a:rPr>
                      <m:t>𝑙𝑒𝑣</m:t>
                    </m:r>
                    <m:r>
                      <a:rPr lang="en-US" altLang="ko-KR" i="1" dirty="0" smtClean="0">
                        <a:latin typeface="Cambria Math" panose="02040503050406030204" pitchFamily="18" charset="0"/>
                      </a:rPr>
                      <m:t>(</m:t>
                    </m:r>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𝑣</m:t>
                        </m:r>
                      </m:e>
                      <m:sub>
                        <m:r>
                          <a:rPr lang="en-US" altLang="ko-KR" b="0" i="1" dirty="0" smtClean="0">
                            <a:latin typeface="Cambria Math" panose="02040503050406030204" pitchFamily="18" charset="0"/>
                          </a:rPr>
                          <m:t>𝑖</m:t>
                        </m:r>
                      </m:sub>
                    </m:sSub>
                    <m:r>
                      <a:rPr lang="en-US" altLang="ko-KR" i="1" dirty="0" smtClean="0">
                        <a:latin typeface="Cambria Math" panose="02040503050406030204" pitchFamily="18" charset="0"/>
                      </a:rPr>
                      <m:t>) </m:t>
                    </m:r>
                  </m:oMath>
                </a14:m>
                <a:r>
                  <a:rPr lang="en-US" altLang="ko-KR" dirty="0"/>
                  <a:t>denotes the level of vertex </a:t>
                </a:r>
                <a14:m>
                  <m:oMath xmlns:m="http://schemas.openxmlformats.org/officeDocument/2006/math">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𝑣</m:t>
                        </m:r>
                      </m:e>
                      <m:sub>
                        <m:r>
                          <a:rPr lang="en-US" altLang="ko-KR" i="1" dirty="0">
                            <a:latin typeface="Cambria Math" panose="02040503050406030204" pitchFamily="18" charset="0"/>
                          </a:rPr>
                          <m:t>𝑖</m:t>
                        </m:r>
                      </m:sub>
                    </m:sSub>
                  </m:oMath>
                </a14:m>
                <a:r>
                  <a:rPr lang="en-US" altLang="ko-KR" dirty="0"/>
                  <a:t> . </a:t>
                </a:r>
              </a:p>
              <a:p>
                <a:r>
                  <a:rPr lang="en-US" altLang="ko-KR" dirty="0"/>
                  <a:t>The levels, not to be confused with the distances </a:t>
                </a:r>
                <a14:m>
                  <m:oMath xmlns:m="http://schemas.openxmlformats.org/officeDocument/2006/math">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𝑑</m:t>
                        </m:r>
                      </m:e>
                      <m:sub>
                        <m:r>
                          <a:rPr lang="en-US" altLang="ko-KR" i="1" dirty="0">
                            <a:latin typeface="Cambria Math" panose="02040503050406030204" pitchFamily="18" charset="0"/>
                          </a:rPr>
                          <m:t>𝑖</m:t>
                        </m:r>
                        <m:r>
                          <a:rPr lang="en-US" altLang="ko-KR" b="0" i="1" dirty="0" smtClean="0">
                            <a:latin typeface="Cambria Math" panose="02040503050406030204" pitchFamily="18" charset="0"/>
                          </a:rPr>
                          <m:t>𝑗</m:t>
                        </m:r>
                      </m:sub>
                    </m:sSub>
                  </m:oMath>
                </a14:m>
                <a:r>
                  <a:rPr lang="en-US" altLang="ko-KR" dirty="0"/>
                  <a:t> between nodes, are measured in natural numbers in relation to the central vertex </a:t>
                </a:r>
                <a14:m>
                  <m:oMath xmlns:m="http://schemas.openxmlformats.org/officeDocument/2006/math">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𝑣</m:t>
                        </m:r>
                      </m:e>
                      <m:sub>
                        <m:r>
                          <a:rPr lang="en-US" altLang="ko-KR" b="0" i="1" dirty="0" smtClean="0">
                            <a:latin typeface="Cambria Math" panose="02040503050406030204" pitchFamily="18" charset="0"/>
                          </a:rPr>
                          <m:t>𝑐</m:t>
                        </m:r>
                      </m:sub>
                    </m:sSub>
                  </m:oMath>
                </a14:m>
                <a:r>
                  <a:rPr lang="en-US" altLang="ko-KR" dirty="0"/>
                  <a:t> ,whose level is taken to be zero.</a:t>
                </a:r>
              </a:p>
              <a:p>
                <a:pPr marL="285750" indent="-285750">
                  <a:buFont typeface="Wingdings" panose="05000000000000000000" pitchFamily="2" charset="2"/>
                  <a:buChar char="à"/>
                </a:pPr>
                <a:r>
                  <a:rPr lang="en-US" altLang="ko-KR" dirty="0">
                    <a:sym typeface="Wingdings" panose="05000000000000000000" pitchFamily="2" charset="2"/>
                  </a:rPr>
                  <a:t>The mean occupation layer indicates the layer on which the mass of the tree, on average,</a:t>
                </a:r>
              </a:p>
              <a:p>
                <a:r>
                  <a:rPr lang="en-US" altLang="ko-KR" dirty="0">
                    <a:sym typeface="Wingdings" panose="05000000000000000000" pitchFamily="2" charset="2"/>
                  </a:rPr>
                  <a:t>is conceived to be located.</a:t>
                </a:r>
              </a:p>
              <a:p>
                <a:r>
                  <a:rPr lang="en-US" altLang="ko-KR" dirty="0">
                    <a:sym typeface="Wingdings" panose="05000000000000000000" pitchFamily="2" charset="2"/>
                  </a:rPr>
                  <a:t> </a:t>
                </a:r>
                <a:r>
                  <a:rPr lang="en-US" altLang="ko-KR" dirty="0"/>
                  <a:t>Root of the tree</a:t>
                </a:r>
                <a:endParaRPr lang="ko-KR" altLang="en-US" dirty="0"/>
              </a:p>
            </p:txBody>
          </p:sp>
        </mc:Choice>
        <mc:Fallback>
          <p:sp>
            <p:nvSpPr>
              <p:cNvPr id="13" name="TextBox 12">
                <a:extLst>
                  <a:ext uri="{FF2B5EF4-FFF2-40B4-BE49-F238E27FC236}">
                    <a16:creationId xmlns:a16="http://schemas.microsoft.com/office/drawing/2014/main" id="{2813D5CD-97E3-4499-A302-444F5B4003E0}"/>
                  </a:ext>
                </a:extLst>
              </p:cNvPr>
              <p:cNvSpPr txBox="1">
                <a:spLocks noRot="1" noChangeAspect="1" noMove="1" noResize="1" noEditPoints="1" noAdjustHandles="1" noChangeArrowheads="1" noChangeShapeType="1" noTextEdit="1"/>
              </p:cNvSpPr>
              <p:nvPr/>
            </p:nvSpPr>
            <p:spPr>
              <a:xfrm>
                <a:off x="1361661" y="2930319"/>
                <a:ext cx="10753960" cy="1776640"/>
              </a:xfrm>
              <a:prstGeom prst="rect">
                <a:avLst/>
              </a:prstGeom>
              <a:blipFill>
                <a:blip r:embed="rId4"/>
                <a:stretch>
                  <a:fillRect l="-454" t="-2062" b="-481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3209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751756" y="1015021"/>
            <a:ext cx="5513936" cy="5654339"/>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CFA74B70-23D6-4AB7-873A-AA267EDCDD63}"/>
                  </a:ext>
                </a:extLst>
              </p:cNvPr>
              <p:cNvSpPr/>
              <p:nvPr/>
            </p:nvSpPr>
            <p:spPr>
              <a:xfrm>
                <a:off x="1020340" y="1342515"/>
                <a:ext cx="5107191" cy="5122941"/>
              </a:xfrm>
              <a:prstGeom prst="rect">
                <a:avLst/>
              </a:prstGeom>
            </p:spPr>
            <p:txBody>
              <a:bodyPr wrap="square">
                <a:spAutoFit/>
              </a:bodyPr>
              <a:lstStyle/>
              <a:p>
                <a:r>
                  <a:rPr lang="en-US" altLang="ko-KR" dirty="0"/>
                  <a:t>Three alternative definitions have emerged for the </a:t>
                </a:r>
                <a:r>
                  <a:rPr lang="en-US" altLang="ko-KR" b="1" dirty="0"/>
                  <a:t>central vertex </a:t>
                </a:r>
                <a:r>
                  <a:rPr lang="en-US" altLang="ko-KR" dirty="0"/>
                  <a:t>in studies:</a:t>
                </a:r>
              </a:p>
              <a:p>
                <a:r>
                  <a:rPr lang="en-US" altLang="ko-KR" b="1" dirty="0"/>
                  <a:t>1. (Vertex degree criterion) </a:t>
                </a:r>
                <a:r>
                  <a:rPr lang="en-US" altLang="ko-KR" dirty="0"/>
                  <a:t>The node with the highest vertex degree, i.e. the number of edges which are incident with (neighbor of) the vertex.</a:t>
                </a:r>
              </a:p>
              <a:p>
                <a:endParaRPr lang="en-US" altLang="ko-KR" dirty="0"/>
              </a:p>
              <a:p>
                <a:r>
                  <a:rPr lang="en-US" altLang="ko-KR" b="1" dirty="0"/>
                  <a:t>2. (Weighted vertex degree criterion)</a:t>
                </a:r>
              </a:p>
              <a:p>
                <a:r>
                  <a:rPr lang="en-US" altLang="ko-KR" dirty="0"/>
                  <a:t>Defines the central vertex as the one with the highest sum of those correlation coefficients that are associated with the incident edges of the vertex.</a:t>
                </a:r>
              </a:p>
              <a:p>
                <a:r>
                  <a:rPr lang="en-US" altLang="ko-KR" dirty="0"/>
                  <a:t>-&gt; gives more weight to short edges, since a high value of </a:t>
                </a:r>
                <a14:m>
                  <m:oMath xmlns:m="http://schemas.openxmlformats.org/officeDocument/2006/math">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𝑝</m:t>
                        </m:r>
                      </m:e>
                      <m:sub>
                        <m:r>
                          <a:rPr lang="en-US" altLang="ko-KR" b="0" i="1" dirty="0" smtClean="0">
                            <a:latin typeface="Cambria Math" panose="02040503050406030204" pitchFamily="18" charset="0"/>
                          </a:rPr>
                          <m:t>𝑖𝑗</m:t>
                        </m:r>
                      </m:sub>
                    </m:sSub>
                  </m:oMath>
                </a14:m>
                <a:r>
                  <a:rPr lang="en-US" altLang="ko-KR" dirty="0"/>
                  <a:t> corresponds to a low value of </a:t>
                </a:r>
                <a14:m>
                  <m:oMath xmlns:m="http://schemas.openxmlformats.org/officeDocument/2006/math">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𝑑</m:t>
                        </m:r>
                      </m:e>
                      <m:sub>
                        <m:r>
                          <a:rPr lang="en-US" altLang="ko-KR" i="1" dirty="0">
                            <a:latin typeface="Cambria Math" panose="02040503050406030204" pitchFamily="18" charset="0"/>
                          </a:rPr>
                          <m:t>𝑖𝑗</m:t>
                        </m:r>
                      </m:sub>
                    </m:sSub>
                    <m:r>
                      <a:rPr lang="en-US" altLang="ko-KR" b="0" i="0" dirty="0" smtClean="0">
                        <a:latin typeface="Cambria Math" panose="02040503050406030204" pitchFamily="18" charset="0"/>
                      </a:rPr>
                      <m:t>.</m:t>
                    </m:r>
                  </m:oMath>
                </a14:m>
                <a:endParaRPr lang="en-US" altLang="ko-KR" dirty="0"/>
              </a:p>
              <a:p>
                <a:r>
                  <a:rPr lang="en-US" altLang="ko-KR" dirty="0"/>
                  <a:t>-&gt; This is reasonable, as short connections link the vertex more tightly to its neighborhood than long ones.</a:t>
                </a:r>
              </a:p>
            </p:txBody>
          </p:sp>
        </mc:Choice>
        <mc:Fallback xmlns="">
          <p:sp>
            <p:nvSpPr>
              <p:cNvPr id="18" name="직사각형 17">
                <a:extLst>
                  <a:ext uri="{FF2B5EF4-FFF2-40B4-BE49-F238E27FC236}">
                    <a16:creationId xmlns:a16="http://schemas.microsoft.com/office/drawing/2014/main" id="{CFA74B70-23D6-4AB7-873A-AA267EDCDD63}"/>
                  </a:ext>
                </a:extLst>
              </p:cNvPr>
              <p:cNvSpPr>
                <a:spLocks noRot="1" noChangeAspect="1" noMove="1" noResize="1" noEditPoints="1" noAdjustHandles="1" noChangeArrowheads="1" noChangeShapeType="1" noTextEdit="1"/>
              </p:cNvSpPr>
              <p:nvPr/>
            </p:nvSpPr>
            <p:spPr>
              <a:xfrm>
                <a:off x="1020340" y="1342515"/>
                <a:ext cx="5107191" cy="5122941"/>
              </a:xfrm>
              <a:prstGeom prst="rect">
                <a:avLst/>
              </a:prstGeom>
              <a:blipFill>
                <a:blip r:embed="rId3"/>
                <a:stretch>
                  <a:fillRect l="-955" t="-595" r="-2267" b="-832"/>
                </a:stretch>
              </a:blipFill>
            </p:spPr>
            <p:txBody>
              <a:bodyPr/>
              <a:lstStyle/>
              <a:p>
                <a:r>
                  <a:rPr lang="ko-KR" altLang="en-US">
                    <a:noFill/>
                  </a:rPr>
                  <a:t> </a:t>
                </a:r>
              </a:p>
            </p:txBody>
          </p:sp>
        </mc:Fallback>
      </mc:AlternateContent>
      <p:pic>
        <p:nvPicPr>
          <p:cNvPr id="19" name="그림 18">
            <a:extLst>
              <a:ext uri="{FF2B5EF4-FFF2-40B4-BE49-F238E27FC236}">
                <a16:creationId xmlns:a16="http://schemas.microsoft.com/office/drawing/2014/main" id="{9C477D9D-D5D9-4C2D-8941-C57E4D5A6CB1}"/>
              </a:ext>
            </a:extLst>
          </p:cNvPr>
          <p:cNvPicPr>
            <a:picLocks noChangeAspect="1"/>
          </p:cNvPicPr>
          <p:nvPr/>
        </p:nvPicPr>
        <p:blipFill>
          <a:blip r:embed="rId4"/>
          <a:stretch>
            <a:fillRect/>
          </a:stretch>
        </p:blipFill>
        <p:spPr>
          <a:xfrm>
            <a:off x="6344097" y="1267500"/>
            <a:ext cx="5616377" cy="2573863"/>
          </a:xfrm>
          <a:prstGeom prst="rect">
            <a:avLst/>
          </a:prstGeom>
          <a:ln w="28575">
            <a:solidFill>
              <a:schemeClr val="bg2">
                <a:lumMod val="50000"/>
              </a:schemeClr>
            </a:solidFill>
          </a:ln>
        </p:spPr>
      </p:pic>
      <p:pic>
        <p:nvPicPr>
          <p:cNvPr id="20" name="그림 19">
            <a:extLst>
              <a:ext uri="{FF2B5EF4-FFF2-40B4-BE49-F238E27FC236}">
                <a16:creationId xmlns:a16="http://schemas.microsoft.com/office/drawing/2014/main" id="{55C2B0EA-3946-49F4-A0A0-0794765160F3}"/>
              </a:ext>
            </a:extLst>
          </p:cNvPr>
          <p:cNvPicPr>
            <a:picLocks noChangeAspect="1"/>
          </p:cNvPicPr>
          <p:nvPr/>
        </p:nvPicPr>
        <p:blipFill>
          <a:blip r:embed="rId5"/>
          <a:stretch>
            <a:fillRect/>
          </a:stretch>
        </p:blipFill>
        <p:spPr>
          <a:xfrm>
            <a:off x="6344097" y="3868228"/>
            <a:ext cx="5616377" cy="2482872"/>
          </a:xfrm>
          <a:prstGeom prst="rect">
            <a:avLst/>
          </a:prstGeom>
          <a:ln w="28575">
            <a:solidFill>
              <a:schemeClr val="bg2">
                <a:lumMod val="50000"/>
              </a:schemeClr>
            </a:solidFill>
          </a:ln>
        </p:spPr>
      </p:pic>
    </p:spTree>
    <p:extLst>
      <p:ext uri="{BB962C8B-B14F-4D97-AF65-F5344CB8AC3E}">
        <p14:creationId xmlns:p14="http://schemas.microsoft.com/office/powerpoint/2010/main" val="14962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4"/>
            <a:ext cx="10960767" cy="173282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CFA74B70-23D6-4AB7-873A-AA267EDCDD63}"/>
                  </a:ext>
                </a:extLst>
              </p:cNvPr>
              <p:cNvSpPr/>
              <p:nvPr/>
            </p:nvSpPr>
            <p:spPr>
              <a:xfrm>
                <a:off x="1093912" y="1414522"/>
                <a:ext cx="10672011" cy="1200329"/>
              </a:xfrm>
              <a:prstGeom prst="rect">
                <a:avLst/>
              </a:prstGeom>
            </p:spPr>
            <p:txBody>
              <a:bodyPr wrap="square">
                <a:spAutoFit/>
              </a:bodyPr>
              <a:lstStyle/>
              <a:p>
                <a:r>
                  <a:rPr lang="en-US" altLang="ko-KR" dirty="0"/>
                  <a:t>3. </a:t>
                </a:r>
                <a:r>
                  <a:rPr lang="en-US" altLang="ko-KR" b="1" dirty="0"/>
                  <a:t>(Center of mass criterion) </a:t>
                </a:r>
                <a:r>
                  <a:rPr lang="en-US" altLang="ko-KR" dirty="0"/>
                  <a:t>In considering a tree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𝑇</m:t>
                        </m:r>
                      </m:e>
                      <m:sub>
                        <m:r>
                          <a:rPr lang="en-US" altLang="ko-KR" b="0" i="1" dirty="0" smtClean="0">
                            <a:latin typeface="Cambria Math" panose="02040503050406030204" pitchFamily="18" charset="0"/>
                          </a:rPr>
                          <m:t>𝑡</m:t>
                        </m:r>
                      </m:sub>
                    </m:sSub>
                  </m:oMath>
                </a14:m>
                <a:r>
                  <a:rPr lang="en-US" altLang="ko-KR" dirty="0"/>
                  <a:t> at time t, </a:t>
                </a:r>
              </a:p>
              <a:p>
                <a:r>
                  <a:rPr lang="en-US" altLang="ko-KR" dirty="0"/>
                  <a:t>the vertex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𝑣</m:t>
                        </m:r>
                      </m:e>
                      <m:sub>
                        <m:r>
                          <a:rPr lang="en-US" altLang="ko-KR" b="0" i="1" dirty="0" smtClean="0">
                            <a:latin typeface="Cambria Math" panose="02040503050406030204" pitchFamily="18" charset="0"/>
                          </a:rPr>
                          <m:t>𝑖</m:t>
                        </m:r>
                      </m:sub>
                    </m:sSub>
                  </m:oMath>
                </a14:m>
                <a:r>
                  <a:rPr lang="en-US" altLang="ko-KR" dirty="0"/>
                  <a:t> that produces the lowest value for mean occupation layer </a:t>
                </a:r>
                <a14:m>
                  <m:oMath xmlns:m="http://schemas.openxmlformats.org/officeDocument/2006/math">
                    <m:r>
                      <a:rPr lang="en-US" altLang="ko-KR" i="1" dirty="0" smtClean="0">
                        <a:latin typeface="Cambria Math" panose="02040503050406030204" pitchFamily="18" charset="0"/>
                      </a:rPr>
                      <m:t>𝑙</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𝑣</m:t>
                        </m:r>
                      </m:e>
                      <m:sub>
                        <m:r>
                          <a:rPr lang="en-US" altLang="ko-KR" i="1" dirty="0">
                            <a:latin typeface="Cambria Math" panose="02040503050406030204" pitchFamily="18" charset="0"/>
                          </a:rPr>
                          <m:t>𝑖</m:t>
                        </m:r>
                      </m:sub>
                    </m:sSub>
                    <m:r>
                      <a:rPr lang="en-US" altLang="ko-KR" i="1" dirty="0" smtClean="0">
                        <a:latin typeface="Cambria Math" panose="02040503050406030204" pitchFamily="18" charset="0"/>
                      </a:rPr>
                      <m:t>) </m:t>
                    </m:r>
                  </m:oMath>
                </a14:m>
                <a:r>
                  <a:rPr lang="en-US" altLang="ko-KR" dirty="0"/>
                  <a:t> is the center of mass, given that all nodes are assigned an equal weight and consecutive layers (levels) are at equidistance from one another.</a:t>
                </a:r>
              </a:p>
            </p:txBody>
          </p:sp>
        </mc:Choice>
        <mc:Fallback xmlns="">
          <p:sp>
            <p:nvSpPr>
              <p:cNvPr id="18" name="직사각형 17">
                <a:extLst>
                  <a:ext uri="{FF2B5EF4-FFF2-40B4-BE49-F238E27FC236}">
                    <a16:creationId xmlns:a16="http://schemas.microsoft.com/office/drawing/2014/main" id="{CFA74B70-23D6-4AB7-873A-AA267EDCDD63}"/>
                  </a:ext>
                </a:extLst>
              </p:cNvPr>
              <p:cNvSpPr>
                <a:spLocks noRot="1" noChangeAspect="1" noMove="1" noResize="1" noEditPoints="1" noAdjustHandles="1" noChangeArrowheads="1" noChangeShapeType="1" noTextEdit="1"/>
              </p:cNvSpPr>
              <p:nvPr/>
            </p:nvSpPr>
            <p:spPr>
              <a:xfrm>
                <a:off x="1093912" y="1414522"/>
                <a:ext cx="10672011" cy="1200329"/>
              </a:xfrm>
              <a:prstGeom prst="rect">
                <a:avLst/>
              </a:prstGeom>
              <a:blipFill>
                <a:blip r:embed="rId3"/>
                <a:stretch>
                  <a:fillRect l="-457" t="-2538" r="-1770" b="-7107"/>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E4D553F1-4523-4DAC-BC0F-7603F88A50F3}"/>
              </a:ext>
            </a:extLst>
          </p:cNvPr>
          <p:cNvPicPr>
            <a:picLocks noChangeAspect="1"/>
          </p:cNvPicPr>
          <p:nvPr/>
        </p:nvPicPr>
        <p:blipFill>
          <a:blip r:embed="rId4"/>
          <a:stretch>
            <a:fillRect/>
          </a:stretch>
        </p:blipFill>
        <p:spPr>
          <a:xfrm>
            <a:off x="960261" y="3147348"/>
            <a:ext cx="7171659" cy="3322994"/>
          </a:xfrm>
          <a:prstGeom prst="rect">
            <a:avLst/>
          </a:prstGeom>
          <a:ln w="28575">
            <a:solidFill>
              <a:schemeClr val="bg2">
                <a:lumMod val="50000"/>
              </a:schemeClr>
            </a:solidFill>
          </a:ln>
        </p:spPr>
      </p:pic>
    </p:spTree>
    <p:extLst>
      <p:ext uri="{BB962C8B-B14F-4D97-AF65-F5344CB8AC3E}">
        <p14:creationId xmlns:p14="http://schemas.microsoft.com/office/powerpoint/2010/main" val="229276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5"/>
            <a:ext cx="10960767" cy="138598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8" name="직사각형 17">
            <a:extLst>
              <a:ext uri="{FF2B5EF4-FFF2-40B4-BE49-F238E27FC236}">
                <a16:creationId xmlns:a16="http://schemas.microsoft.com/office/drawing/2014/main" id="{CFA74B70-23D6-4AB7-873A-AA267EDCDD63}"/>
              </a:ext>
            </a:extLst>
          </p:cNvPr>
          <p:cNvSpPr/>
          <p:nvPr/>
        </p:nvSpPr>
        <p:spPr>
          <a:xfrm>
            <a:off x="1093912" y="1414522"/>
            <a:ext cx="10672011" cy="923330"/>
          </a:xfrm>
          <a:prstGeom prst="rect">
            <a:avLst/>
          </a:prstGeom>
        </p:spPr>
        <p:txBody>
          <a:bodyPr wrap="square">
            <a:spAutoFit/>
          </a:bodyPr>
          <a:lstStyle/>
          <a:p>
            <a:r>
              <a:rPr lang="en-US" altLang="ko-KR" dirty="0"/>
              <a:t>Three alternative definitions for the central vertex lead to very similar results. </a:t>
            </a:r>
          </a:p>
          <a:p>
            <a:r>
              <a:rPr lang="en-US" altLang="ko-KR" dirty="0"/>
              <a:t>The vertex degree and the weighted vertex degree criteria coincide 91.8% of the time.</a:t>
            </a:r>
          </a:p>
          <a:p>
            <a:r>
              <a:rPr lang="en-US" altLang="ko-KR" dirty="0"/>
              <a:t>Overall, the three criteria yield the same central vertex in 63.6% of the cases.</a:t>
            </a:r>
          </a:p>
        </p:txBody>
      </p:sp>
      <p:grpSp>
        <p:nvGrpSpPr>
          <p:cNvPr id="13" name="그룹 12">
            <a:extLst>
              <a:ext uri="{FF2B5EF4-FFF2-40B4-BE49-F238E27FC236}">
                <a16:creationId xmlns:a16="http://schemas.microsoft.com/office/drawing/2014/main" id="{8D177416-4938-43B6-B4BA-E3EFC5821EC7}"/>
              </a:ext>
            </a:extLst>
          </p:cNvPr>
          <p:cNvGrpSpPr/>
          <p:nvPr/>
        </p:nvGrpSpPr>
        <p:grpSpPr>
          <a:xfrm>
            <a:off x="868755" y="2602209"/>
            <a:ext cx="4697158" cy="3995143"/>
            <a:chOff x="755576" y="404664"/>
            <a:chExt cx="7632848" cy="2736304"/>
          </a:xfrm>
        </p:grpSpPr>
        <p:sp>
          <p:nvSpPr>
            <p:cNvPr id="14" name="직사각형 13">
              <a:extLst>
                <a:ext uri="{FF2B5EF4-FFF2-40B4-BE49-F238E27FC236}">
                  <a16:creationId xmlns:a16="http://schemas.microsoft.com/office/drawing/2014/main" id="{46367B79-E5CB-4849-9349-9433A0B36520}"/>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25E76E02-2DE0-43E6-A165-67E80BF90B4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TextBox 11">
            <a:extLst>
              <a:ext uri="{FF2B5EF4-FFF2-40B4-BE49-F238E27FC236}">
                <a16:creationId xmlns:a16="http://schemas.microsoft.com/office/drawing/2014/main" id="{6BD40AEA-D0EE-43BF-A649-B102FC0C4D55}"/>
              </a:ext>
            </a:extLst>
          </p:cNvPr>
          <p:cNvSpPr txBox="1"/>
          <p:nvPr/>
        </p:nvSpPr>
        <p:spPr>
          <a:xfrm>
            <a:off x="1160571" y="2968138"/>
            <a:ext cx="4113526" cy="3139321"/>
          </a:xfrm>
          <a:prstGeom prst="rect">
            <a:avLst/>
          </a:prstGeom>
          <a:noFill/>
        </p:spPr>
        <p:txBody>
          <a:bodyPr wrap="square" rtlCol="0">
            <a:spAutoFit/>
          </a:bodyPr>
          <a:lstStyle/>
          <a:p>
            <a:r>
              <a:rPr lang="en-US" altLang="ko-KR" dirty="0"/>
              <a:t>A vertex with a high vertex degree carries a lot of weight around it, which in turn may be highly connected to others.</a:t>
            </a:r>
          </a:p>
          <a:p>
            <a:endParaRPr lang="en-US" altLang="ko-KR" dirty="0"/>
          </a:p>
          <a:p>
            <a:r>
              <a:rPr lang="en-US" altLang="ko-KR" dirty="0"/>
              <a:t>Two different interpretations may be given to these results. </a:t>
            </a:r>
          </a:p>
          <a:p>
            <a:pPr marL="400050" indent="-400050">
              <a:buAutoNum type="romanLcParenBoth"/>
            </a:pPr>
            <a:r>
              <a:rPr lang="en-US" altLang="ko-KR" dirty="0"/>
              <a:t>static (fixed at all times) central vertex</a:t>
            </a:r>
          </a:p>
          <a:p>
            <a:pPr marL="400050" indent="-400050">
              <a:buAutoNum type="romanLcParenBoth"/>
            </a:pPr>
            <a:r>
              <a:rPr lang="en-US" altLang="ko-KR" dirty="0"/>
              <a:t>dynamic (updated at each time step) central vertex.</a:t>
            </a:r>
            <a:endParaRPr lang="ko-KR" altLang="en-US" dirty="0"/>
          </a:p>
        </p:txBody>
      </p:sp>
      <p:pic>
        <p:nvPicPr>
          <p:cNvPr id="16" name="그림 15">
            <a:extLst>
              <a:ext uri="{FF2B5EF4-FFF2-40B4-BE49-F238E27FC236}">
                <a16:creationId xmlns:a16="http://schemas.microsoft.com/office/drawing/2014/main" id="{2B892E06-979C-4351-B970-C9D277363ABF}"/>
              </a:ext>
            </a:extLst>
          </p:cNvPr>
          <p:cNvPicPr>
            <a:picLocks noChangeAspect="1"/>
          </p:cNvPicPr>
          <p:nvPr/>
        </p:nvPicPr>
        <p:blipFill>
          <a:blip r:embed="rId3"/>
          <a:stretch>
            <a:fillRect/>
          </a:stretch>
        </p:blipFill>
        <p:spPr>
          <a:xfrm>
            <a:off x="5807058" y="2672800"/>
            <a:ext cx="5039617" cy="3405639"/>
          </a:xfrm>
          <a:prstGeom prst="rect">
            <a:avLst/>
          </a:prstGeom>
          <a:ln w="28575">
            <a:solidFill>
              <a:schemeClr val="bg2">
                <a:lumMod val="50000"/>
              </a:schemeClr>
            </a:solidFill>
          </a:ln>
        </p:spPr>
      </p:pic>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DDC33A50-D9A2-4FB6-AF21-04FD6EB0814A}"/>
                  </a:ext>
                </a:extLst>
              </p:cNvPr>
              <p:cNvSpPr/>
              <p:nvPr/>
            </p:nvSpPr>
            <p:spPr>
              <a:xfrm>
                <a:off x="5807059" y="6138982"/>
                <a:ext cx="6096000" cy="584775"/>
              </a:xfrm>
              <a:prstGeom prst="rect">
                <a:avLst/>
              </a:prstGeom>
            </p:spPr>
            <p:txBody>
              <a:bodyPr>
                <a:spAutoFit/>
              </a:bodyPr>
              <a:lstStyle/>
              <a:p>
                <a:r>
                  <a:rPr lang="en-US" altLang="ko-KR" sz="1600" dirty="0"/>
                  <a:t>Mean occupation layer </a:t>
                </a:r>
                <a14:m>
                  <m:oMath xmlns:m="http://schemas.openxmlformats.org/officeDocument/2006/math">
                    <m:r>
                      <a:rPr lang="en-US" altLang="ko-KR" sz="1600" i="1" dirty="0">
                        <a:latin typeface="Cambria Math" panose="02040503050406030204" pitchFamily="18" charset="0"/>
                      </a:rPr>
                      <m:t>𝑙</m:t>
                    </m:r>
                    <m:r>
                      <a:rPr lang="en-US" altLang="ko-KR" sz="1600" i="1" dirty="0">
                        <a:latin typeface="Cambria Math" panose="02040503050406030204" pitchFamily="18" charset="0"/>
                      </a:rPr>
                      <m:t>(</m:t>
                    </m:r>
                    <m:r>
                      <a:rPr lang="en-US" altLang="ko-KR" sz="1600" i="1" dirty="0">
                        <a:latin typeface="Cambria Math" panose="02040503050406030204" pitchFamily="18" charset="0"/>
                      </a:rPr>
                      <m:t>𝑡</m:t>
                    </m:r>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𝑣</m:t>
                        </m:r>
                      </m:e>
                      <m:sub>
                        <m:r>
                          <a:rPr lang="en-US" altLang="ko-KR" sz="1600" i="1" dirty="0">
                            <a:latin typeface="Cambria Math" panose="02040503050406030204" pitchFamily="18" charset="0"/>
                          </a:rPr>
                          <m:t>𝑖</m:t>
                        </m:r>
                      </m:sub>
                    </m:sSub>
                    <m:r>
                      <a:rPr lang="en-US" altLang="ko-KR" sz="1600" i="1" dirty="0">
                        <a:latin typeface="Cambria Math" panose="02040503050406030204" pitchFamily="18" charset="0"/>
                      </a:rPr>
                      <m:t>) </m:t>
                    </m:r>
                  </m:oMath>
                </a14:m>
                <a:r>
                  <a:rPr lang="en-US" altLang="ko-KR" sz="1600" dirty="0"/>
                  <a:t>as a function of time, </a:t>
                </a:r>
              </a:p>
              <a:p>
                <a:r>
                  <a:rPr lang="en-US" altLang="ko-KR" sz="1600" dirty="0"/>
                  <a:t>with static and dynamic central vertices</a:t>
                </a:r>
                <a:endParaRPr lang="ko-KR" altLang="en-US" sz="1600" dirty="0"/>
              </a:p>
            </p:txBody>
          </p:sp>
        </mc:Choice>
        <mc:Fallback xmlns="">
          <p:sp>
            <p:nvSpPr>
              <p:cNvPr id="17" name="직사각형 16">
                <a:extLst>
                  <a:ext uri="{FF2B5EF4-FFF2-40B4-BE49-F238E27FC236}">
                    <a16:creationId xmlns:a16="http://schemas.microsoft.com/office/drawing/2014/main" id="{DDC33A50-D9A2-4FB6-AF21-04FD6EB0814A}"/>
                  </a:ext>
                </a:extLst>
              </p:cNvPr>
              <p:cNvSpPr>
                <a:spLocks noRot="1" noChangeAspect="1" noMove="1" noResize="1" noEditPoints="1" noAdjustHandles="1" noChangeArrowheads="1" noChangeShapeType="1" noTextEdit="1"/>
              </p:cNvSpPr>
              <p:nvPr/>
            </p:nvSpPr>
            <p:spPr>
              <a:xfrm>
                <a:off x="5807059" y="6138982"/>
                <a:ext cx="6096000" cy="584775"/>
              </a:xfrm>
              <a:prstGeom prst="rect">
                <a:avLst/>
              </a:prstGeom>
              <a:blipFill>
                <a:blip r:embed="rId4"/>
                <a:stretch>
                  <a:fillRect l="-600" t="-3125"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0073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F8D0E7EE-8205-491A-A9B7-04F8EE0C3DB7}"/>
              </a:ext>
            </a:extLst>
          </p:cNvPr>
          <p:cNvPicPr>
            <a:picLocks noChangeAspect="1"/>
          </p:cNvPicPr>
          <p:nvPr/>
        </p:nvPicPr>
        <p:blipFill>
          <a:blip r:embed="rId3"/>
          <a:stretch>
            <a:fillRect/>
          </a:stretch>
        </p:blipFill>
        <p:spPr>
          <a:xfrm>
            <a:off x="856859" y="1124227"/>
            <a:ext cx="6943402" cy="5473125"/>
          </a:xfrm>
          <a:prstGeom prst="rect">
            <a:avLst/>
          </a:prstGeom>
          <a:ln w="28575">
            <a:solidFill>
              <a:schemeClr val="bg2">
                <a:lumMod val="50000"/>
              </a:schemeClr>
            </a:solidFill>
          </a:ln>
        </p:spPr>
      </p:pic>
      <p:sp>
        <p:nvSpPr>
          <p:cNvPr id="19" name="직사각형 18">
            <a:extLst>
              <a:ext uri="{FF2B5EF4-FFF2-40B4-BE49-F238E27FC236}">
                <a16:creationId xmlns:a16="http://schemas.microsoft.com/office/drawing/2014/main" id="{670E8C6D-6AF1-46AB-9463-EC1C834E7A8B}"/>
              </a:ext>
            </a:extLst>
          </p:cNvPr>
          <p:cNvSpPr/>
          <p:nvPr/>
        </p:nvSpPr>
        <p:spPr>
          <a:xfrm>
            <a:off x="8017565" y="1079549"/>
            <a:ext cx="3969026" cy="2862322"/>
          </a:xfrm>
          <a:prstGeom prst="rect">
            <a:avLst/>
          </a:prstGeom>
        </p:spPr>
        <p:txBody>
          <a:bodyPr wrap="square">
            <a:spAutoFit/>
          </a:bodyPr>
          <a:lstStyle/>
          <a:p>
            <a:r>
              <a:rPr lang="en-US" altLang="ko-KR" dirty="0"/>
              <a:t>Snapshot of a dynamic asset tree connecting the examined 116 stocks of the S&amp;P 500 index. </a:t>
            </a:r>
          </a:p>
          <a:p>
            <a:r>
              <a:rPr lang="en-US" altLang="ko-KR" dirty="0"/>
              <a:t>The tree was produced using four-year window width and it is entered on January 1, 1998.</a:t>
            </a:r>
          </a:p>
          <a:p>
            <a:endParaRPr lang="en-US" altLang="ko-KR" dirty="0"/>
          </a:p>
          <a:p>
            <a:r>
              <a:rPr lang="en-US" altLang="ko-KR" dirty="0"/>
              <a:t>General Electric (GE) was used as the central vertex and eight layers  can be identified.</a:t>
            </a:r>
            <a:endParaRPr lang="ko-KR" altLang="en-US" dirty="0"/>
          </a:p>
        </p:txBody>
      </p:sp>
    </p:spTree>
    <p:extLst>
      <p:ext uri="{BB962C8B-B14F-4D97-AF65-F5344CB8AC3E}">
        <p14:creationId xmlns:p14="http://schemas.microsoft.com/office/powerpoint/2010/main" val="225437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0DC06795-8509-4805-82AC-1C8F3ACF4208}"/>
              </a:ext>
            </a:extLst>
          </p:cNvPr>
          <p:cNvGrpSpPr/>
          <p:nvPr/>
        </p:nvGrpSpPr>
        <p:grpSpPr>
          <a:xfrm>
            <a:off x="833048" y="3331482"/>
            <a:ext cx="10984577" cy="3337878"/>
            <a:chOff x="755576" y="404664"/>
            <a:chExt cx="7632848" cy="2736304"/>
          </a:xfrm>
        </p:grpSpPr>
        <p:sp>
          <p:nvSpPr>
            <p:cNvPr id="15" name="직사각형 14">
              <a:extLst>
                <a:ext uri="{FF2B5EF4-FFF2-40B4-BE49-F238E27FC236}">
                  <a16:creationId xmlns:a16="http://schemas.microsoft.com/office/drawing/2014/main" id="{9DDA5DF0-92AC-4086-A3B3-3EAECED83377}"/>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2B45E90-5B82-4FF0-8200-B1096B479FF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8" y="1150165"/>
            <a:ext cx="10960767" cy="2125386"/>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E91BDA01-80AC-49ED-9B7E-0539850CB572}"/>
              </a:ext>
            </a:extLst>
          </p:cNvPr>
          <p:cNvSpPr txBox="1"/>
          <p:nvPr/>
        </p:nvSpPr>
        <p:spPr>
          <a:xfrm>
            <a:off x="1152939" y="1352382"/>
            <a:ext cx="10182203" cy="5078313"/>
          </a:xfrm>
          <a:prstGeom prst="rect">
            <a:avLst/>
          </a:prstGeom>
          <a:noFill/>
        </p:spPr>
        <p:txBody>
          <a:bodyPr wrap="square" rtlCol="0">
            <a:spAutoFit/>
          </a:bodyPr>
          <a:lstStyle/>
          <a:p>
            <a:r>
              <a:rPr lang="en-US" altLang="ko-KR" dirty="0"/>
              <a:t>The term </a:t>
            </a:r>
            <a:r>
              <a:rPr lang="en-US" altLang="ko-KR" b="1" dirty="0"/>
              <a:t>branch</a:t>
            </a:r>
            <a:r>
              <a:rPr lang="en-US" altLang="ko-KR" dirty="0"/>
              <a:t> refers to a subset of the tree, to all the nodes that share the specified common parent.</a:t>
            </a:r>
          </a:p>
          <a:p>
            <a:pPr marL="285750" indent="-285750">
              <a:buFontTx/>
              <a:buChar char="-"/>
            </a:pPr>
            <a:r>
              <a:rPr lang="en-US" altLang="ko-KR" dirty="0"/>
              <a:t>There are some branches in the tree, in which most of the stocks belong to just one sector, indicating that the branch is fairly homogeneous with respect to business sectors</a:t>
            </a:r>
          </a:p>
          <a:p>
            <a:pPr marL="285750" indent="-285750">
              <a:buFontTx/>
              <a:buChar char="-"/>
            </a:pPr>
            <a:r>
              <a:rPr lang="en-US" altLang="ko-KR" dirty="0"/>
              <a:t>Since the grouping of stocks is not perfect at the branch level, we define a smaller </a:t>
            </a:r>
            <a:r>
              <a:rPr lang="en-US" altLang="ko-KR" b="1" dirty="0"/>
              <a:t>subset</a:t>
            </a:r>
            <a:r>
              <a:rPr lang="en-US" altLang="ko-KR" dirty="0"/>
              <a:t> whose members are more homogeneous.</a:t>
            </a:r>
          </a:p>
          <a:p>
            <a:pPr marL="285750" indent="-285750">
              <a:buFontTx/>
              <a:buChar char="-"/>
            </a:pPr>
            <a:endParaRPr lang="en-US" altLang="ko-KR" dirty="0"/>
          </a:p>
          <a:p>
            <a:pPr marL="285750" indent="-285750">
              <a:buFontTx/>
              <a:buChar char="-"/>
            </a:pPr>
            <a:endParaRPr lang="en-US" altLang="ko-KR" dirty="0"/>
          </a:p>
          <a:p>
            <a:r>
              <a:rPr lang="en-US" altLang="ko-KR" dirty="0"/>
              <a:t>The term </a:t>
            </a:r>
            <a:r>
              <a:rPr lang="en-US" altLang="ko-KR" b="1" dirty="0"/>
              <a:t>cluster</a:t>
            </a:r>
            <a:r>
              <a:rPr lang="en-US" altLang="ko-KR" dirty="0"/>
              <a:t> is defined as a subset of a branch, but a more accurate definition is based on the following four rules. </a:t>
            </a:r>
          </a:p>
          <a:p>
            <a:pPr marL="400050" indent="-400050">
              <a:buAutoNum type="romanLcParenBoth"/>
            </a:pPr>
            <a:r>
              <a:rPr lang="en-US" altLang="ko-KR" dirty="0"/>
              <a:t>A cluster is named after the cluster parent, which is the node in the cluster closest to the central vertex and it is the starting node of the cluster.</a:t>
            </a:r>
          </a:p>
          <a:p>
            <a:pPr marL="400050" indent="-400050">
              <a:buAutoNum type="romanLcParenBoth"/>
            </a:pPr>
            <a:r>
              <a:rPr lang="en-US" altLang="ko-KR" dirty="0"/>
              <a:t>If there are more than one potential cluster parent, the one resulting in the most complete cluster is chosen as the cluster parent. The nodes that are left outside the formed cluster are considered outliers.</a:t>
            </a:r>
          </a:p>
          <a:p>
            <a:pPr marL="400050" indent="-400050">
              <a:buAutoNum type="romanLcParenBoth"/>
            </a:pPr>
            <a:r>
              <a:rPr lang="en-US" altLang="ko-KR" dirty="0"/>
              <a:t>Only those edges that are required to connect the cluster are included.</a:t>
            </a:r>
          </a:p>
          <a:p>
            <a:pPr marL="400050" indent="-400050">
              <a:buAutoNum type="romanLcParenBoth"/>
            </a:pPr>
            <a:r>
              <a:rPr lang="en-US" altLang="ko-KR" dirty="0"/>
              <a:t>If there are nodes in a cluster which do not belong there, and they do not have children that belong to the cluster either, they are not included. </a:t>
            </a:r>
            <a:endParaRPr lang="ko-KR" altLang="en-US" dirty="0"/>
          </a:p>
        </p:txBody>
      </p:sp>
    </p:spTree>
    <p:extLst>
      <p:ext uri="{BB962C8B-B14F-4D97-AF65-F5344CB8AC3E}">
        <p14:creationId xmlns:p14="http://schemas.microsoft.com/office/powerpoint/2010/main" val="97195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8" y="1150164"/>
            <a:ext cx="10960767" cy="5075708"/>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E91BDA01-80AC-49ED-9B7E-0539850CB572}"/>
              </a:ext>
            </a:extLst>
          </p:cNvPr>
          <p:cNvSpPr txBox="1"/>
          <p:nvPr/>
        </p:nvSpPr>
        <p:spPr>
          <a:xfrm>
            <a:off x="1152939" y="1461052"/>
            <a:ext cx="10182203" cy="2862322"/>
          </a:xfrm>
          <a:prstGeom prst="rect">
            <a:avLst/>
          </a:prstGeom>
          <a:noFill/>
        </p:spPr>
        <p:txBody>
          <a:bodyPr wrap="square" rtlCol="0">
            <a:spAutoFit/>
          </a:bodyPr>
          <a:lstStyle/>
          <a:p>
            <a:r>
              <a:rPr lang="en-US" altLang="ko-KR" b="1" dirty="0"/>
              <a:t>Complete</a:t>
            </a:r>
            <a:r>
              <a:rPr lang="en-US" altLang="ko-KR" dirty="0"/>
              <a:t> and </a:t>
            </a:r>
            <a:r>
              <a:rPr lang="en-US" altLang="ko-KR" b="1" dirty="0"/>
              <a:t>incomplete</a:t>
            </a:r>
          </a:p>
          <a:p>
            <a:pPr marL="285750" indent="-285750">
              <a:buFontTx/>
              <a:buChar char="-"/>
            </a:pPr>
            <a:r>
              <a:rPr lang="en-US" altLang="ko-KR" dirty="0"/>
              <a:t>A complete cluster contains all the companies of the studied set belonging to the corresponding business sector, so that none are left outside the cluster. </a:t>
            </a:r>
          </a:p>
          <a:p>
            <a:pPr marL="285750" indent="-285750">
              <a:buFontTx/>
              <a:buChar char="-"/>
            </a:pPr>
            <a:r>
              <a:rPr lang="en-US" altLang="ko-KR" dirty="0"/>
              <a:t>In practice, however, clusters are mostly incomplete, containing most, but not all, of the companies of the given business sector, and the rest are to be found somewhere else in the tree. </a:t>
            </a:r>
          </a:p>
          <a:p>
            <a:pPr marL="285750" indent="-285750">
              <a:buFontTx/>
              <a:buChar char="-"/>
            </a:pPr>
            <a:r>
              <a:rPr lang="en-US" altLang="ko-KR" dirty="0"/>
              <a:t>Only the Energy cluster was found complete.</a:t>
            </a:r>
          </a:p>
          <a:p>
            <a:pPr marL="285750" indent="-285750">
              <a:buFontTx/>
              <a:buChar char="-"/>
            </a:pPr>
            <a:endParaRPr lang="en-US" altLang="ko-KR" dirty="0"/>
          </a:p>
          <a:p>
            <a:r>
              <a:rPr lang="en-US" altLang="ko-KR" dirty="0"/>
              <a:t>These clusters, whether complete or incomplete, are characterized by the normalized cluster length, defined for a cluster c as follows:</a:t>
            </a:r>
            <a:endParaRPr lang="ko-KR" altLang="en-US" dirty="0"/>
          </a:p>
        </p:txBody>
      </p:sp>
      <p:pic>
        <p:nvPicPr>
          <p:cNvPr id="9" name="그림 8">
            <a:extLst>
              <a:ext uri="{FF2B5EF4-FFF2-40B4-BE49-F238E27FC236}">
                <a16:creationId xmlns:a16="http://schemas.microsoft.com/office/drawing/2014/main" id="{38F43C65-CAC3-48BE-B0B2-572E8D65447C}"/>
              </a:ext>
            </a:extLst>
          </p:cNvPr>
          <p:cNvPicPr>
            <a:picLocks noChangeAspect="1"/>
          </p:cNvPicPr>
          <p:nvPr/>
        </p:nvPicPr>
        <p:blipFill>
          <a:blip r:embed="rId3"/>
          <a:stretch>
            <a:fillRect/>
          </a:stretch>
        </p:blipFill>
        <p:spPr>
          <a:xfrm>
            <a:off x="1800432" y="4464375"/>
            <a:ext cx="2443577" cy="932573"/>
          </a:xfrm>
          <a:prstGeom prst="rect">
            <a:avLst/>
          </a:prstGeom>
        </p:spPr>
      </p:pic>
      <p:sp>
        <p:nvSpPr>
          <p:cNvPr id="11" name="직사각형 10">
            <a:extLst>
              <a:ext uri="{FF2B5EF4-FFF2-40B4-BE49-F238E27FC236}">
                <a16:creationId xmlns:a16="http://schemas.microsoft.com/office/drawing/2014/main" id="{E327A97B-E1A4-4BF6-B6BD-281A4DE392B5}"/>
              </a:ext>
            </a:extLst>
          </p:cNvPr>
          <p:cNvSpPr/>
          <p:nvPr/>
        </p:nvSpPr>
        <p:spPr>
          <a:xfrm>
            <a:off x="1202584" y="5643943"/>
            <a:ext cx="5193666" cy="369332"/>
          </a:xfrm>
          <a:prstGeom prst="rect">
            <a:avLst/>
          </a:prstGeom>
        </p:spPr>
        <p:txBody>
          <a:bodyPr wrap="none">
            <a:spAutoFit/>
          </a:bodyPr>
          <a:lstStyle/>
          <a:p>
            <a:r>
              <a:rPr lang="en-US" altLang="ko-KR" dirty="0"/>
              <a:t>where Nc is the number of stocks in the cluster</a:t>
            </a:r>
            <a:endParaRPr lang="ko-KR" altLang="en-US" dirty="0"/>
          </a:p>
        </p:txBody>
      </p:sp>
    </p:spTree>
    <p:extLst>
      <p:ext uri="{BB962C8B-B14F-4D97-AF65-F5344CB8AC3E}">
        <p14:creationId xmlns:p14="http://schemas.microsoft.com/office/powerpoint/2010/main" val="20656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F8D0E7EE-8205-491A-A9B7-04F8EE0C3DB7}"/>
              </a:ext>
            </a:extLst>
          </p:cNvPr>
          <p:cNvPicPr>
            <a:picLocks noChangeAspect="1"/>
          </p:cNvPicPr>
          <p:nvPr/>
        </p:nvPicPr>
        <p:blipFill>
          <a:blip r:embed="rId3"/>
          <a:stretch>
            <a:fillRect/>
          </a:stretch>
        </p:blipFill>
        <p:spPr>
          <a:xfrm>
            <a:off x="856859" y="1124227"/>
            <a:ext cx="6943402" cy="5473125"/>
          </a:xfrm>
          <a:prstGeom prst="rect">
            <a:avLst/>
          </a:prstGeom>
          <a:ln w="28575">
            <a:solidFill>
              <a:schemeClr val="bg2">
                <a:lumMod val="50000"/>
              </a:schemeClr>
            </a:solidFill>
          </a:ln>
        </p:spPr>
      </p:pic>
      <p:sp>
        <p:nvSpPr>
          <p:cNvPr id="19" name="직사각형 18">
            <a:extLst>
              <a:ext uri="{FF2B5EF4-FFF2-40B4-BE49-F238E27FC236}">
                <a16:creationId xmlns:a16="http://schemas.microsoft.com/office/drawing/2014/main" id="{670E8C6D-6AF1-46AB-9463-EC1C834E7A8B}"/>
              </a:ext>
            </a:extLst>
          </p:cNvPr>
          <p:cNvSpPr/>
          <p:nvPr/>
        </p:nvSpPr>
        <p:spPr>
          <a:xfrm>
            <a:off x="8017565" y="1079549"/>
            <a:ext cx="3969026" cy="3693319"/>
          </a:xfrm>
          <a:prstGeom prst="rect">
            <a:avLst/>
          </a:prstGeom>
        </p:spPr>
        <p:txBody>
          <a:bodyPr wrap="square">
            <a:spAutoFit/>
          </a:bodyPr>
          <a:lstStyle/>
          <a:p>
            <a:r>
              <a:rPr lang="en-US" altLang="ko-KR" dirty="0"/>
              <a:t>Compared with the normalized tree length, which for the sample tree at time t∗ is L(t∗) ≈ 1.05.</a:t>
            </a:r>
          </a:p>
          <a:p>
            <a:pPr lvl="1"/>
            <a:r>
              <a:rPr lang="en-US" altLang="ko-KR" dirty="0" err="1"/>
              <a:t>L</a:t>
            </a:r>
            <a:r>
              <a:rPr lang="en-US" altLang="ko-KR" sz="1400" dirty="0" err="1"/>
              <a:t>Energy</a:t>
            </a:r>
            <a:r>
              <a:rPr lang="en-US" altLang="ko-KR" dirty="0"/>
              <a:t>(t∗) ≈ 0.92, </a:t>
            </a:r>
          </a:p>
          <a:p>
            <a:pPr lvl="1"/>
            <a:r>
              <a:rPr lang="en-US" altLang="ko-KR" dirty="0" err="1"/>
              <a:t>L</a:t>
            </a:r>
            <a:r>
              <a:rPr lang="en-US" altLang="ko-KR" sz="1400" dirty="0" err="1"/>
              <a:t>Health</a:t>
            </a:r>
            <a:r>
              <a:rPr lang="en-US" altLang="ko-KR" dirty="0"/>
              <a:t>- </a:t>
            </a:r>
            <a:r>
              <a:rPr lang="en-US" altLang="ko-KR" sz="1400" dirty="0"/>
              <a:t>care</a:t>
            </a:r>
            <a:r>
              <a:rPr lang="en-US" altLang="ko-KR" dirty="0"/>
              <a:t>(t∗) ≈ 0.98. </a:t>
            </a:r>
          </a:p>
          <a:p>
            <a:pPr lvl="1"/>
            <a:r>
              <a:rPr lang="en-US" altLang="ko-KR" dirty="0" err="1"/>
              <a:t>L</a:t>
            </a:r>
            <a:r>
              <a:rPr lang="en-US" altLang="ko-KR" sz="1400" dirty="0" err="1"/>
              <a:t>Utilities</a:t>
            </a:r>
            <a:r>
              <a:rPr lang="en-US" altLang="ko-KR" dirty="0"/>
              <a:t>(t∗) ≈ 1.01.</a:t>
            </a:r>
          </a:p>
          <a:p>
            <a:pPr lvl="1"/>
            <a:r>
              <a:rPr lang="en-US" altLang="ko-KR" dirty="0" err="1"/>
              <a:t>L</a:t>
            </a:r>
            <a:r>
              <a:rPr lang="en-US" altLang="ko-KR" sz="1400" dirty="0" err="1"/>
              <a:t>Basic</a:t>
            </a:r>
            <a:r>
              <a:rPr lang="en-US" altLang="ko-KR" sz="1400" dirty="0"/>
              <a:t> materials</a:t>
            </a:r>
            <a:r>
              <a:rPr lang="en-US" altLang="ko-KR" dirty="0"/>
              <a:t>(t∗) ≈ 1.03. </a:t>
            </a:r>
          </a:p>
          <a:p>
            <a:pPr lvl="1"/>
            <a:r>
              <a:rPr lang="en-US" altLang="ko-KR" dirty="0" err="1"/>
              <a:t>L</a:t>
            </a:r>
            <a:r>
              <a:rPr lang="en-US" altLang="ko-KR" sz="1400" dirty="0" err="1"/>
              <a:t>Tehnology</a:t>
            </a:r>
            <a:r>
              <a:rPr lang="en-US" altLang="ko-KR" dirty="0"/>
              <a:t>(t∗) ≈ 1.07. </a:t>
            </a:r>
          </a:p>
          <a:p>
            <a:endParaRPr lang="en-US" altLang="ko-KR" dirty="0"/>
          </a:p>
          <a:p>
            <a:endParaRPr lang="en-US" altLang="ko-KR" dirty="0"/>
          </a:p>
          <a:p>
            <a:r>
              <a:rPr lang="en-US" altLang="ko-KR" dirty="0"/>
              <a:t>-&gt; Most clusters seem to be more tightly packed than the tree on average</a:t>
            </a:r>
            <a:endParaRPr lang="ko-KR" altLang="en-US" dirty="0"/>
          </a:p>
        </p:txBody>
      </p:sp>
    </p:spTree>
    <p:extLst>
      <p:ext uri="{BB962C8B-B14F-4D97-AF65-F5344CB8AC3E}">
        <p14:creationId xmlns:p14="http://schemas.microsoft.com/office/powerpoint/2010/main" val="428975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1. Introduction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10275332" cy="5355311"/>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094084" y="1467366"/>
            <a:ext cx="9820004" cy="5355312"/>
          </a:xfrm>
          <a:prstGeom prst="rect">
            <a:avLst/>
          </a:prstGeom>
          <a:noFill/>
        </p:spPr>
        <p:txBody>
          <a:bodyPr wrap="square" rtlCol="0">
            <a:spAutoFit/>
          </a:bodyPr>
          <a:lstStyle/>
          <a:p>
            <a:r>
              <a:rPr lang="en-US" altLang="ko-KR" dirty="0"/>
              <a:t>Hierarchical arrangement of stocks through studying the clustering of companies by using correlations of asset returns (Mantegna, 1999)</a:t>
            </a:r>
          </a:p>
          <a:p>
            <a:r>
              <a:rPr lang="en-US" altLang="ko-KR" dirty="0"/>
              <a:t>- In this paper, we study the </a:t>
            </a:r>
            <a:r>
              <a:rPr lang="en-US" altLang="ko-KR" b="1" dirty="0"/>
              <a:t>time dependent </a:t>
            </a:r>
            <a:r>
              <a:rPr lang="en-US" altLang="ko-KR" dirty="0"/>
              <a:t>properties of the </a:t>
            </a:r>
            <a:r>
              <a:rPr lang="en-US" altLang="ko-KR" b="1" dirty="0"/>
              <a:t>minimum spanning tree</a:t>
            </a:r>
            <a:r>
              <a:rPr lang="en-US" altLang="ko-KR" dirty="0"/>
              <a:t> and call it a ‘</a:t>
            </a:r>
            <a:r>
              <a:rPr lang="en-US" altLang="ko-KR" b="1" dirty="0"/>
              <a:t>dynamic asset tree</a:t>
            </a:r>
            <a:r>
              <a:rPr lang="en-US" altLang="ko-KR" dirty="0"/>
              <a:t>’.</a:t>
            </a:r>
          </a:p>
          <a:p>
            <a:r>
              <a:rPr lang="en-US" altLang="ko-KR" dirty="0"/>
              <a:t>- </a:t>
            </a:r>
            <a:r>
              <a:rPr lang="en-US" altLang="ko-KR" b="1" dirty="0"/>
              <a:t>Dynamic asset trees </a:t>
            </a:r>
            <a:r>
              <a:rPr lang="en-US" altLang="ko-KR" dirty="0"/>
              <a:t>can be used to simplify this complexity in order to grasp the essence of the market without drowning in the abundance of information.</a:t>
            </a:r>
          </a:p>
          <a:p>
            <a:endParaRPr lang="en-US" altLang="ko-KR" dirty="0"/>
          </a:p>
          <a:p>
            <a:r>
              <a:rPr lang="en-US" altLang="ko-KR" dirty="0"/>
              <a:t>The robustness of tree topology and the consequences of the market events on its structure.</a:t>
            </a:r>
          </a:p>
          <a:p>
            <a:r>
              <a:rPr lang="en-US" altLang="ko-KR" dirty="0"/>
              <a:t>- The minimum spanning tree, as a strongly pruned representative of asset correlations, is found to be robust and descriptive of stock market events.</a:t>
            </a:r>
          </a:p>
          <a:p>
            <a:pPr marL="285750" indent="-285750">
              <a:buFontTx/>
              <a:buChar char="-"/>
            </a:pPr>
            <a:endParaRPr lang="en-US" altLang="ko-KR" dirty="0"/>
          </a:p>
          <a:p>
            <a:r>
              <a:rPr lang="en-US" altLang="ko-KR" dirty="0"/>
              <a:t>Apply dynamic asset trees in the field of </a:t>
            </a:r>
            <a:r>
              <a:rPr lang="en-US" altLang="ko-KR" b="1" dirty="0"/>
              <a:t>portfolio optimization</a:t>
            </a:r>
          </a:p>
          <a:p>
            <a:pPr marL="285750" indent="-285750">
              <a:buFontTx/>
              <a:buChar char="-"/>
            </a:pPr>
            <a:r>
              <a:rPr lang="en-US" altLang="ko-KR" dirty="0"/>
              <a:t>expect a connection between dynamic asset trees and the Markowitz portfolio optimization scheme</a:t>
            </a:r>
          </a:p>
          <a:p>
            <a:r>
              <a:rPr lang="en-US" altLang="ko-KR" dirty="0"/>
              <a:t>-  although the topological structure of the tree changes with time, the companies of the minimum risk Markowitz portfolio are always located on the outer leaves of the tree.</a:t>
            </a:r>
          </a:p>
          <a:p>
            <a:endParaRPr lang="en-US" altLang="ko-KR" b="1" dirty="0"/>
          </a:p>
          <a:p>
            <a:endParaRPr lang="en-US" altLang="ko-KR" b="1" dirty="0"/>
          </a:p>
        </p:txBody>
      </p:sp>
    </p:spTree>
    <p:extLst>
      <p:ext uri="{BB962C8B-B14F-4D97-AF65-F5344CB8AC3E}">
        <p14:creationId xmlns:p14="http://schemas.microsoft.com/office/powerpoint/2010/main" val="369447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8" y="1150164"/>
            <a:ext cx="10960767" cy="4683078"/>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F84D6853-4C99-40F5-B01A-7F8FE6D2EB29}"/>
              </a:ext>
            </a:extLst>
          </p:cNvPr>
          <p:cNvSpPr txBox="1"/>
          <p:nvPr/>
        </p:nvSpPr>
        <p:spPr>
          <a:xfrm>
            <a:off x="1221121" y="1497928"/>
            <a:ext cx="10493100" cy="3970318"/>
          </a:xfrm>
          <a:prstGeom prst="rect">
            <a:avLst/>
          </a:prstGeom>
          <a:noFill/>
        </p:spPr>
        <p:txBody>
          <a:bodyPr wrap="square" rtlCol="0">
            <a:spAutoFit/>
          </a:bodyPr>
          <a:lstStyle/>
          <a:p>
            <a:r>
              <a:rPr lang="en-US" altLang="ko-KR" dirty="0"/>
              <a:t>MST seems to provide a taxonomy that is well compatible with the sector classification provided by an outside institution.</a:t>
            </a:r>
          </a:p>
          <a:p>
            <a:pPr marL="285750" indent="-285750">
              <a:buFontTx/>
              <a:buChar char="-"/>
            </a:pPr>
            <a:r>
              <a:rPr lang="en-US" altLang="ko-KR" dirty="0"/>
              <a:t>There are, however, some observed deviations to the classification ,which all for an explanation.</a:t>
            </a:r>
          </a:p>
          <a:p>
            <a:pPr marL="400050" indent="-400050">
              <a:buAutoNum type="romanLcParenBoth"/>
            </a:pPr>
            <a:r>
              <a:rPr lang="en-US" altLang="ko-KR" dirty="0"/>
              <a:t>Uncertainty in asset prices in the minds of investors causes some seemingly random price fluctuations to take place, and this introduces “noise” in the correlation matrix. </a:t>
            </a:r>
          </a:p>
          <a:p>
            <a:r>
              <a:rPr lang="en-US" altLang="ko-KR" dirty="0"/>
              <a:t>Therefore, it is not reasonable to expect a one-to-one mapping between business sectors and MST clusters. </a:t>
            </a:r>
          </a:p>
          <a:p>
            <a:pPr marL="400050" indent="-400050">
              <a:buAutoNum type="romanLcParenBoth" startAt="2"/>
            </a:pPr>
            <a:r>
              <a:rPr lang="en-US" altLang="ko-KR" dirty="0"/>
              <a:t>Business sector definitions are not unique, but vary by the organization issuing them.</a:t>
            </a:r>
          </a:p>
          <a:p>
            <a:pPr marL="400050" indent="-400050">
              <a:buAutoNum type="romanLcParenBoth" startAt="3"/>
            </a:pPr>
            <a:r>
              <a:rPr lang="en-US" altLang="ko-KR" dirty="0"/>
              <a:t>Historical price time series is old. Therefore, one should use contemporary definitions for business sectors etc., as those most accurately characterize the company.</a:t>
            </a:r>
          </a:p>
          <a:p>
            <a:pPr marL="400050" indent="-400050">
              <a:buAutoNum type="romanLcParenBoth" startAt="3"/>
            </a:pPr>
            <a:r>
              <a:rPr lang="en-US" altLang="ko-KR" dirty="0"/>
              <a:t>In many classification systems, companies engaged in substantially different business activities are classified according to where the majority of revenues and profits comes from.</a:t>
            </a:r>
          </a:p>
          <a:p>
            <a:pPr marL="400050" indent="-400050">
              <a:buAutoNum type="romanLcParenBoth" startAt="3"/>
            </a:pPr>
            <a:r>
              <a:rPr lang="en-US" altLang="ko-KR" dirty="0"/>
              <a:t>Some cluster outliers can be explained through the MST clustering mechanism, which is based on correlations between asset returns.</a:t>
            </a:r>
          </a:p>
        </p:txBody>
      </p:sp>
    </p:spTree>
    <p:extLst>
      <p:ext uri="{BB962C8B-B14F-4D97-AF65-F5344CB8AC3E}">
        <p14:creationId xmlns:p14="http://schemas.microsoft.com/office/powerpoint/2010/main" val="357599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5. Scale free structure of the asset tree</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 name="그룹 14">
            <a:extLst>
              <a:ext uri="{FF2B5EF4-FFF2-40B4-BE49-F238E27FC236}">
                <a16:creationId xmlns:a16="http://schemas.microsoft.com/office/drawing/2014/main" id="{3D6A45C0-F237-43D7-B44C-AB0CCAA620C3}"/>
              </a:ext>
            </a:extLst>
          </p:cNvPr>
          <p:cNvGrpSpPr/>
          <p:nvPr/>
        </p:nvGrpSpPr>
        <p:grpSpPr>
          <a:xfrm>
            <a:off x="856859" y="1313354"/>
            <a:ext cx="10851665" cy="3027380"/>
            <a:chOff x="755576" y="404664"/>
            <a:chExt cx="7632848" cy="2736304"/>
          </a:xfrm>
        </p:grpSpPr>
        <p:sp>
          <p:nvSpPr>
            <p:cNvPr id="16" name="직사각형 15">
              <a:extLst>
                <a:ext uri="{FF2B5EF4-FFF2-40B4-BE49-F238E27FC236}">
                  <a16:creationId xmlns:a16="http://schemas.microsoft.com/office/drawing/2014/main" id="{CA5A87F7-B385-48E3-A145-AEE32D22B08D}"/>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F24C572D-4B3D-4176-9DA4-EA2CDB5D323E}"/>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TextBox 8">
            <a:extLst>
              <a:ext uri="{FF2B5EF4-FFF2-40B4-BE49-F238E27FC236}">
                <a16:creationId xmlns:a16="http://schemas.microsoft.com/office/drawing/2014/main" id="{FF1502CB-21E4-4226-A68D-D07C3AE3B6BB}"/>
              </a:ext>
            </a:extLst>
          </p:cNvPr>
          <p:cNvSpPr txBox="1"/>
          <p:nvPr/>
        </p:nvSpPr>
        <p:spPr>
          <a:xfrm>
            <a:off x="1245403" y="1550673"/>
            <a:ext cx="10386392" cy="2585323"/>
          </a:xfrm>
          <a:prstGeom prst="rect">
            <a:avLst/>
          </a:prstGeom>
          <a:noFill/>
        </p:spPr>
        <p:txBody>
          <a:bodyPr wrap="square" rtlCol="0">
            <a:spAutoFit/>
          </a:bodyPr>
          <a:lstStyle/>
          <a:p>
            <a:r>
              <a:rPr lang="en-US" altLang="ko-KR" dirty="0"/>
              <a:t>Scale free behavior for the asset tree in a limited time window</a:t>
            </a:r>
          </a:p>
          <a:p>
            <a:pPr marL="285750" indent="-285750">
              <a:buFontTx/>
              <a:buChar char="-"/>
            </a:pPr>
            <a:r>
              <a:rPr lang="en-US" altLang="ko-KR" dirty="0" err="1"/>
              <a:t>Vandewalle</a:t>
            </a:r>
            <a:r>
              <a:rPr lang="en-US" altLang="ko-KR" dirty="0"/>
              <a:t> et al proposed the distribution of the vertex degrees f(n) to follow a power law behavior:</a:t>
            </a:r>
          </a:p>
          <a:p>
            <a:pPr marL="285750" indent="-285750">
              <a:buFontTx/>
              <a:buChar char="-"/>
            </a:pPr>
            <a:endParaRPr lang="en-US" altLang="ko-KR" dirty="0"/>
          </a:p>
          <a:p>
            <a:pPr marL="285750" indent="-285750">
              <a:buFontTx/>
              <a:buChar char="-"/>
            </a:pPr>
            <a:endParaRPr lang="en-US" altLang="ko-KR" dirty="0"/>
          </a:p>
          <a:p>
            <a:r>
              <a:rPr lang="en-US" altLang="ko-KR" dirty="0"/>
              <a:t>with the exponent α ≈ 2.2. This exponent implies that the second moment of the distribution would diverge in the infinite market limit.</a:t>
            </a:r>
          </a:p>
          <a:p>
            <a:r>
              <a:rPr lang="en-US" altLang="ko-KR" dirty="0"/>
              <a:t>- The second moment of the distribution is always dominated by the rare but extremely highly connected vertices</a:t>
            </a:r>
            <a:endParaRPr lang="ko-KR" altLang="en-US" dirty="0"/>
          </a:p>
        </p:txBody>
      </p:sp>
      <p:pic>
        <p:nvPicPr>
          <p:cNvPr id="11" name="그림 10">
            <a:extLst>
              <a:ext uri="{FF2B5EF4-FFF2-40B4-BE49-F238E27FC236}">
                <a16:creationId xmlns:a16="http://schemas.microsoft.com/office/drawing/2014/main" id="{7B8539A5-BC57-44E1-BD6D-240B07FC2EE7}"/>
              </a:ext>
            </a:extLst>
          </p:cNvPr>
          <p:cNvPicPr>
            <a:picLocks noChangeAspect="1"/>
          </p:cNvPicPr>
          <p:nvPr/>
        </p:nvPicPr>
        <p:blipFill>
          <a:blip r:embed="rId3"/>
          <a:stretch>
            <a:fillRect/>
          </a:stretch>
        </p:blipFill>
        <p:spPr>
          <a:xfrm>
            <a:off x="2686259" y="2328521"/>
            <a:ext cx="1557752" cy="453164"/>
          </a:xfrm>
          <a:prstGeom prst="rect">
            <a:avLst/>
          </a:prstGeom>
        </p:spPr>
      </p:pic>
    </p:spTree>
    <p:extLst>
      <p:ext uri="{BB962C8B-B14F-4D97-AF65-F5344CB8AC3E}">
        <p14:creationId xmlns:p14="http://schemas.microsoft.com/office/powerpoint/2010/main" val="22049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5. Scale free structure of the asset tree</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96319"/>
            <a:ext cx="10960767" cy="2295969"/>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직사각형 7">
            <a:extLst>
              <a:ext uri="{FF2B5EF4-FFF2-40B4-BE49-F238E27FC236}">
                <a16:creationId xmlns:a16="http://schemas.microsoft.com/office/drawing/2014/main" id="{AC496F58-5ED1-4F78-BDCB-3D1FA1D063BA}"/>
              </a:ext>
            </a:extLst>
          </p:cNvPr>
          <p:cNvSpPr/>
          <p:nvPr/>
        </p:nvSpPr>
        <p:spPr>
          <a:xfrm>
            <a:off x="1164275" y="1247113"/>
            <a:ext cx="10549947" cy="1754326"/>
          </a:xfrm>
          <a:prstGeom prst="rect">
            <a:avLst/>
          </a:prstGeom>
        </p:spPr>
        <p:txBody>
          <a:bodyPr wrap="square">
            <a:spAutoFit/>
          </a:bodyPr>
          <a:lstStyle/>
          <a:p>
            <a:r>
              <a:rPr lang="en-US" altLang="ko-KR" dirty="0"/>
              <a:t>Our aim is to study the property of scale freeness in the light of asset tree dynamics:</a:t>
            </a:r>
          </a:p>
          <a:p>
            <a:r>
              <a:rPr lang="en-US" altLang="ko-KR" dirty="0"/>
              <a:t>- The asset tree has, most of the time, scale free properties with a rather robust exponent </a:t>
            </a:r>
          </a:p>
          <a:p>
            <a:r>
              <a:rPr lang="en-US" altLang="ko-KR" dirty="0"/>
              <a:t>α ≈ −2.1 ± 0.1 for normal topology.</a:t>
            </a:r>
          </a:p>
          <a:p>
            <a:pPr marL="285750" indent="-285750">
              <a:buFontTx/>
              <a:buChar char="-"/>
            </a:pPr>
            <a:r>
              <a:rPr lang="en-US" altLang="ko-KR" dirty="0"/>
              <a:t>For most of the time the distribution behaves in a universal manner, meaning that the exponent α is a constant within the error limits.</a:t>
            </a:r>
          </a:p>
          <a:p>
            <a:pPr marL="285750" indent="-285750">
              <a:buFontTx/>
              <a:buChar char="-"/>
            </a:pPr>
            <a:r>
              <a:rPr lang="en-US" altLang="ko-KR" dirty="0"/>
              <a:t>However, when the behavior of the market is not 'business as usual' the exponent also changes.</a:t>
            </a:r>
          </a:p>
        </p:txBody>
      </p:sp>
      <p:pic>
        <p:nvPicPr>
          <p:cNvPr id="14" name="그림 13">
            <a:extLst>
              <a:ext uri="{FF2B5EF4-FFF2-40B4-BE49-F238E27FC236}">
                <a16:creationId xmlns:a16="http://schemas.microsoft.com/office/drawing/2014/main" id="{2A31609C-D52F-4B56-BC67-7E1AAAB418BA}"/>
              </a:ext>
            </a:extLst>
          </p:cNvPr>
          <p:cNvPicPr>
            <a:picLocks noChangeAspect="1"/>
          </p:cNvPicPr>
          <p:nvPr/>
        </p:nvPicPr>
        <p:blipFill>
          <a:blip r:embed="rId3"/>
          <a:stretch>
            <a:fillRect/>
          </a:stretch>
        </p:blipFill>
        <p:spPr>
          <a:xfrm>
            <a:off x="890775" y="3422242"/>
            <a:ext cx="5931534" cy="3260844"/>
          </a:xfrm>
          <a:prstGeom prst="rect">
            <a:avLst/>
          </a:prstGeom>
          <a:ln w="28575">
            <a:solidFill>
              <a:schemeClr val="bg2">
                <a:lumMod val="50000"/>
              </a:schemeClr>
            </a:solidFill>
          </a:ln>
        </p:spPr>
      </p:pic>
      <p:sp>
        <p:nvSpPr>
          <p:cNvPr id="18" name="직사각형 17">
            <a:extLst>
              <a:ext uri="{FF2B5EF4-FFF2-40B4-BE49-F238E27FC236}">
                <a16:creationId xmlns:a16="http://schemas.microsoft.com/office/drawing/2014/main" id="{8D866C8F-B997-4CCB-AB97-2A5D53B5F998}"/>
              </a:ext>
            </a:extLst>
          </p:cNvPr>
          <p:cNvSpPr/>
          <p:nvPr/>
        </p:nvSpPr>
        <p:spPr>
          <a:xfrm>
            <a:off x="6948433" y="3482662"/>
            <a:ext cx="5165182" cy="646331"/>
          </a:xfrm>
          <a:prstGeom prst="rect">
            <a:avLst/>
          </a:prstGeom>
        </p:spPr>
        <p:txBody>
          <a:bodyPr wrap="square">
            <a:spAutoFit/>
          </a:bodyPr>
          <a:lstStyle/>
          <a:p>
            <a:r>
              <a:rPr lang="en-US" altLang="ko-KR" dirty="0"/>
              <a:t>Typical plots of vertex degree for normal (left) </a:t>
            </a:r>
          </a:p>
          <a:p>
            <a:r>
              <a:rPr lang="en-US" altLang="ko-KR" dirty="0"/>
              <a:t>Crash topology (right)</a:t>
            </a:r>
            <a:endParaRPr lang="ko-KR" altLang="en-US" dirty="0"/>
          </a:p>
        </p:txBody>
      </p:sp>
    </p:spTree>
    <p:extLst>
      <p:ext uri="{BB962C8B-B14F-4D97-AF65-F5344CB8AC3E}">
        <p14:creationId xmlns:p14="http://schemas.microsoft.com/office/powerpoint/2010/main" val="4276996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1304403"/>
            <a:ext cx="10960767" cy="4341023"/>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사각형 8">
            <a:extLst>
              <a:ext uri="{FF2B5EF4-FFF2-40B4-BE49-F238E27FC236}">
                <a16:creationId xmlns:a16="http://schemas.microsoft.com/office/drawing/2014/main" id="{3D650044-2ACB-47E2-AA66-DA076C5A96E4}"/>
              </a:ext>
            </a:extLst>
          </p:cNvPr>
          <p:cNvSpPr/>
          <p:nvPr/>
        </p:nvSpPr>
        <p:spPr>
          <a:xfrm>
            <a:off x="1133489" y="1588714"/>
            <a:ext cx="10419521" cy="1200329"/>
          </a:xfrm>
          <a:prstGeom prst="rect">
            <a:avLst/>
          </a:prstGeom>
        </p:spPr>
        <p:txBody>
          <a:bodyPr wrap="square">
            <a:spAutoFit/>
          </a:bodyPr>
          <a:lstStyle/>
          <a:p>
            <a:r>
              <a:rPr lang="en-US" altLang="ko-KR" dirty="0"/>
              <a:t>In order to investigate the robustness of asset tree topology, we define the </a:t>
            </a:r>
            <a:r>
              <a:rPr lang="en-US" altLang="ko-KR" b="1" dirty="0"/>
              <a:t>single-step survival ratio</a:t>
            </a:r>
            <a:r>
              <a:rPr lang="en-US" altLang="ko-KR" dirty="0"/>
              <a:t> of tree edges as the fraction of edges found common in two consecutive trees at times t and t−1 as:</a:t>
            </a:r>
          </a:p>
          <a:p>
            <a:endParaRPr lang="ko-KR" altLang="en-US" dirty="0"/>
          </a:p>
        </p:txBody>
      </p:sp>
      <p:pic>
        <p:nvPicPr>
          <p:cNvPr id="11" name="그림 10">
            <a:extLst>
              <a:ext uri="{FF2B5EF4-FFF2-40B4-BE49-F238E27FC236}">
                <a16:creationId xmlns:a16="http://schemas.microsoft.com/office/drawing/2014/main" id="{E6CCE84E-4BB8-4E12-AA65-7A67DCA21E63}"/>
              </a:ext>
            </a:extLst>
          </p:cNvPr>
          <p:cNvPicPr>
            <a:picLocks noChangeAspect="1"/>
          </p:cNvPicPr>
          <p:nvPr/>
        </p:nvPicPr>
        <p:blipFill>
          <a:blip r:embed="rId3"/>
          <a:stretch>
            <a:fillRect/>
          </a:stretch>
        </p:blipFill>
        <p:spPr>
          <a:xfrm>
            <a:off x="2645066" y="2396763"/>
            <a:ext cx="3390900" cy="714375"/>
          </a:xfrm>
          <a:prstGeom prst="rect">
            <a:avLst/>
          </a:prstGeom>
        </p:spPr>
      </p:pic>
      <p:sp>
        <p:nvSpPr>
          <p:cNvPr id="15" name="직사각형 14">
            <a:extLst>
              <a:ext uri="{FF2B5EF4-FFF2-40B4-BE49-F238E27FC236}">
                <a16:creationId xmlns:a16="http://schemas.microsoft.com/office/drawing/2014/main" id="{193A3F8E-C008-4C79-8F47-18EAB9F428F3}"/>
              </a:ext>
            </a:extLst>
          </p:cNvPr>
          <p:cNvSpPr/>
          <p:nvPr/>
        </p:nvSpPr>
        <p:spPr>
          <a:xfrm>
            <a:off x="1121478" y="3256734"/>
            <a:ext cx="10431531" cy="2031325"/>
          </a:xfrm>
          <a:prstGeom prst="rect">
            <a:avLst/>
          </a:prstGeom>
        </p:spPr>
        <p:txBody>
          <a:bodyPr wrap="square">
            <a:spAutoFit/>
          </a:bodyPr>
          <a:lstStyle/>
          <a:p>
            <a:r>
              <a:rPr lang="en-US" altLang="ko-KR" dirty="0"/>
              <a:t>E(t) refers to the set of edges of the tree at time t, ∩ is the intersection operator and </a:t>
            </a:r>
          </a:p>
          <a:p>
            <a:r>
              <a:rPr lang="en-US" altLang="ko-KR" dirty="0"/>
              <a:t>|...| gives the number of elements in the set. </a:t>
            </a:r>
          </a:p>
          <a:p>
            <a:r>
              <a:rPr lang="en-US" altLang="ko-KR" dirty="0"/>
              <a:t>Under normal circumstances, the tree for two consecutive time steps should look very similar, at least for small values of window step length parameter </a:t>
            </a:r>
            <a:r>
              <a:rPr lang="en-US" altLang="ko-KR" dirty="0" err="1"/>
              <a:t>δT</a:t>
            </a:r>
            <a:r>
              <a:rPr lang="en-US" altLang="ko-KR" dirty="0"/>
              <a:t>.</a:t>
            </a:r>
          </a:p>
          <a:p>
            <a:endParaRPr lang="en-US" altLang="ko-KR" dirty="0"/>
          </a:p>
          <a:p>
            <a:r>
              <a:rPr lang="en-US" altLang="ko-KR" dirty="0"/>
              <a:t>While some of the differences can reflect real changes in the asset taxonomy, others may simply be due to noise.</a:t>
            </a:r>
            <a:endParaRPr lang="ko-KR" altLang="en-US" dirty="0"/>
          </a:p>
        </p:txBody>
      </p:sp>
    </p:spTree>
    <p:extLst>
      <p:ext uri="{BB962C8B-B14F-4D97-AF65-F5344CB8AC3E}">
        <p14:creationId xmlns:p14="http://schemas.microsoft.com/office/powerpoint/2010/main" val="22523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8" name="그림 7">
            <a:extLst>
              <a:ext uri="{FF2B5EF4-FFF2-40B4-BE49-F238E27FC236}">
                <a16:creationId xmlns:a16="http://schemas.microsoft.com/office/drawing/2014/main" id="{DDCB1B06-6873-4F79-A152-7B62D2CDA927}"/>
              </a:ext>
            </a:extLst>
          </p:cNvPr>
          <p:cNvPicPr>
            <a:picLocks noChangeAspect="1"/>
          </p:cNvPicPr>
          <p:nvPr/>
        </p:nvPicPr>
        <p:blipFill>
          <a:blip r:embed="rId3"/>
          <a:stretch>
            <a:fillRect/>
          </a:stretch>
        </p:blipFill>
        <p:spPr>
          <a:xfrm>
            <a:off x="856859" y="1114425"/>
            <a:ext cx="5876925" cy="4629150"/>
          </a:xfrm>
          <a:prstGeom prst="rect">
            <a:avLst/>
          </a:prstGeom>
          <a:ln w="28575">
            <a:solidFill>
              <a:schemeClr val="bg2">
                <a:lumMod val="50000"/>
              </a:schemeClr>
            </a:solidFill>
          </a:ln>
        </p:spPr>
      </p:pic>
      <p:sp>
        <p:nvSpPr>
          <p:cNvPr id="16" name="직사각형 15">
            <a:extLst>
              <a:ext uri="{FF2B5EF4-FFF2-40B4-BE49-F238E27FC236}">
                <a16:creationId xmlns:a16="http://schemas.microsoft.com/office/drawing/2014/main" id="{5BE13DF9-57A4-4F8A-BE2F-8D614DA619FC}"/>
              </a:ext>
            </a:extLst>
          </p:cNvPr>
          <p:cNvSpPr/>
          <p:nvPr/>
        </p:nvSpPr>
        <p:spPr>
          <a:xfrm>
            <a:off x="856859" y="5846954"/>
            <a:ext cx="596053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4" name="TextBox 13">
            <a:extLst>
              <a:ext uri="{FF2B5EF4-FFF2-40B4-BE49-F238E27FC236}">
                <a16:creationId xmlns:a16="http://schemas.microsoft.com/office/drawing/2014/main" id="{6C839F52-65A6-4ADC-86ED-298DF9F7B649}"/>
              </a:ext>
            </a:extLst>
          </p:cNvPr>
          <p:cNvSpPr txBox="1"/>
          <p:nvPr/>
        </p:nvSpPr>
        <p:spPr>
          <a:xfrm>
            <a:off x="868755" y="5837301"/>
            <a:ext cx="6089093" cy="376169"/>
          </a:xfrm>
          <a:prstGeom prst="rect">
            <a:avLst/>
          </a:prstGeom>
          <a:noFill/>
        </p:spPr>
        <p:txBody>
          <a:bodyPr wrap="square" rtlCol="0">
            <a:spAutoFit/>
          </a:bodyPr>
          <a:lstStyle/>
          <a:p>
            <a:r>
              <a:rPr lang="en-US" altLang="ko-KR" b="1" dirty="0"/>
              <a:t>Single-step survival ratio for T=1000 and </a:t>
            </a:r>
            <a:r>
              <a:rPr lang="en-US" altLang="ko-KR" b="1" dirty="0" err="1"/>
              <a:t>δT</a:t>
            </a:r>
            <a:r>
              <a:rPr lang="en-US" altLang="ko-KR" b="1" dirty="0"/>
              <a:t> ≈ 20.8 </a:t>
            </a:r>
            <a:endParaRPr lang="ko-KR" altLang="en-US" b="1" dirty="0"/>
          </a:p>
        </p:txBody>
      </p:sp>
      <p:sp>
        <p:nvSpPr>
          <p:cNvPr id="17" name="직사각형 16">
            <a:extLst>
              <a:ext uri="{FF2B5EF4-FFF2-40B4-BE49-F238E27FC236}">
                <a16:creationId xmlns:a16="http://schemas.microsoft.com/office/drawing/2014/main" id="{E8BEAB0C-77E6-4E6D-8C16-F1C60C14BDBF}"/>
              </a:ext>
            </a:extLst>
          </p:cNvPr>
          <p:cNvSpPr/>
          <p:nvPr/>
        </p:nvSpPr>
        <p:spPr>
          <a:xfrm>
            <a:off x="7046843" y="1123987"/>
            <a:ext cx="5059018" cy="4893647"/>
          </a:xfrm>
          <a:prstGeom prst="rect">
            <a:avLst/>
          </a:prstGeom>
        </p:spPr>
        <p:txBody>
          <a:bodyPr wrap="square">
            <a:spAutoFit/>
          </a:bodyPr>
          <a:lstStyle/>
          <a:p>
            <a:r>
              <a:rPr lang="en-US" altLang="ko-KR" sz="1600" dirty="0"/>
              <a:t>(</a:t>
            </a:r>
            <a:r>
              <a:rPr lang="en-US" altLang="ko-KR" sz="1600" dirty="0" err="1"/>
              <a:t>i</a:t>
            </a:r>
            <a:r>
              <a:rPr lang="en-US" altLang="ko-KR" sz="1600" dirty="0"/>
              <a:t>) A large majority of connections survives </a:t>
            </a:r>
          </a:p>
          <a:p>
            <a:r>
              <a:rPr lang="en-US" altLang="ko-KR" sz="1600" dirty="0"/>
              <a:t>from one time window to the next. </a:t>
            </a:r>
          </a:p>
          <a:p>
            <a:endParaRPr lang="en-US" altLang="ko-KR" sz="1600" dirty="0"/>
          </a:p>
          <a:p>
            <a:r>
              <a:rPr lang="en-US" altLang="ko-KR" sz="1600" dirty="0"/>
              <a:t>(ii) The two prominent dips indicate a strong </a:t>
            </a:r>
          </a:p>
          <a:p>
            <a:r>
              <a:rPr lang="en-US" altLang="ko-KR" sz="1600" dirty="0"/>
              <a:t>tree reconfiguration taking place, and they are </a:t>
            </a:r>
          </a:p>
          <a:p>
            <a:r>
              <a:rPr lang="en-US" altLang="ko-KR" sz="1600" dirty="0"/>
              <a:t>window width T apart, positioned symmetrically around Black Monday, and thus imply topological reorganization of the tree during the market crash</a:t>
            </a:r>
          </a:p>
          <a:p>
            <a:endParaRPr lang="en-US" altLang="ko-KR" sz="1600" dirty="0"/>
          </a:p>
          <a:p>
            <a:r>
              <a:rPr lang="en-US" altLang="ko-KR" sz="1600" dirty="0"/>
              <a:t>(iii) Single-step survival ratio σ(t) increases as the window width T increases while </a:t>
            </a:r>
            <a:r>
              <a:rPr lang="en-US" altLang="ko-KR" sz="1600" dirty="0" err="1"/>
              <a:t>δT</a:t>
            </a:r>
            <a:r>
              <a:rPr lang="en-US" altLang="ko-KR" sz="1600" dirty="0"/>
              <a:t> is kept constant. Thus an increase in window width renders the trees more stable with respect to single-step survival of connections.</a:t>
            </a:r>
          </a:p>
          <a:p>
            <a:endParaRPr lang="en-US" altLang="ko-KR" sz="1600" dirty="0"/>
          </a:p>
          <a:p>
            <a:r>
              <a:rPr lang="en-US" altLang="ko-KR" sz="1600" dirty="0"/>
              <a:t>(iv) Variance of fluctuation around the mean is constant over time, except for the extreme events and the interim period, and it gets less as the window width increases.</a:t>
            </a:r>
            <a:endParaRPr lang="ko-KR" altLang="en-US" sz="1600" dirty="0"/>
          </a:p>
        </p:txBody>
      </p:sp>
    </p:spTree>
    <p:extLst>
      <p:ext uri="{BB962C8B-B14F-4D97-AF65-F5344CB8AC3E}">
        <p14:creationId xmlns:p14="http://schemas.microsoft.com/office/powerpoint/2010/main" val="200573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1304403"/>
            <a:ext cx="10960767" cy="4341023"/>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사각형 8">
            <a:extLst>
              <a:ext uri="{FF2B5EF4-FFF2-40B4-BE49-F238E27FC236}">
                <a16:creationId xmlns:a16="http://schemas.microsoft.com/office/drawing/2014/main" id="{3D650044-2ACB-47E2-AA66-DA076C5A96E4}"/>
              </a:ext>
            </a:extLst>
          </p:cNvPr>
          <p:cNvSpPr/>
          <p:nvPr/>
        </p:nvSpPr>
        <p:spPr>
          <a:xfrm>
            <a:off x="1133489" y="1588714"/>
            <a:ext cx="10419521" cy="369332"/>
          </a:xfrm>
          <a:prstGeom prst="rect">
            <a:avLst/>
          </a:prstGeom>
        </p:spPr>
        <p:txBody>
          <a:bodyPr wrap="square">
            <a:spAutoFit/>
          </a:bodyPr>
          <a:lstStyle/>
          <a:p>
            <a:r>
              <a:rPr lang="en-US" altLang="ko-KR" dirty="0"/>
              <a:t>The long term evolution of the trees, we introduce the </a:t>
            </a:r>
            <a:r>
              <a:rPr lang="en-US" altLang="ko-KR" b="1" dirty="0"/>
              <a:t>multi-step survival ratio </a:t>
            </a:r>
            <a:r>
              <a:rPr lang="en-US" altLang="ko-KR" dirty="0"/>
              <a:t>at time t as:</a:t>
            </a:r>
            <a:endParaRPr lang="ko-KR" altLang="en-US" dirty="0"/>
          </a:p>
        </p:txBody>
      </p:sp>
      <p:pic>
        <p:nvPicPr>
          <p:cNvPr id="8" name="그림 7">
            <a:extLst>
              <a:ext uri="{FF2B5EF4-FFF2-40B4-BE49-F238E27FC236}">
                <a16:creationId xmlns:a16="http://schemas.microsoft.com/office/drawing/2014/main" id="{50007090-0EEC-4AFD-930F-F44E96217A0A}"/>
              </a:ext>
            </a:extLst>
          </p:cNvPr>
          <p:cNvPicPr>
            <a:picLocks noChangeAspect="1"/>
          </p:cNvPicPr>
          <p:nvPr/>
        </p:nvPicPr>
        <p:blipFill>
          <a:blip r:embed="rId3"/>
          <a:stretch>
            <a:fillRect/>
          </a:stretch>
        </p:blipFill>
        <p:spPr>
          <a:xfrm>
            <a:off x="2012260" y="2120937"/>
            <a:ext cx="6000750" cy="609600"/>
          </a:xfrm>
          <a:prstGeom prst="rect">
            <a:avLst/>
          </a:prstGeom>
        </p:spPr>
      </p:pic>
      <p:sp>
        <p:nvSpPr>
          <p:cNvPr id="14" name="직사각형 13">
            <a:extLst>
              <a:ext uri="{FF2B5EF4-FFF2-40B4-BE49-F238E27FC236}">
                <a16:creationId xmlns:a16="http://schemas.microsoft.com/office/drawing/2014/main" id="{A8709165-9DD8-4E77-B7EE-532519F8CD62}"/>
              </a:ext>
            </a:extLst>
          </p:cNvPr>
          <p:cNvSpPr/>
          <p:nvPr/>
        </p:nvSpPr>
        <p:spPr>
          <a:xfrm>
            <a:off x="1184368" y="2905552"/>
            <a:ext cx="10419520" cy="2031325"/>
          </a:xfrm>
          <a:prstGeom prst="rect">
            <a:avLst/>
          </a:prstGeom>
        </p:spPr>
        <p:txBody>
          <a:bodyPr wrap="square">
            <a:spAutoFit/>
          </a:bodyPr>
          <a:lstStyle/>
          <a:p>
            <a:r>
              <a:rPr lang="en-US" altLang="ko-KR" dirty="0"/>
              <a:t>where only those connections that have persisted for the whole time period without any interruptions are taken into account.</a:t>
            </a:r>
          </a:p>
          <a:p>
            <a:endParaRPr lang="en-US" altLang="ko-KR" dirty="0"/>
          </a:p>
          <a:p>
            <a:r>
              <a:rPr lang="en-US" altLang="ko-KR" dirty="0"/>
              <a:t>Many connections in the asset trees evaporate quite rapidly in the early time horizon. </a:t>
            </a:r>
          </a:p>
          <a:p>
            <a:r>
              <a:rPr lang="en-US" altLang="ko-KR" dirty="0"/>
              <a:t>However, this rate decreases significantly with time, and even after several years there are some connections that are left intact.</a:t>
            </a:r>
          </a:p>
          <a:p>
            <a:r>
              <a:rPr lang="en-US" altLang="ko-KR" dirty="0">
                <a:sym typeface="Wingdings" panose="05000000000000000000" pitchFamily="2" charset="2"/>
              </a:rPr>
              <a:t> </a:t>
            </a:r>
            <a:r>
              <a:rPr lang="en-US" altLang="ko-KR" dirty="0"/>
              <a:t>some companies remain closely bonded for times longer that a decade.</a:t>
            </a:r>
            <a:endParaRPr lang="ko-KR" altLang="en-US" dirty="0"/>
          </a:p>
        </p:txBody>
      </p:sp>
    </p:spTree>
    <p:extLst>
      <p:ext uri="{BB962C8B-B14F-4D97-AF65-F5344CB8AC3E}">
        <p14:creationId xmlns:p14="http://schemas.microsoft.com/office/powerpoint/2010/main" val="118083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직사각형 15">
            <a:extLst>
              <a:ext uri="{FF2B5EF4-FFF2-40B4-BE49-F238E27FC236}">
                <a16:creationId xmlns:a16="http://schemas.microsoft.com/office/drawing/2014/main" id="{5BE13DF9-57A4-4F8A-BE2F-8D614DA619FC}"/>
              </a:ext>
            </a:extLst>
          </p:cNvPr>
          <p:cNvSpPr/>
          <p:nvPr/>
        </p:nvSpPr>
        <p:spPr>
          <a:xfrm>
            <a:off x="856859" y="5846954"/>
            <a:ext cx="783508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4" name="TextBox 13">
            <a:extLst>
              <a:ext uri="{FF2B5EF4-FFF2-40B4-BE49-F238E27FC236}">
                <a16:creationId xmlns:a16="http://schemas.microsoft.com/office/drawing/2014/main" id="{6C839F52-65A6-4ADC-86ED-298DF9F7B649}"/>
              </a:ext>
            </a:extLst>
          </p:cNvPr>
          <p:cNvSpPr txBox="1"/>
          <p:nvPr/>
        </p:nvSpPr>
        <p:spPr>
          <a:xfrm>
            <a:off x="963347" y="5834093"/>
            <a:ext cx="7728593" cy="369332"/>
          </a:xfrm>
          <a:prstGeom prst="rect">
            <a:avLst/>
          </a:prstGeom>
          <a:noFill/>
        </p:spPr>
        <p:txBody>
          <a:bodyPr wrap="square" rtlCol="0">
            <a:spAutoFit/>
          </a:bodyPr>
          <a:lstStyle/>
          <a:p>
            <a:r>
              <a:rPr lang="en-US" altLang="ko-KR" b="1" dirty="0"/>
              <a:t>Multi-step survival ratio for three different values of window width</a:t>
            </a:r>
            <a:endParaRPr lang="ko-KR" altLang="en-US" b="1" dirty="0"/>
          </a:p>
        </p:txBody>
      </p:sp>
      <p:sp>
        <p:nvSpPr>
          <p:cNvPr id="17" name="직사각형 16">
            <a:extLst>
              <a:ext uri="{FF2B5EF4-FFF2-40B4-BE49-F238E27FC236}">
                <a16:creationId xmlns:a16="http://schemas.microsoft.com/office/drawing/2014/main" id="{E8BEAB0C-77E6-4E6D-8C16-F1C60C14BDBF}"/>
              </a:ext>
            </a:extLst>
          </p:cNvPr>
          <p:cNvSpPr/>
          <p:nvPr/>
        </p:nvSpPr>
        <p:spPr>
          <a:xfrm>
            <a:off x="6531192" y="1103426"/>
            <a:ext cx="5336130" cy="2308324"/>
          </a:xfrm>
          <a:prstGeom prst="rect">
            <a:avLst/>
          </a:prstGeom>
        </p:spPr>
        <p:txBody>
          <a:bodyPr wrap="square">
            <a:spAutoFit/>
          </a:bodyPr>
          <a:lstStyle/>
          <a:p>
            <a:r>
              <a:rPr lang="en-US" altLang="ko-KR" sz="1600" dirty="0"/>
              <a:t>The horizontal axis an be divided into two regions.</a:t>
            </a:r>
          </a:p>
          <a:p>
            <a:endParaRPr lang="en-US" altLang="ko-KR" sz="1600" dirty="0"/>
          </a:p>
          <a:p>
            <a:pPr marL="342900" indent="-342900">
              <a:buAutoNum type="arabicPeriod"/>
            </a:pPr>
            <a:r>
              <a:rPr lang="en-US" altLang="ko-KR" sz="1600" dirty="0"/>
              <a:t>Within the first region, decaying of connections is roughly exponential, and takes place at different rates for different values of the window width.</a:t>
            </a:r>
          </a:p>
          <a:p>
            <a:endParaRPr lang="en-US" altLang="ko-KR" sz="1600" dirty="0"/>
          </a:p>
          <a:p>
            <a:r>
              <a:rPr lang="en-US" altLang="ko-KR" sz="1600" dirty="0"/>
              <a:t>2. Within the second region, when most connections have decayed and only some 20%-30% remain, there is a cross-over to power law behavior.</a:t>
            </a:r>
            <a:endParaRPr lang="ko-KR" altLang="en-US" sz="1600" dirty="0"/>
          </a:p>
        </p:txBody>
      </p:sp>
      <p:pic>
        <p:nvPicPr>
          <p:cNvPr id="9" name="그림 8">
            <a:extLst>
              <a:ext uri="{FF2B5EF4-FFF2-40B4-BE49-F238E27FC236}">
                <a16:creationId xmlns:a16="http://schemas.microsoft.com/office/drawing/2014/main" id="{6C50F3AD-E1D1-4D05-AF45-D5C885EE5578}"/>
              </a:ext>
            </a:extLst>
          </p:cNvPr>
          <p:cNvPicPr>
            <a:picLocks noChangeAspect="1"/>
          </p:cNvPicPr>
          <p:nvPr/>
        </p:nvPicPr>
        <p:blipFill>
          <a:blip r:embed="rId3"/>
          <a:stretch>
            <a:fillRect/>
          </a:stretch>
        </p:blipFill>
        <p:spPr>
          <a:xfrm>
            <a:off x="868755" y="1060973"/>
            <a:ext cx="5145721" cy="4534774"/>
          </a:xfrm>
          <a:prstGeom prst="rect">
            <a:avLst/>
          </a:prstGeom>
          <a:ln w="28575">
            <a:solidFill>
              <a:schemeClr val="bg2">
                <a:lumMod val="50000"/>
              </a:schemeClr>
            </a:solidFill>
          </a:ln>
        </p:spPr>
      </p:pic>
      <p:sp>
        <p:nvSpPr>
          <p:cNvPr id="11" name="직사각형 10">
            <a:extLst>
              <a:ext uri="{FF2B5EF4-FFF2-40B4-BE49-F238E27FC236}">
                <a16:creationId xmlns:a16="http://schemas.microsoft.com/office/drawing/2014/main" id="{3037602F-262A-4333-A7E0-B0902C36D0A8}"/>
              </a:ext>
            </a:extLst>
          </p:cNvPr>
          <p:cNvSpPr/>
          <p:nvPr/>
        </p:nvSpPr>
        <p:spPr>
          <a:xfrm>
            <a:off x="6531192" y="3801574"/>
            <a:ext cx="5145721" cy="646331"/>
          </a:xfrm>
          <a:prstGeom prst="rect">
            <a:avLst/>
          </a:prstGeom>
        </p:spPr>
        <p:txBody>
          <a:bodyPr wrap="square">
            <a:spAutoFit/>
          </a:bodyPr>
          <a:lstStyle/>
          <a:p>
            <a:r>
              <a:rPr lang="en-US" altLang="ko-KR" dirty="0"/>
              <a:t>-&gt; the power law decay in the second region seems independent of the window width.</a:t>
            </a:r>
            <a:endParaRPr lang="ko-KR" altLang="en-US" dirty="0"/>
          </a:p>
        </p:txBody>
      </p:sp>
    </p:spTree>
    <p:extLst>
      <p:ext uri="{BB962C8B-B14F-4D97-AF65-F5344CB8AC3E}">
        <p14:creationId xmlns:p14="http://schemas.microsoft.com/office/powerpoint/2010/main" val="866053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직사각형 15">
            <a:extLst>
              <a:ext uri="{FF2B5EF4-FFF2-40B4-BE49-F238E27FC236}">
                <a16:creationId xmlns:a16="http://schemas.microsoft.com/office/drawing/2014/main" id="{5BE13DF9-57A4-4F8A-BE2F-8D614DA619FC}"/>
              </a:ext>
            </a:extLst>
          </p:cNvPr>
          <p:cNvSpPr/>
          <p:nvPr/>
        </p:nvSpPr>
        <p:spPr>
          <a:xfrm>
            <a:off x="856859" y="5846954"/>
            <a:ext cx="596053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4" name="TextBox 13">
            <a:extLst>
              <a:ext uri="{FF2B5EF4-FFF2-40B4-BE49-F238E27FC236}">
                <a16:creationId xmlns:a16="http://schemas.microsoft.com/office/drawing/2014/main" id="{6C839F52-65A6-4ADC-86ED-298DF9F7B649}"/>
              </a:ext>
            </a:extLst>
          </p:cNvPr>
          <p:cNvSpPr txBox="1"/>
          <p:nvPr/>
        </p:nvSpPr>
        <p:spPr>
          <a:xfrm>
            <a:off x="868754" y="5837302"/>
            <a:ext cx="7728593" cy="369332"/>
          </a:xfrm>
          <a:prstGeom prst="rect">
            <a:avLst/>
          </a:prstGeom>
          <a:noFill/>
        </p:spPr>
        <p:txBody>
          <a:bodyPr wrap="square" rtlCol="0">
            <a:spAutoFit/>
          </a:bodyPr>
          <a:lstStyle/>
          <a:p>
            <a:r>
              <a:rPr lang="en-US" altLang="ko-KR" dirty="0"/>
              <a:t>Plots of half-life t</a:t>
            </a:r>
            <a:r>
              <a:rPr lang="en-US" altLang="ko-KR" sz="1200" dirty="0"/>
              <a:t>1/2 </a:t>
            </a:r>
            <a:r>
              <a:rPr lang="en-US" altLang="ko-KR" dirty="0"/>
              <a:t>as a function of window width T</a:t>
            </a:r>
            <a:endParaRPr lang="ko-KR" altLang="en-US" dirty="0"/>
          </a:p>
        </p:txBody>
      </p:sp>
      <p:pic>
        <p:nvPicPr>
          <p:cNvPr id="8" name="그림 7">
            <a:extLst>
              <a:ext uri="{FF2B5EF4-FFF2-40B4-BE49-F238E27FC236}">
                <a16:creationId xmlns:a16="http://schemas.microsoft.com/office/drawing/2014/main" id="{EF6F64DF-92D7-4022-932C-8BB49331C5EC}"/>
              </a:ext>
            </a:extLst>
          </p:cNvPr>
          <p:cNvPicPr>
            <a:picLocks noChangeAspect="1"/>
          </p:cNvPicPr>
          <p:nvPr/>
        </p:nvPicPr>
        <p:blipFill>
          <a:blip r:embed="rId3"/>
          <a:stretch>
            <a:fillRect/>
          </a:stretch>
        </p:blipFill>
        <p:spPr>
          <a:xfrm>
            <a:off x="868754" y="991110"/>
            <a:ext cx="5505450" cy="4810125"/>
          </a:xfrm>
          <a:prstGeom prst="rect">
            <a:avLst/>
          </a:prstGeom>
          <a:ln w="28575">
            <a:solidFill>
              <a:schemeClr val="bg2">
                <a:lumMod val="50000"/>
              </a:schemeClr>
            </a:solidFill>
          </a:ln>
        </p:spPr>
      </p:pic>
      <p:sp>
        <p:nvSpPr>
          <p:cNvPr id="10" name="직사각형 9">
            <a:extLst>
              <a:ext uri="{FF2B5EF4-FFF2-40B4-BE49-F238E27FC236}">
                <a16:creationId xmlns:a16="http://schemas.microsoft.com/office/drawing/2014/main" id="{7C630143-4568-4129-9B6B-35B4AE19A3AE}"/>
              </a:ext>
            </a:extLst>
          </p:cNvPr>
          <p:cNvSpPr/>
          <p:nvPr/>
        </p:nvSpPr>
        <p:spPr>
          <a:xfrm>
            <a:off x="6496880" y="1090529"/>
            <a:ext cx="6096000" cy="923330"/>
          </a:xfrm>
          <a:prstGeom prst="rect">
            <a:avLst/>
          </a:prstGeom>
        </p:spPr>
        <p:txBody>
          <a:bodyPr>
            <a:spAutoFit/>
          </a:bodyPr>
          <a:lstStyle/>
          <a:p>
            <a:r>
              <a:rPr lang="en-US" altLang="ko-KR" b="1" dirty="0"/>
              <a:t>half-life of the survival ratio </a:t>
            </a:r>
            <a:r>
              <a:rPr lang="en-US" altLang="ko-KR" dirty="0"/>
              <a:t>t</a:t>
            </a:r>
            <a:r>
              <a:rPr lang="en-US" altLang="ko-KR" sz="1200" dirty="0"/>
              <a:t>1/2,</a:t>
            </a:r>
          </a:p>
          <a:p>
            <a:r>
              <a:rPr lang="en-US" altLang="ko-KR" dirty="0"/>
              <a:t>: the time interval in which half the number </a:t>
            </a:r>
          </a:p>
          <a:p>
            <a:r>
              <a:rPr lang="en-US" altLang="ko-KR" dirty="0"/>
              <a:t>of initial connections have decayed.</a:t>
            </a:r>
            <a:endParaRPr lang="ko-KR" altLang="en-US" dirty="0"/>
          </a:p>
        </p:txBody>
      </p:sp>
      <p:sp>
        <p:nvSpPr>
          <p:cNvPr id="12" name="직사각형 11">
            <a:extLst>
              <a:ext uri="{FF2B5EF4-FFF2-40B4-BE49-F238E27FC236}">
                <a16:creationId xmlns:a16="http://schemas.microsoft.com/office/drawing/2014/main" id="{BB27EB42-7FE9-4EFE-9F8D-3B6C5140D657}"/>
              </a:ext>
            </a:extLst>
          </p:cNvPr>
          <p:cNvSpPr/>
          <p:nvPr/>
        </p:nvSpPr>
        <p:spPr>
          <a:xfrm>
            <a:off x="6496880" y="2720077"/>
            <a:ext cx="5505450" cy="1477328"/>
          </a:xfrm>
          <a:prstGeom prst="rect">
            <a:avLst/>
          </a:prstGeom>
        </p:spPr>
        <p:txBody>
          <a:bodyPr wrap="square">
            <a:spAutoFit/>
          </a:bodyPr>
          <a:lstStyle/>
          <a:p>
            <a:r>
              <a:rPr lang="en-US" altLang="ko-KR" dirty="0"/>
              <a:t>Clean linear dependence on for values of T being between 1 and 5 years, after which it begins to grow faster than a linear function. </a:t>
            </a:r>
          </a:p>
          <a:p>
            <a:r>
              <a:rPr lang="en-US" altLang="ko-KR" dirty="0"/>
              <a:t>For the linear region, the tree half-life exhibits </a:t>
            </a:r>
          </a:p>
          <a:p>
            <a:r>
              <a:rPr lang="en-US" altLang="ko-KR" dirty="0"/>
              <a:t>t</a:t>
            </a:r>
            <a:r>
              <a:rPr lang="en-US" altLang="ko-KR" sz="1200" dirty="0"/>
              <a:t>1/2</a:t>
            </a:r>
            <a:r>
              <a:rPr lang="en-US" altLang="ko-KR" dirty="0"/>
              <a:t> ≈ 0.12T dependence.</a:t>
            </a:r>
            <a:endParaRPr lang="ko-KR" altLang="en-US" dirty="0"/>
          </a:p>
        </p:txBody>
      </p:sp>
      <p:pic>
        <p:nvPicPr>
          <p:cNvPr id="13" name="그림 12">
            <a:extLst>
              <a:ext uri="{FF2B5EF4-FFF2-40B4-BE49-F238E27FC236}">
                <a16:creationId xmlns:a16="http://schemas.microsoft.com/office/drawing/2014/main" id="{652AE911-31EE-41F7-BBD7-A7674D9E68D0}"/>
              </a:ext>
            </a:extLst>
          </p:cNvPr>
          <p:cNvPicPr>
            <a:picLocks noChangeAspect="1"/>
          </p:cNvPicPr>
          <p:nvPr/>
        </p:nvPicPr>
        <p:blipFill>
          <a:blip r:embed="rId4"/>
          <a:stretch>
            <a:fillRect/>
          </a:stretch>
        </p:blipFill>
        <p:spPr>
          <a:xfrm>
            <a:off x="6569676" y="2090564"/>
            <a:ext cx="1781175" cy="295275"/>
          </a:xfrm>
          <a:prstGeom prst="rect">
            <a:avLst/>
          </a:prstGeom>
        </p:spPr>
      </p:pic>
    </p:spTree>
    <p:extLst>
      <p:ext uri="{BB962C8B-B14F-4D97-AF65-F5344CB8AC3E}">
        <p14:creationId xmlns:p14="http://schemas.microsoft.com/office/powerpoint/2010/main" val="234693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5" name="그림 14">
            <a:extLst>
              <a:ext uri="{FF2B5EF4-FFF2-40B4-BE49-F238E27FC236}">
                <a16:creationId xmlns:a16="http://schemas.microsoft.com/office/drawing/2014/main" id="{799ED1A5-A968-4191-BE3A-A97FE6D2E719}"/>
              </a:ext>
            </a:extLst>
          </p:cNvPr>
          <p:cNvPicPr>
            <a:picLocks noChangeAspect="1"/>
          </p:cNvPicPr>
          <p:nvPr/>
        </p:nvPicPr>
        <p:blipFill>
          <a:blip r:embed="rId3"/>
          <a:stretch>
            <a:fillRect/>
          </a:stretch>
        </p:blipFill>
        <p:spPr>
          <a:xfrm>
            <a:off x="868755" y="1060973"/>
            <a:ext cx="5145721" cy="4534774"/>
          </a:xfrm>
          <a:prstGeom prst="rect">
            <a:avLst/>
          </a:prstGeom>
          <a:ln w="28575">
            <a:solidFill>
              <a:schemeClr val="bg2">
                <a:lumMod val="50000"/>
              </a:schemeClr>
            </a:solidFill>
          </a:ln>
        </p:spPr>
      </p:pic>
      <p:pic>
        <p:nvPicPr>
          <p:cNvPr id="17" name="그림 16">
            <a:extLst>
              <a:ext uri="{FF2B5EF4-FFF2-40B4-BE49-F238E27FC236}">
                <a16:creationId xmlns:a16="http://schemas.microsoft.com/office/drawing/2014/main" id="{7F689228-AFC1-4669-A645-C733EDCBD3ED}"/>
              </a:ext>
            </a:extLst>
          </p:cNvPr>
          <p:cNvPicPr>
            <a:picLocks noChangeAspect="1"/>
          </p:cNvPicPr>
          <p:nvPr/>
        </p:nvPicPr>
        <p:blipFill>
          <a:blip r:embed="rId4"/>
          <a:stretch>
            <a:fillRect/>
          </a:stretch>
        </p:blipFill>
        <p:spPr>
          <a:xfrm>
            <a:off x="6177526" y="1060974"/>
            <a:ext cx="5190296" cy="4534774"/>
          </a:xfrm>
          <a:prstGeom prst="rect">
            <a:avLst/>
          </a:prstGeom>
          <a:ln w="28575">
            <a:solidFill>
              <a:schemeClr val="bg2">
                <a:lumMod val="50000"/>
              </a:schemeClr>
            </a:solidFill>
          </a:ln>
        </p:spPr>
      </p:pic>
    </p:spTree>
    <p:extLst>
      <p:ext uri="{BB962C8B-B14F-4D97-AF65-F5344CB8AC3E}">
        <p14:creationId xmlns:p14="http://schemas.microsoft.com/office/powerpoint/2010/main" val="255533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7. Portfolio analysis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1304403"/>
            <a:ext cx="10960767" cy="3964883"/>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3D650044-2ACB-47E2-AA66-DA076C5A96E4}"/>
                  </a:ext>
                </a:extLst>
              </p:cNvPr>
              <p:cNvSpPr/>
              <p:nvPr/>
            </p:nvSpPr>
            <p:spPr>
              <a:xfrm>
                <a:off x="1133489" y="1588714"/>
                <a:ext cx="10419521" cy="3428503"/>
              </a:xfrm>
              <a:prstGeom prst="rect">
                <a:avLst/>
              </a:prstGeom>
            </p:spPr>
            <p:txBody>
              <a:bodyPr wrap="square">
                <a:spAutoFit/>
              </a:bodyPr>
              <a:lstStyle/>
              <a:p>
                <a:r>
                  <a:rPr lang="en-US" altLang="ko-KR" sz="2000" b="1" dirty="0"/>
                  <a:t>Portfolio optimization problem</a:t>
                </a:r>
              </a:p>
              <a:p>
                <a:pPr marL="285750" indent="-285750">
                  <a:buFontTx/>
                  <a:buChar char="-"/>
                </a:pPr>
                <a:r>
                  <a:rPr lang="en-US" altLang="ko-KR" dirty="0"/>
                  <a:t>the task is to determine how the assets are located with respect to the central vertex. </a:t>
                </a:r>
              </a:p>
              <a:p>
                <a:pPr marL="285750" indent="-285750">
                  <a:buFontTx/>
                  <a:buChar char="-"/>
                </a:pPr>
                <a:r>
                  <a:rPr lang="en-US" altLang="ko-KR" dirty="0"/>
                  <a:t>Let r</a:t>
                </a:r>
                <a:r>
                  <a:rPr lang="en-US" altLang="ko-KR" sz="1200" dirty="0"/>
                  <a:t>m</a:t>
                </a:r>
                <a:r>
                  <a:rPr lang="en-US" altLang="ko-KR" dirty="0"/>
                  <a:t> and </a:t>
                </a:r>
                <a:r>
                  <a:rPr lang="en-US" altLang="ko-KR" dirty="0" err="1"/>
                  <a:t>r</a:t>
                </a:r>
                <a:r>
                  <a:rPr lang="en-US" altLang="ko-KR" sz="1200" dirty="0" err="1"/>
                  <a:t>M</a:t>
                </a:r>
                <a:r>
                  <a:rPr lang="en-US" altLang="ko-KR" dirty="0"/>
                  <a:t> denote the returns of the minimum and maximum return portfolios, respectively. The expected portfolio return varies between these two extremes, and can be expressed as:</a:t>
                </a:r>
              </a:p>
              <a:p>
                <a:pPr marL="285750" indent="-285750">
                  <a:buFontTx/>
                  <a:buChar char="-"/>
                </a:pPr>
                <a:endParaRPr lang="en-US" altLang="ko-KR" dirty="0"/>
              </a:p>
              <a:p>
                <a:pPr marL="285750" indent="-285750">
                  <a:buFontTx/>
                  <a:buChar char="-"/>
                </a:pPr>
                <a:endParaRPr lang="en-US" altLang="ko-KR" dirty="0"/>
              </a:p>
              <a:p>
                <a:pPr marL="285750" indent="-285750">
                  <a:buFontTx/>
                  <a:buChar char="-"/>
                </a:pPr>
                <a:r>
                  <a:rPr lang="en-US" altLang="ko-KR" dirty="0"/>
                  <a:t>where θ is a fraction between 0 and 1. Hence, when θ = 0, we have the minimum risk portfolio, and when θ = 1, we have the maximum return (maximum risk) portfolio. </a:t>
                </a:r>
              </a:p>
              <a:p>
                <a:pPr marL="285750" indent="-285750">
                  <a:buFontTx/>
                  <a:buChar char="-"/>
                </a:pPr>
                <a:endParaRPr lang="en-US" altLang="ko-KR" dirty="0"/>
              </a:p>
              <a:p>
                <a:pPr marL="285750" indent="-285750">
                  <a:buFontTx/>
                  <a:buChar char="-"/>
                </a:pPr>
                <a:r>
                  <a:rPr lang="en-US" altLang="ko-KR" dirty="0"/>
                  <a:t>The higher the value of θ, the higher the expected portfolio return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𝑟</m:t>
                        </m:r>
                      </m:e>
                      <m:sub>
                        <m:r>
                          <a:rPr lang="en-US" altLang="ko-KR" i="1" dirty="0">
                            <a:latin typeface="Cambria Math" panose="02040503050406030204" pitchFamily="18" charset="0"/>
                          </a:rPr>
                          <m:t>𝑃</m:t>
                        </m:r>
                        <m:r>
                          <a:rPr lang="en-US" altLang="ko-KR" i="1" dirty="0">
                            <a:latin typeface="Cambria Math" panose="02040503050406030204" pitchFamily="18" charset="0"/>
                          </a:rPr>
                          <m:t>,</m:t>
                        </m:r>
                        <m:r>
                          <a:rPr lang="en-US" altLang="ko-KR" i="1" dirty="0">
                            <a:latin typeface="Cambria Math" panose="02040503050406030204" pitchFamily="18" charset="0"/>
                          </a:rPr>
                          <m:t>𝜃</m:t>
                        </m:r>
                      </m:sub>
                    </m:sSub>
                    <m:r>
                      <a:rPr lang="en-US" altLang="ko-KR" b="0" i="0" dirty="0" smtClean="0">
                        <a:latin typeface="Cambria Math" panose="02040503050406030204" pitchFamily="18" charset="0"/>
                      </a:rPr>
                      <m:t>.</m:t>
                    </m:r>
                  </m:oMath>
                </a14:m>
                <a:endParaRPr lang="en-US" altLang="ko-KR" b="0" dirty="0"/>
              </a:p>
              <a:p>
                <a:pPr marL="285750" indent="-285750">
                  <a:buFontTx/>
                  <a:buChar char="-"/>
                </a:pPr>
                <a:r>
                  <a:rPr lang="en-US" altLang="ko-KR" dirty="0"/>
                  <a:t>Consequently, the higher the risk the investor is willing to absorb. </a:t>
                </a:r>
              </a:p>
              <a:p>
                <a:pPr marL="285750" indent="-285750">
                  <a:buFontTx/>
                  <a:buChar char="-"/>
                </a:pPr>
                <a:endParaRPr lang="en-US" altLang="ko-KR" dirty="0"/>
              </a:p>
            </p:txBody>
          </p:sp>
        </mc:Choice>
        <mc:Fallback xmlns="">
          <p:sp>
            <p:nvSpPr>
              <p:cNvPr id="9" name="직사각형 8">
                <a:extLst>
                  <a:ext uri="{FF2B5EF4-FFF2-40B4-BE49-F238E27FC236}">
                    <a16:creationId xmlns:a16="http://schemas.microsoft.com/office/drawing/2014/main" id="{3D650044-2ACB-47E2-AA66-DA076C5A96E4}"/>
                  </a:ext>
                </a:extLst>
              </p:cNvPr>
              <p:cNvSpPr>
                <a:spLocks noRot="1" noChangeAspect="1" noMove="1" noResize="1" noEditPoints="1" noAdjustHandles="1" noChangeArrowheads="1" noChangeShapeType="1" noTextEdit="1"/>
              </p:cNvSpPr>
              <p:nvPr/>
            </p:nvSpPr>
            <p:spPr>
              <a:xfrm>
                <a:off x="1133489" y="1588714"/>
                <a:ext cx="10419521" cy="3428503"/>
              </a:xfrm>
              <a:prstGeom prst="rect">
                <a:avLst/>
              </a:prstGeom>
              <a:blipFill>
                <a:blip r:embed="rId3"/>
                <a:stretch>
                  <a:fillRect l="-644" t="-1068" r="-585"/>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9A2ED354-CA8A-4C0C-9447-3A39CF9AFE3D}"/>
              </a:ext>
            </a:extLst>
          </p:cNvPr>
          <p:cNvPicPr>
            <a:picLocks noChangeAspect="1"/>
          </p:cNvPicPr>
          <p:nvPr/>
        </p:nvPicPr>
        <p:blipFill>
          <a:blip r:embed="rId4"/>
          <a:stretch>
            <a:fillRect/>
          </a:stretch>
        </p:blipFill>
        <p:spPr>
          <a:xfrm>
            <a:off x="1748872" y="2905552"/>
            <a:ext cx="2892701" cy="299984"/>
          </a:xfrm>
          <a:prstGeom prst="rect">
            <a:avLst/>
          </a:prstGeom>
        </p:spPr>
      </p:pic>
    </p:spTree>
    <p:extLst>
      <p:ext uri="{BB962C8B-B14F-4D97-AF65-F5344CB8AC3E}">
        <p14:creationId xmlns:p14="http://schemas.microsoft.com/office/powerpoint/2010/main" val="143000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TextBox 10">
            <a:extLst>
              <a:ext uri="{FF2B5EF4-FFF2-40B4-BE49-F238E27FC236}">
                <a16:creationId xmlns:a16="http://schemas.microsoft.com/office/drawing/2014/main" id="{272CCD26-98E7-4379-AC9D-B877EE991D50}"/>
              </a:ext>
            </a:extLst>
          </p:cNvPr>
          <p:cNvSpPr txBox="1"/>
          <p:nvPr/>
        </p:nvSpPr>
        <p:spPr>
          <a:xfrm>
            <a:off x="1156746" y="1513026"/>
            <a:ext cx="9766358" cy="4001095"/>
          </a:xfrm>
          <a:prstGeom prst="rect">
            <a:avLst/>
          </a:prstGeom>
          <a:noFill/>
        </p:spPr>
        <p:txBody>
          <a:bodyPr wrap="square" rtlCol="0">
            <a:spAutoFit/>
          </a:bodyPr>
          <a:lstStyle/>
          <a:p>
            <a:r>
              <a:rPr lang="en-US" altLang="ko-KR" sz="2000" b="1" dirty="0"/>
              <a:t>Dataset</a:t>
            </a:r>
          </a:p>
          <a:p>
            <a:r>
              <a:rPr lang="en-US" altLang="ko-KR" dirty="0"/>
              <a:t>The financial market refers to a set of data commercially available from the Center for Research in Security Prices (CRSP) of the University of Chicago Graduate School of Business.</a:t>
            </a:r>
          </a:p>
          <a:p>
            <a:endParaRPr lang="en-US" altLang="ko-KR" dirty="0"/>
          </a:p>
          <a:p>
            <a:r>
              <a:rPr lang="en-US" altLang="ko-KR" dirty="0"/>
              <a:t>The split-adjusted daily closure prices for a total of N = 477 stocks traded at the New York Stock Exchange (NYSE) over the period of 20 years, from 02-Jan-1980 to 31-Dec-1999</a:t>
            </a:r>
          </a:p>
          <a:p>
            <a:r>
              <a:rPr lang="en-US" altLang="ko-KR" dirty="0"/>
              <a:t>5056 price quotes per stock.</a:t>
            </a:r>
          </a:p>
          <a:p>
            <a:endParaRPr lang="en-US" altLang="ko-KR" dirty="0"/>
          </a:p>
          <a:p>
            <a:r>
              <a:rPr lang="en-US" altLang="ko-KR" dirty="0"/>
              <a:t>The data is divided time-wise into M windows t = 1, 2, …, M of width T corresponding to the number of daily returns included in the windows.</a:t>
            </a:r>
          </a:p>
          <a:p>
            <a:r>
              <a:rPr lang="en-US" altLang="ko-KR" dirty="0"/>
              <a:t>Several consecutive windows overlap with each other, the extent of which is dictated by the window step length parameter </a:t>
            </a:r>
            <a:r>
              <a:rPr lang="en-US" altLang="ko-KR" dirty="0" err="1"/>
              <a:t>δT</a:t>
            </a:r>
            <a:r>
              <a:rPr lang="en-US" altLang="ko-KR" dirty="0"/>
              <a:t> , describing the displacement of the window, measured also in trading days.</a:t>
            </a:r>
          </a:p>
          <a:p>
            <a:r>
              <a:rPr lang="en-US" altLang="ko-KR" dirty="0"/>
              <a:t>(</a:t>
            </a:r>
            <a:r>
              <a:rPr lang="en-US" altLang="ko-KR" dirty="0" err="1"/>
              <a:t>δT</a:t>
            </a:r>
            <a:r>
              <a:rPr lang="en-US" altLang="ko-KR" dirty="0"/>
              <a:t> ≈ 20.8 days and T = 1000 days, the overall number of windows is M = 195)</a:t>
            </a:r>
            <a:endParaRPr lang="ko-KR" altLang="en-US" dirty="0"/>
          </a:p>
        </p:txBody>
      </p:sp>
    </p:spTree>
    <p:extLst>
      <p:ext uri="{BB962C8B-B14F-4D97-AF65-F5344CB8AC3E}">
        <p14:creationId xmlns:p14="http://schemas.microsoft.com/office/powerpoint/2010/main" val="3693084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7. Portfolio analysis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76413"/>
            <a:ext cx="10960767" cy="3078752"/>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사각형 8">
            <a:extLst>
              <a:ext uri="{FF2B5EF4-FFF2-40B4-BE49-F238E27FC236}">
                <a16:creationId xmlns:a16="http://schemas.microsoft.com/office/drawing/2014/main" id="{3D650044-2ACB-47E2-AA66-DA076C5A96E4}"/>
              </a:ext>
            </a:extLst>
          </p:cNvPr>
          <p:cNvSpPr/>
          <p:nvPr/>
        </p:nvSpPr>
        <p:spPr>
          <a:xfrm>
            <a:off x="1133489" y="1260723"/>
            <a:ext cx="10419521" cy="369332"/>
          </a:xfrm>
          <a:prstGeom prst="rect">
            <a:avLst/>
          </a:prstGeom>
        </p:spPr>
        <p:txBody>
          <a:bodyPr wrap="square">
            <a:spAutoFit/>
          </a:bodyPr>
          <a:lstStyle/>
          <a:p>
            <a:pPr marL="285750" indent="-285750">
              <a:buFontTx/>
              <a:buChar char="-"/>
            </a:pPr>
            <a:r>
              <a:rPr lang="en-US" altLang="ko-KR" dirty="0"/>
              <a:t>We define a single measure, the </a:t>
            </a:r>
            <a:r>
              <a:rPr lang="en-US" altLang="ko-KR" b="1" dirty="0"/>
              <a:t>weighted portfolio layer </a:t>
            </a:r>
            <a:r>
              <a:rPr lang="en-US" altLang="ko-KR" dirty="0"/>
              <a:t>as:</a:t>
            </a:r>
            <a:endParaRPr lang="ko-KR" altLang="en-US" dirty="0"/>
          </a:p>
        </p:txBody>
      </p:sp>
      <p:pic>
        <p:nvPicPr>
          <p:cNvPr id="15" name="그림 14">
            <a:extLst>
              <a:ext uri="{FF2B5EF4-FFF2-40B4-BE49-F238E27FC236}">
                <a16:creationId xmlns:a16="http://schemas.microsoft.com/office/drawing/2014/main" id="{9A485F9D-459C-4633-9CDF-21541D001669}"/>
              </a:ext>
            </a:extLst>
          </p:cNvPr>
          <p:cNvPicPr>
            <a:picLocks noChangeAspect="1"/>
          </p:cNvPicPr>
          <p:nvPr/>
        </p:nvPicPr>
        <p:blipFill>
          <a:blip r:embed="rId3"/>
          <a:stretch>
            <a:fillRect/>
          </a:stretch>
        </p:blipFill>
        <p:spPr>
          <a:xfrm>
            <a:off x="1669360" y="1794842"/>
            <a:ext cx="3051728" cy="774890"/>
          </a:xfrm>
          <a:prstGeom prst="rect">
            <a:avLst/>
          </a:prstGeom>
        </p:spPr>
      </p:pic>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6C2544B4-2B04-404F-87C3-C114BA6C19C5}"/>
                  </a:ext>
                </a:extLst>
              </p:cNvPr>
              <p:cNvSpPr/>
              <p:nvPr/>
            </p:nvSpPr>
            <p:spPr>
              <a:xfrm>
                <a:off x="1294702" y="2621359"/>
                <a:ext cx="10419520" cy="1221745"/>
              </a:xfrm>
              <a:prstGeom prst="rect">
                <a:avLst/>
              </a:prstGeom>
            </p:spPr>
            <p:txBody>
              <a:bodyPr wrap="square">
                <a:spAutoFit/>
              </a:bodyPr>
              <a:lstStyle/>
              <a:p>
                <a:r>
                  <a:rPr lang="en-US" altLang="ko-KR" dirty="0"/>
                  <a:t>where                    and further, as a starting point, the constraint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𝑖</m:t>
                        </m:r>
                      </m:sub>
                    </m:sSub>
                  </m:oMath>
                </a14:m>
                <a:r>
                  <a:rPr lang="en-US" altLang="ko-KR" dirty="0"/>
                  <a:t> ≥ 0 for all </a:t>
                </a:r>
                <a:r>
                  <a:rPr lang="en-US" altLang="ko-KR" dirty="0" err="1"/>
                  <a:t>i</a:t>
                </a:r>
                <a:r>
                  <a:rPr lang="en-US" altLang="ko-KR" dirty="0"/>
                  <a:t>, </a:t>
                </a:r>
              </a:p>
              <a:p>
                <a:r>
                  <a:rPr lang="en-US" altLang="ko-KR" dirty="0"/>
                  <a:t>which is equivalent to assuming that there is no short-selling. </a:t>
                </a:r>
              </a:p>
              <a:p>
                <a:pPr marL="285750" indent="-285750">
                  <a:buFont typeface="Wingdings" panose="05000000000000000000" pitchFamily="2" charset="2"/>
                  <a:buChar char="à"/>
                </a:pPr>
                <a:r>
                  <a:rPr lang="en-US" altLang="ko-KR" dirty="0"/>
                  <a:t>The purpose of this constraint is to prevent negative values for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𝑙</m:t>
                        </m:r>
                      </m:e>
                      <m:sub>
                        <m:r>
                          <a:rPr lang="en-US" altLang="ko-KR" b="0" i="1" dirty="0" smtClean="0">
                            <a:latin typeface="Cambria Math" panose="02040503050406030204" pitchFamily="18" charset="0"/>
                          </a:rPr>
                          <m:t>𝑝</m:t>
                        </m:r>
                      </m:sub>
                    </m:sSub>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m:t>
                    </m:r>
                  </m:oMath>
                </a14:m>
                <a:r>
                  <a:rPr lang="en-US" altLang="ko-KR" dirty="0"/>
                  <a:t>, </a:t>
                </a:r>
              </a:p>
              <a:p>
                <a:r>
                  <a:rPr lang="en-US" altLang="ko-KR" dirty="0"/>
                  <a:t>which would not have a meaningful interpretation in our framework of trees with central vertex.</a:t>
                </a:r>
                <a:endParaRPr lang="ko-KR" altLang="en-US" dirty="0"/>
              </a:p>
            </p:txBody>
          </p:sp>
        </mc:Choice>
        <mc:Fallback xmlns="">
          <p:sp>
            <p:nvSpPr>
              <p:cNvPr id="8" name="직사각형 7">
                <a:extLst>
                  <a:ext uri="{FF2B5EF4-FFF2-40B4-BE49-F238E27FC236}">
                    <a16:creationId xmlns:a16="http://schemas.microsoft.com/office/drawing/2014/main" id="{6C2544B4-2B04-404F-87C3-C114BA6C19C5}"/>
                  </a:ext>
                </a:extLst>
              </p:cNvPr>
              <p:cNvSpPr>
                <a:spLocks noRot="1" noChangeAspect="1" noMove="1" noResize="1" noEditPoints="1" noAdjustHandles="1" noChangeArrowheads="1" noChangeShapeType="1" noTextEdit="1"/>
              </p:cNvSpPr>
              <p:nvPr/>
            </p:nvSpPr>
            <p:spPr>
              <a:xfrm>
                <a:off x="1294702" y="2621359"/>
                <a:ext cx="10419520" cy="1221745"/>
              </a:xfrm>
              <a:prstGeom prst="rect">
                <a:avLst/>
              </a:prstGeom>
              <a:blipFill>
                <a:blip r:embed="rId4"/>
                <a:stretch>
                  <a:fillRect l="-468" t="-2500" b="-7000"/>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id="{7AA95EF9-3FC0-41C7-B270-5C70F417DA30}"/>
              </a:ext>
            </a:extLst>
          </p:cNvPr>
          <p:cNvPicPr>
            <a:picLocks noChangeAspect="1"/>
          </p:cNvPicPr>
          <p:nvPr/>
        </p:nvPicPr>
        <p:blipFill>
          <a:blip r:embed="rId5"/>
          <a:stretch>
            <a:fillRect/>
          </a:stretch>
        </p:blipFill>
        <p:spPr>
          <a:xfrm>
            <a:off x="2081005" y="2569732"/>
            <a:ext cx="1390650" cy="409575"/>
          </a:xfrm>
          <a:prstGeom prst="rect">
            <a:avLst/>
          </a:prstGeom>
        </p:spPr>
      </p:pic>
      <p:pic>
        <p:nvPicPr>
          <p:cNvPr id="16" name="그림 15">
            <a:extLst>
              <a:ext uri="{FF2B5EF4-FFF2-40B4-BE49-F238E27FC236}">
                <a16:creationId xmlns:a16="http://schemas.microsoft.com/office/drawing/2014/main" id="{476793BC-5405-436A-8988-6A73A90A1136}"/>
              </a:ext>
            </a:extLst>
          </p:cNvPr>
          <p:cNvPicPr>
            <a:picLocks noChangeAspect="1"/>
          </p:cNvPicPr>
          <p:nvPr/>
        </p:nvPicPr>
        <p:blipFill rotWithShape="1">
          <a:blip r:embed="rId6"/>
          <a:srcRect b="51804"/>
          <a:stretch/>
        </p:blipFill>
        <p:spPr>
          <a:xfrm>
            <a:off x="868755" y="4149147"/>
            <a:ext cx="5373019" cy="2125429"/>
          </a:xfrm>
          <a:prstGeom prst="rect">
            <a:avLst/>
          </a:prstGeom>
          <a:ln w="28575">
            <a:solidFill>
              <a:schemeClr val="bg2">
                <a:lumMod val="50000"/>
              </a:schemeClr>
            </a:solidFill>
          </a:ln>
        </p:spPr>
      </p:pic>
      <p:pic>
        <p:nvPicPr>
          <p:cNvPr id="17" name="그림 16">
            <a:extLst>
              <a:ext uri="{FF2B5EF4-FFF2-40B4-BE49-F238E27FC236}">
                <a16:creationId xmlns:a16="http://schemas.microsoft.com/office/drawing/2014/main" id="{1FF635B2-8628-4A80-A847-6D307A71131B}"/>
              </a:ext>
            </a:extLst>
          </p:cNvPr>
          <p:cNvPicPr>
            <a:picLocks noChangeAspect="1"/>
          </p:cNvPicPr>
          <p:nvPr/>
        </p:nvPicPr>
        <p:blipFill rotWithShape="1">
          <a:blip r:embed="rId6"/>
          <a:srcRect t="51804"/>
          <a:stretch/>
        </p:blipFill>
        <p:spPr>
          <a:xfrm>
            <a:off x="6241774" y="4141494"/>
            <a:ext cx="5392365" cy="2133082"/>
          </a:xfrm>
          <a:prstGeom prst="rect">
            <a:avLst/>
          </a:prstGeom>
          <a:ln w="28575">
            <a:solidFill>
              <a:schemeClr val="bg2">
                <a:lumMod val="50000"/>
              </a:schemeClr>
            </a:solidFill>
          </a:ln>
        </p:spPr>
      </p:pic>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BBDB611D-4EC0-4A04-8089-F8A59B783B32}"/>
                  </a:ext>
                </a:extLst>
              </p:cNvPr>
              <p:cNvSpPr/>
              <p:nvPr/>
            </p:nvSpPr>
            <p:spPr>
              <a:xfrm>
                <a:off x="856859" y="6329694"/>
                <a:ext cx="11249002" cy="357534"/>
              </a:xfrm>
              <a:prstGeom prst="rect">
                <a:avLst/>
              </a:prstGeom>
            </p:spPr>
            <p:txBody>
              <a:bodyPr wrap="square">
                <a:spAutoFit/>
              </a:bodyPr>
              <a:lstStyle/>
              <a:p>
                <a:r>
                  <a:rPr lang="en-US" altLang="ko-KR" sz="1600" dirty="0"/>
                  <a:t>Weighted minimum risk portfolio layer </a:t>
                </a:r>
                <a14:m>
                  <m:oMath xmlns:m="http://schemas.openxmlformats.org/officeDocument/2006/math">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𝑙</m:t>
                        </m:r>
                      </m:e>
                      <m:sub>
                        <m:r>
                          <a:rPr lang="en-US" altLang="ko-KR" sz="1600" i="1" dirty="0">
                            <a:latin typeface="Cambria Math" panose="02040503050406030204" pitchFamily="18" charset="0"/>
                          </a:rPr>
                          <m:t>𝑝</m:t>
                        </m:r>
                      </m:sub>
                    </m:sSub>
                  </m:oMath>
                </a14:m>
                <a:r>
                  <a:rPr lang="en-US" altLang="ko-KR" sz="1600" dirty="0"/>
                  <a:t>(t, θ=0) with no short-selling and mean occupation layer </a:t>
                </a:r>
                <a14:m>
                  <m:oMath xmlns:m="http://schemas.openxmlformats.org/officeDocument/2006/math">
                    <m:r>
                      <a:rPr lang="en-US" altLang="ko-KR" sz="1600" i="1" dirty="0">
                        <a:latin typeface="Cambria Math" panose="02040503050406030204" pitchFamily="18" charset="0"/>
                      </a:rPr>
                      <m:t>𝑙</m:t>
                    </m:r>
                    <m:r>
                      <a:rPr lang="en-US" altLang="ko-KR" sz="1600" i="1" dirty="0">
                        <a:latin typeface="Cambria Math" panose="02040503050406030204" pitchFamily="18" charset="0"/>
                      </a:rPr>
                      <m:t>(</m:t>
                    </m:r>
                    <m:r>
                      <a:rPr lang="en-US" altLang="ko-KR" sz="1600" i="1" dirty="0">
                        <a:latin typeface="Cambria Math" panose="02040503050406030204" pitchFamily="18" charset="0"/>
                      </a:rPr>
                      <m:t>𝑡</m:t>
                    </m:r>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𝑣</m:t>
                        </m:r>
                      </m:e>
                      <m:sub>
                        <m:r>
                          <a:rPr lang="en-US" altLang="ko-KR" sz="1600" i="1" dirty="0">
                            <a:latin typeface="Cambria Math" panose="02040503050406030204" pitchFamily="18" charset="0"/>
                          </a:rPr>
                          <m:t>𝑖</m:t>
                        </m:r>
                      </m:sub>
                    </m:sSub>
                    <m:r>
                      <a:rPr lang="en-US" altLang="ko-KR" sz="1600" i="1" dirty="0">
                        <a:latin typeface="Cambria Math" panose="02040503050406030204" pitchFamily="18" charset="0"/>
                      </a:rPr>
                      <m:t>) </m:t>
                    </m:r>
                  </m:oMath>
                </a14:m>
                <a:r>
                  <a:rPr lang="en-US" altLang="ko-KR" sz="1600" dirty="0"/>
                  <a:t>against time.</a:t>
                </a:r>
                <a:endParaRPr lang="ko-KR" altLang="en-US" sz="1600" dirty="0"/>
              </a:p>
            </p:txBody>
          </p:sp>
        </mc:Choice>
        <mc:Fallback xmlns="">
          <p:sp>
            <p:nvSpPr>
              <p:cNvPr id="18" name="직사각형 17">
                <a:extLst>
                  <a:ext uri="{FF2B5EF4-FFF2-40B4-BE49-F238E27FC236}">
                    <a16:creationId xmlns:a16="http://schemas.microsoft.com/office/drawing/2014/main" id="{BBDB611D-4EC0-4A04-8089-F8A59B783B32}"/>
                  </a:ext>
                </a:extLst>
              </p:cNvPr>
              <p:cNvSpPr>
                <a:spLocks noRot="1" noChangeAspect="1" noMove="1" noResize="1" noEditPoints="1" noAdjustHandles="1" noChangeArrowheads="1" noChangeShapeType="1" noTextEdit="1"/>
              </p:cNvSpPr>
              <p:nvPr/>
            </p:nvSpPr>
            <p:spPr>
              <a:xfrm>
                <a:off x="856859" y="6329694"/>
                <a:ext cx="11249002" cy="357534"/>
              </a:xfrm>
              <a:prstGeom prst="rect">
                <a:avLst/>
              </a:prstGeom>
              <a:blipFill>
                <a:blip r:embed="rId7"/>
                <a:stretch>
                  <a:fillRect l="-325" t="-6780" b="-13559"/>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17400E94-9937-446E-B685-7AF467DA45F3}"/>
              </a:ext>
            </a:extLst>
          </p:cNvPr>
          <p:cNvSpPr txBox="1"/>
          <p:nvPr/>
        </p:nvSpPr>
        <p:spPr>
          <a:xfrm>
            <a:off x="1433671" y="4327684"/>
            <a:ext cx="1015240" cy="369332"/>
          </a:xfrm>
          <a:prstGeom prst="rect">
            <a:avLst/>
          </a:prstGeom>
          <a:noFill/>
        </p:spPr>
        <p:txBody>
          <a:bodyPr wrap="square" rtlCol="0">
            <a:spAutoFit/>
          </a:bodyPr>
          <a:lstStyle/>
          <a:p>
            <a:r>
              <a:rPr lang="en-US" altLang="ko-KR" dirty="0"/>
              <a:t>static</a:t>
            </a:r>
            <a:endParaRPr lang="ko-KR" altLang="en-US" dirty="0"/>
          </a:p>
        </p:txBody>
      </p:sp>
      <p:sp>
        <p:nvSpPr>
          <p:cNvPr id="19" name="TextBox 18">
            <a:extLst>
              <a:ext uri="{FF2B5EF4-FFF2-40B4-BE49-F238E27FC236}">
                <a16:creationId xmlns:a16="http://schemas.microsoft.com/office/drawing/2014/main" id="{DC1E3525-05D3-4B34-B854-63AFE26D14C5}"/>
              </a:ext>
            </a:extLst>
          </p:cNvPr>
          <p:cNvSpPr txBox="1"/>
          <p:nvPr/>
        </p:nvSpPr>
        <p:spPr>
          <a:xfrm>
            <a:off x="6806690" y="4293063"/>
            <a:ext cx="1370358" cy="369332"/>
          </a:xfrm>
          <a:prstGeom prst="rect">
            <a:avLst/>
          </a:prstGeom>
          <a:noFill/>
        </p:spPr>
        <p:txBody>
          <a:bodyPr wrap="square" rtlCol="0">
            <a:spAutoFit/>
          </a:bodyPr>
          <a:lstStyle/>
          <a:p>
            <a:r>
              <a:rPr lang="en-US" altLang="ko-KR" dirty="0"/>
              <a:t>dynamic</a:t>
            </a:r>
            <a:endParaRPr lang="ko-KR" altLang="en-US" dirty="0"/>
          </a:p>
        </p:txBody>
      </p:sp>
    </p:spTree>
    <p:extLst>
      <p:ext uri="{BB962C8B-B14F-4D97-AF65-F5344CB8AC3E}">
        <p14:creationId xmlns:p14="http://schemas.microsoft.com/office/powerpoint/2010/main" val="3530543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7. Portfolio analysis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76413"/>
            <a:ext cx="10960767" cy="3446500"/>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C9908D18-FD06-46DF-B5F0-4476CBFFF7F9}"/>
              </a:ext>
            </a:extLst>
          </p:cNvPr>
          <p:cNvSpPr/>
          <p:nvPr/>
        </p:nvSpPr>
        <p:spPr>
          <a:xfrm>
            <a:off x="1229138" y="1297561"/>
            <a:ext cx="10250557" cy="2862322"/>
          </a:xfrm>
          <a:prstGeom prst="rect">
            <a:avLst/>
          </a:prstGeom>
        </p:spPr>
        <p:txBody>
          <a:bodyPr wrap="square">
            <a:spAutoFit/>
          </a:bodyPr>
          <a:lstStyle/>
          <a:p>
            <a:r>
              <a:rPr lang="en-US" altLang="ko-KR" dirty="0"/>
              <a:t>The weighted portfolio layer never assumes negative values and the short selling condition, </a:t>
            </a:r>
          </a:p>
          <a:p>
            <a:r>
              <a:rPr lang="en-US" altLang="ko-KR" dirty="0"/>
              <a:t>in fact, is not necessary </a:t>
            </a:r>
            <a:r>
              <a:rPr lang="en-US" altLang="ko-KR" dirty="0">
                <a:sym typeface="Wingdings" panose="05000000000000000000" pitchFamily="2" charset="2"/>
              </a:rPr>
              <a:t> </a:t>
            </a:r>
            <a:r>
              <a:rPr lang="en-US" altLang="ko-KR" dirty="0"/>
              <a:t>allowing for short-selling</a:t>
            </a:r>
          </a:p>
          <a:p>
            <a:r>
              <a:rPr lang="en-US" altLang="ko-KR" dirty="0"/>
              <a:t>The weighted portfolio layer is now 99.5% of the time higher than the mean occupation layer and, with the same central vertex configuration as before, the difference between the two is 1.18 and 1.14 in the upper and lower plots, respectively.</a:t>
            </a:r>
          </a:p>
          <a:p>
            <a:endParaRPr lang="en-US" altLang="ko-KR" dirty="0"/>
          </a:p>
          <a:p>
            <a:r>
              <a:rPr lang="en-US" altLang="ko-KR" dirty="0"/>
              <a:t>The difference in layers is also slightly larger for static than dynamic central vertex, </a:t>
            </a:r>
          </a:p>
          <a:p>
            <a:r>
              <a:rPr lang="en-US" altLang="ko-KR" dirty="0"/>
              <a:t>although not by much. As the stocks of the minimum risk portfolio are found on the outskirts of the tree, we expect larger trees to have greater diversification potential</a:t>
            </a:r>
          </a:p>
          <a:p>
            <a:r>
              <a:rPr lang="en-US" altLang="ko-KR" dirty="0">
                <a:sym typeface="Wingdings" panose="05000000000000000000" pitchFamily="2" charset="2"/>
              </a:rPr>
              <a:t> T</a:t>
            </a:r>
            <a:r>
              <a:rPr lang="en-US" altLang="ko-KR" dirty="0"/>
              <a:t>he scope of the stock market to eliminate specific risk of the minimum risk portfolio.</a:t>
            </a:r>
            <a:endParaRPr lang="ko-KR" altLang="en-US" dirty="0"/>
          </a:p>
        </p:txBody>
      </p:sp>
      <p:pic>
        <p:nvPicPr>
          <p:cNvPr id="19" name="그림 18">
            <a:extLst>
              <a:ext uri="{FF2B5EF4-FFF2-40B4-BE49-F238E27FC236}">
                <a16:creationId xmlns:a16="http://schemas.microsoft.com/office/drawing/2014/main" id="{B39BE47B-D33A-4C2C-94B4-93CC83A4EA98}"/>
              </a:ext>
            </a:extLst>
          </p:cNvPr>
          <p:cNvPicPr>
            <a:picLocks noChangeAspect="1"/>
          </p:cNvPicPr>
          <p:nvPr/>
        </p:nvPicPr>
        <p:blipFill>
          <a:blip r:embed="rId3"/>
          <a:stretch>
            <a:fillRect/>
          </a:stretch>
        </p:blipFill>
        <p:spPr>
          <a:xfrm>
            <a:off x="856859" y="4513610"/>
            <a:ext cx="5524500" cy="2181225"/>
          </a:xfrm>
          <a:prstGeom prst="rect">
            <a:avLst/>
          </a:prstGeom>
          <a:ln w="28575">
            <a:solidFill>
              <a:schemeClr val="bg2">
                <a:lumMod val="50000"/>
              </a:schemeClr>
            </a:solidFill>
          </a:ln>
        </p:spPr>
      </p:pic>
      <p:pic>
        <p:nvPicPr>
          <p:cNvPr id="20" name="그림 19">
            <a:extLst>
              <a:ext uri="{FF2B5EF4-FFF2-40B4-BE49-F238E27FC236}">
                <a16:creationId xmlns:a16="http://schemas.microsoft.com/office/drawing/2014/main" id="{28C7BDC2-0799-4933-9DD3-9DA5DFB5AF4C}"/>
              </a:ext>
            </a:extLst>
          </p:cNvPr>
          <p:cNvPicPr>
            <a:picLocks noChangeAspect="1"/>
          </p:cNvPicPr>
          <p:nvPr/>
        </p:nvPicPr>
        <p:blipFill>
          <a:blip r:embed="rId4"/>
          <a:stretch>
            <a:fillRect/>
          </a:stretch>
        </p:blipFill>
        <p:spPr>
          <a:xfrm>
            <a:off x="6391298" y="4513195"/>
            <a:ext cx="5623326" cy="2185779"/>
          </a:xfrm>
          <a:prstGeom prst="rect">
            <a:avLst/>
          </a:prstGeom>
          <a:ln w="28575">
            <a:solidFill>
              <a:schemeClr val="bg2">
                <a:lumMod val="50000"/>
              </a:schemeClr>
            </a:solidFill>
          </a:ln>
        </p:spPr>
      </p:pic>
      <p:sp>
        <p:nvSpPr>
          <p:cNvPr id="14" name="TextBox 13">
            <a:extLst>
              <a:ext uri="{FF2B5EF4-FFF2-40B4-BE49-F238E27FC236}">
                <a16:creationId xmlns:a16="http://schemas.microsoft.com/office/drawing/2014/main" id="{7D346F11-8F40-4A32-8B01-471D3F8B1D08}"/>
              </a:ext>
            </a:extLst>
          </p:cNvPr>
          <p:cNvSpPr txBox="1"/>
          <p:nvPr/>
        </p:nvSpPr>
        <p:spPr>
          <a:xfrm>
            <a:off x="1360099" y="4650079"/>
            <a:ext cx="1015240" cy="369332"/>
          </a:xfrm>
          <a:prstGeom prst="rect">
            <a:avLst/>
          </a:prstGeom>
          <a:noFill/>
        </p:spPr>
        <p:txBody>
          <a:bodyPr wrap="square" rtlCol="0">
            <a:spAutoFit/>
          </a:bodyPr>
          <a:lstStyle/>
          <a:p>
            <a:r>
              <a:rPr lang="en-US" altLang="ko-KR" dirty="0"/>
              <a:t>static</a:t>
            </a:r>
            <a:endParaRPr lang="ko-KR" altLang="en-US" dirty="0"/>
          </a:p>
        </p:txBody>
      </p:sp>
      <p:sp>
        <p:nvSpPr>
          <p:cNvPr id="15" name="TextBox 14">
            <a:extLst>
              <a:ext uri="{FF2B5EF4-FFF2-40B4-BE49-F238E27FC236}">
                <a16:creationId xmlns:a16="http://schemas.microsoft.com/office/drawing/2014/main" id="{ECA4A8EE-1420-4666-B338-DBC84AD96957}"/>
              </a:ext>
            </a:extLst>
          </p:cNvPr>
          <p:cNvSpPr txBox="1"/>
          <p:nvPr/>
        </p:nvSpPr>
        <p:spPr>
          <a:xfrm>
            <a:off x="6884599" y="4615458"/>
            <a:ext cx="1370358" cy="369332"/>
          </a:xfrm>
          <a:prstGeom prst="rect">
            <a:avLst/>
          </a:prstGeom>
          <a:noFill/>
        </p:spPr>
        <p:txBody>
          <a:bodyPr wrap="square" rtlCol="0">
            <a:spAutoFit/>
          </a:bodyPr>
          <a:lstStyle/>
          <a:p>
            <a:r>
              <a:rPr lang="en-US" altLang="ko-KR" dirty="0"/>
              <a:t>dynamic</a:t>
            </a:r>
            <a:endParaRPr lang="ko-KR" altLang="en-US" dirty="0"/>
          </a:p>
        </p:txBody>
      </p:sp>
    </p:spTree>
    <p:extLst>
      <p:ext uri="{BB962C8B-B14F-4D97-AF65-F5344CB8AC3E}">
        <p14:creationId xmlns:p14="http://schemas.microsoft.com/office/powerpoint/2010/main" val="242080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Conclusion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76412"/>
            <a:ext cx="11219184" cy="5533717"/>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C9908D18-FD06-46DF-B5F0-4476CBFFF7F9}"/>
              </a:ext>
            </a:extLst>
          </p:cNvPr>
          <p:cNvSpPr/>
          <p:nvPr/>
        </p:nvSpPr>
        <p:spPr>
          <a:xfrm>
            <a:off x="1229138" y="1297561"/>
            <a:ext cx="10250557" cy="4801314"/>
          </a:xfrm>
          <a:prstGeom prst="rect">
            <a:avLst/>
          </a:prstGeom>
        </p:spPr>
        <p:txBody>
          <a:bodyPr wrap="square">
            <a:spAutoFit/>
          </a:bodyPr>
          <a:lstStyle/>
          <a:p>
            <a:pPr marL="342900" indent="-342900">
              <a:buAutoNum type="arabicPeriod"/>
            </a:pPr>
            <a:r>
              <a:rPr lang="en-US" altLang="ko-KR" dirty="0"/>
              <a:t>The tree evolves over time and have found that the normalized tree length decreases and remains low during a crash, thus implying the shrinking of the asset tree particularly strongly during a stock market crisis. </a:t>
            </a:r>
          </a:p>
          <a:p>
            <a:pPr marL="342900" indent="-342900">
              <a:buAutoNum type="arabicPeriod"/>
            </a:pPr>
            <a:r>
              <a:rPr lang="en-US" altLang="ko-KR" dirty="0"/>
              <a:t>We have also found that the mean occupation layer fluctuates as a function of time, and experiences a downfall at the time of market crisis due to topological changes in the asset tree. </a:t>
            </a:r>
          </a:p>
          <a:p>
            <a:pPr marL="342900" indent="-342900">
              <a:buAutoNum type="arabicPeriod"/>
            </a:pPr>
            <a:r>
              <a:rPr lang="en-US" altLang="ko-KR" dirty="0"/>
              <a:t>Our studies of the scale free structure of the MST show that this graph is not only hierarchic al in the sense of a tree but there are special, highly connected nodes and the hierarchical structure is built up from these. </a:t>
            </a:r>
          </a:p>
          <a:p>
            <a:pPr marL="342900" indent="-342900">
              <a:buAutoNum type="arabicPeriod"/>
            </a:pPr>
            <a:r>
              <a:rPr lang="en-US" altLang="ko-KR" dirty="0"/>
              <a:t>As for the portfolio analysis, it was found that the stocks included in the minimum risk portfolio tend to lie on the outskirts of the asset tree: on average the weighted portfolio layer an be almost one and a half levels higher, or further away from the central vertex, than the mean occupation layer for window width of four years. </a:t>
            </a:r>
          </a:p>
          <a:p>
            <a:pPr marL="342900" indent="-342900">
              <a:buAutoNum type="arabicPeriod"/>
            </a:pPr>
            <a:r>
              <a:rPr lang="en-US" altLang="ko-KR" dirty="0"/>
              <a:t>Correlation between the risk and the normalized tree length was found to be strong, though not as strong as the correlation between the risk and the mean correlation coefficient. Thus we conclude that the diversification potential of the market is very closely related to the behavior of the normalized tree length.</a:t>
            </a:r>
            <a:endParaRPr lang="ko-KR" altLang="en-US" dirty="0"/>
          </a:p>
        </p:txBody>
      </p:sp>
    </p:spTree>
    <p:extLst>
      <p:ext uri="{BB962C8B-B14F-4D97-AF65-F5344CB8AC3E}">
        <p14:creationId xmlns:p14="http://schemas.microsoft.com/office/powerpoint/2010/main" val="6572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2CCD26-98E7-4379-AC9D-B877EE991D50}"/>
                  </a:ext>
                </a:extLst>
              </p:cNvPr>
              <p:cNvSpPr txBox="1"/>
              <p:nvPr/>
            </p:nvSpPr>
            <p:spPr>
              <a:xfrm>
                <a:off x="1331843" y="1659835"/>
                <a:ext cx="9163879" cy="954107"/>
              </a:xfrm>
              <a:prstGeom prst="rect">
                <a:avLst/>
              </a:prstGeom>
              <a:noFill/>
            </p:spPr>
            <p:txBody>
              <a:bodyPr wrap="square" rtlCol="0">
                <a:spAutoFit/>
              </a:bodyPr>
              <a:lstStyle/>
              <a:p>
                <a:r>
                  <a:rPr lang="en-US" altLang="ko-KR" sz="2000" dirty="0"/>
                  <a:t>Closure price of stock </a:t>
                </a:r>
                <a:r>
                  <a:rPr lang="en-US" altLang="ko-KR" sz="2000" dirty="0" err="1"/>
                  <a:t>i</a:t>
                </a:r>
                <a:r>
                  <a:rPr lang="en-US" altLang="ko-KR" sz="2000" dirty="0"/>
                  <a:t> at time τ by </a:t>
                </a:r>
                <a14:m>
                  <m:oMath xmlns:m="http://schemas.openxmlformats.org/officeDocument/2006/math">
                    <m:sSub>
                      <m:sSubPr>
                        <m:ctrlPr>
                          <a:rPr lang="en-US" altLang="ko-KR" sz="2000" i="1" dirty="0" smtClean="0">
                            <a:latin typeface="Cambria Math" panose="02040503050406030204" pitchFamily="18" charset="0"/>
                          </a:rPr>
                        </m:ctrlPr>
                      </m:sSubPr>
                      <m:e>
                        <m:r>
                          <a:rPr lang="en-US" altLang="ko-KR" sz="2000" b="0" i="1" dirty="0" smtClean="0">
                            <a:latin typeface="Cambria Math" panose="02040503050406030204" pitchFamily="18" charset="0"/>
                          </a:rPr>
                          <m:t>𝑃</m:t>
                        </m:r>
                      </m:e>
                      <m:sub>
                        <m:r>
                          <a:rPr lang="en-US" altLang="ko-KR" sz="2000" b="0" i="1" dirty="0" smtClean="0">
                            <a:latin typeface="Cambria Math" panose="02040503050406030204" pitchFamily="18" charset="0"/>
                          </a:rPr>
                          <m:t>𝑖</m:t>
                        </m:r>
                      </m:sub>
                    </m:sSub>
                    <m:d>
                      <m:dPr>
                        <m:ctrlPr>
                          <a:rPr lang="en-US" altLang="ko-KR" sz="2000" i="1" dirty="0" smtClean="0">
                            <a:latin typeface="Cambria Math" panose="02040503050406030204" pitchFamily="18" charset="0"/>
                          </a:rPr>
                        </m:ctrlPr>
                      </m:dPr>
                      <m:e>
                        <m:r>
                          <a:rPr lang="en-US" altLang="ko-KR" sz="2000" i="1" dirty="0" smtClean="0">
                            <a:latin typeface="Cambria Math" panose="02040503050406030204" pitchFamily="18" charset="0"/>
                          </a:rPr>
                          <m:t>𝜏</m:t>
                        </m:r>
                      </m:e>
                    </m:d>
                  </m:oMath>
                </a14:m>
                <a:r>
                  <a:rPr lang="en-US" altLang="ko-KR" dirty="0"/>
                  <a:t>, τ refers to a date</a:t>
                </a:r>
              </a:p>
              <a:p>
                <a:r>
                  <a:rPr lang="en-US" altLang="ko-KR" dirty="0"/>
                  <a:t>Logarithmic return of stock i:</a:t>
                </a:r>
              </a:p>
              <a:p>
                <a:r>
                  <a:rPr lang="en-US" altLang="ko-KR" dirty="0"/>
                  <a:t> </a:t>
                </a:r>
                <a:endParaRPr lang="ko-KR" altLang="en-US" dirty="0"/>
              </a:p>
            </p:txBody>
          </p:sp>
        </mc:Choice>
        <mc:Fallback xmlns="">
          <p:sp>
            <p:nvSpPr>
              <p:cNvPr id="11" name="TextBox 10">
                <a:extLst>
                  <a:ext uri="{FF2B5EF4-FFF2-40B4-BE49-F238E27FC236}">
                    <a16:creationId xmlns:a16="http://schemas.microsoft.com/office/drawing/2014/main" id="{272CCD26-98E7-4379-AC9D-B877EE991D50}"/>
                  </a:ext>
                </a:extLst>
              </p:cNvPr>
              <p:cNvSpPr txBox="1">
                <a:spLocks noRot="1" noChangeAspect="1" noMove="1" noResize="1" noEditPoints="1" noAdjustHandles="1" noChangeArrowheads="1" noChangeShapeType="1" noTextEdit="1"/>
              </p:cNvSpPr>
              <p:nvPr/>
            </p:nvSpPr>
            <p:spPr>
              <a:xfrm>
                <a:off x="1331843" y="1659835"/>
                <a:ext cx="9163879" cy="954107"/>
              </a:xfrm>
              <a:prstGeom prst="rect">
                <a:avLst/>
              </a:prstGeom>
              <a:blipFill>
                <a:blip r:embed="rId2"/>
                <a:stretch>
                  <a:fillRect l="-665" t="-3185"/>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40BC7509-CF08-4C6D-BCFF-BAC5C54818C2}"/>
              </a:ext>
            </a:extLst>
          </p:cNvPr>
          <p:cNvPicPr>
            <a:picLocks noChangeAspect="1"/>
          </p:cNvPicPr>
          <p:nvPr/>
        </p:nvPicPr>
        <p:blipFill>
          <a:blip r:embed="rId3"/>
          <a:stretch>
            <a:fillRect/>
          </a:stretch>
        </p:blipFill>
        <p:spPr>
          <a:xfrm>
            <a:off x="1825487" y="2435515"/>
            <a:ext cx="3869635" cy="356854"/>
          </a:xfrm>
          <a:prstGeom prst="rect">
            <a:avLst/>
          </a:prstGeom>
        </p:spPr>
      </p:pic>
      <p:pic>
        <p:nvPicPr>
          <p:cNvPr id="13" name="그림 12">
            <a:extLst>
              <a:ext uri="{FF2B5EF4-FFF2-40B4-BE49-F238E27FC236}">
                <a16:creationId xmlns:a16="http://schemas.microsoft.com/office/drawing/2014/main" id="{62B87239-EC49-48B0-924E-08CBF4FE4A77}"/>
              </a:ext>
            </a:extLst>
          </p:cNvPr>
          <p:cNvPicPr>
            <a:picLocks noChangeAspect="1"/>
          </p:cNvPicPr>
          <p:nvPr/>
        </p:nvPicPr>
        <p:blipFill>
          <a:blip r:embed="rId4"/>
          <a:stretch>
            <a:fillRect/>
          </a:stretch>
        </p:blipFill>
        <p:spPr>
          <a:xfrm>
            <a:off x="3532953" y="3917671"/>
            <a:ext cx="4668893" cy="1169907"/>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43D233-EE25-48AB-86A1-0F43C0A1165B}"/>
                  </a:ext>
                </a:extLst>
              </p:cNvPr>
              <p:cNvSpPr txBox="1"/>
              <p:nvPr/>
            </p:nvSpPr>
            <p:spPr>
              <a:xfrm>
                <a:off x="1331843" y="2838521"/>
                <a:ext cx="9071114" cy="946991"/>
              </a:xfrm>
              <a:prstGeom prst="rect">
                <a:avLst/>
              </a:prstGeom>
              <a:noFill/>
            </p:spPr>
            <p:txBody>
              <a:bodyPr wrap="square" rtlCol="0">
                <a:spAutoFit/>
              </a:bodyPr>
              <a:lstStyle/>
              <a:p>
                <a:r>
                  <a:rPr lang="en-US" altLang="ko-KR" dirty="0"/>
                  <a:t>Those encompassing the given window t, form the return vector </a:t>
                </a:r>
                <a14:m>
                  <m:oMath xmlns:m="http://schemas.openxmlformats.org/officeDocument/2006/math">
                    <m:sSub>
                      <m:sSubPr>
                        <m:ctrlPr>
                          <a:rPr lang="en-US" altLang="ko-KR" i="1" smtClean="0">
                            <a:latin typeface="Cambria Math" panose="02040503050406030204" pitchFamily="18" charset="0"/>
                          </a:rPr>
                        </m:ctrlPr>
                      </m:sSubPr>
                      <m:e>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𝑟</m:t>
                            </m:r>
                          </m:e>
                          <m:sup>
                            <m:r>
                              <a:rPr lang="en-US" altLang="ko-KR" b="0" i="1" smtClean="0">
                                <a:latin typeface="Cambria Math" panose="02040503050406030204" pitchFamily="18" charset="0"/>
                              </a:rPr>
                              <m:t>𝑡</m:t>
                            </m:r>
                          </m:sup>
                        </m:sSup>
                      </m:e>
                      <m:sub>
                        <m:r>
                          <a:rPr lang="en-US" altLang="ko-KR" b="0" i="1" smtClean="0">
                            <a:latin typeface="Cambria Math" panose="02040503050406030204" pitchFamily="18" charset="0"/>
                          </a:rPr>
                          <m:t>𝑖</m:t>
                        </m:r>
                      </m:sub>
                    </m:sSub>
                  </m:oMath>
                </a14:m>
                <a:r>
                  <a:rPr lang="en-US" altLang="ko-KR" dirty="0"/>
                  <a:t>. </a:t>
                </a:r>
              </a:p>
              <a:p>
                <a:r>
                  <a:rPr lang="en-US" altLang="ko-KR" dirty="0"/>
                  <a:t>In order to characterize the synchronous time evolution of assets, </a:t>
                </a:r>
              </a:p>
              <a:p>
                <a:r>
                  <a:rPr lang="en-US" altLang="ko-KR" dirty="0"/>
                  <a:t>we use the equal time correlation coefficients between assets </a:t>
                </a:r>
                <a:r>
                  <a:rPr lang="en-US" altLang="ko-KR" dirty="0" err="1"/>
                  <a:t>i</a:t>
                </a:r>
                <a:r>
                  <a:rPr lang="en-US" altLang="ko-KR" dirty="0"/>
                  <a:t> and j defined as:</a:t>
                </a:r>
                <a:endParaRPr lang="ko-KR" altLang="en-US" dirty="0"/>
              </a:p>
            </p:txBody>
          </p:sp>
        </mc:Choice>
        <mc:Fallback xmlns="">
          <p:sp>
            <p:nvSpPr>
              <p:cNvPr id="14" name="TextBox 13">
                <a:extLst>
                  <a:ext uri="{FF2B5EF4-FFF2-40B4-BE49-F238E27FC236}">
                    <a16:creationId xmlns:a16="http://schemas.microsoft.com/office/drawing/2014/main" id="{9B43D233-EE25-48AB-86A1-0F43C0A1165B}"/>
                  </a:ext>
                </a:extLst>
              </p:cNvPr>
              <p:cNvSpPr txBox="1">
                <a:spLocks noRot="1" noChangeAspect="1" noMove="1" noResize="1" noEditPoints="1" noAdjustHandles="1" noChangeArrowheads="1" noChangeShapeType="1" noTextEdit="1"/>
              </p:cNvSpPr>
              <p:nvPr/>
            </p:nvSpPr>
            <p:spPr>
              <a:xfrm>
                <a:off x="1331843" y="2838521"/>
                <a:ext cx="9071114" cy="946991"/>
              </a:xfrm>
              <a:prstGeom prst="rect">
                <a:avLst/>
              </a:prstGeom>
              <a:blipFill>
                <a:blip r:embed="rId5"/>
                <a:stretch>
                  <a:fillRect l="-537" t="-3871" b="-7097"/>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7E1FA080-FAB3-452A-8F95-B8EE85AE14A4}"/>
              </a:ext>
            </a:extLst>
          </p:cNvPr>
          <p:cNvSpPr txBox="1"/>
          <p:nvPr/>
        </p:nvSpPr>
        <p:spPr>
          <a:xfrm>
            <a:off x="1500809" y="5387009"/>
            <a:ext cx="9959008" cy="369332"/>
          </a:xfrm>
          <a:prstGeom prst="rect">
            <a:avLst/>
          </a:prstGeom>
          <a:noFill/>
        </p:spPr>
        <p:txBody>
          <a:bodyPr wrap="square" rtlCol="0">
            <a:spAutoFit/>
          </a:bodyPr>
          <a:lstStyle/>
          <a:p>
            <a:r>
              <a:rPr lang="en-US" altLang="ko-KR" dirty="0"/>
              <a:t>&lt;…&gt; indicates a time average over the consecutive trading days</a:t>
            </a:r>
            <a:endParaRPr lang="ko-KR" altLang="en-US" dirty="0"/>
          </a:p>
        </p:txBody>
      </p:sp>
    </p:spTree>
    <p:extLst>
      <p:ext uri="{BB962C8B-B14F-4D97-AF65-F5344CB8AC3E}">
        <p14:creationId xmlns:p14="http://schemas.microsoft.com/office/powerpoint/2010/main" val="210797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509A325-BF2E-4B48-9D29-14DF0CA75E82}"/>
                  </a:ext>
                </a:extLst>
              </p:cNvPr>
              <p:cNvSpPr txBox="1"/>
              <p:nvPr/>
            </p:nvSpPr>
            <p:spPr>
              <a:xfrm>
                <a:off x="1152939" y="1590261"/>
                <a:ext cx="9356441" cy="3717749"/>
              </a:xfrm>
              <a:prstGeom prst="rect">
                <a:avLst/>
              </a:prstGeom>
              <a:noFill/>
            </p:spPr>
            <p:txBody>
              <a:bodyPr wrap="square" rtlCol="0">
                <a:spAutoFit/>
              </a:bodyPr>
              <a:lstStyle/>
              <a:p>
                <a:r>
                  <a:rPr lang="en-US" altLang="ko-KR" dirty="0"/>
                  <a:t>Characterize the correlation coefficient distribution by its first four moments and their correlations with one another. </a:t>
                </a:r>
              </a:p>
              <a:p>
                <a:r>
                  <a:rPr lang="en-US" altLang="ko-KR" dirty="0"/>
                  <a:t>The first moment is the mean correlation coefficient:</a:t>
                </a:r>
              </a:p>
              <a:p>
                <a:endParaRPr lang="en-US" altLang="ko-KR" dirty="0"/>
              </a:p>
              <a:p>
                <a:endParaRPr lang="en-US" altLang="ko-KR" dirty="0"/>
              </a:p>
              <a:p>
                <a:endParaRPr lang="en-US" altLang="ko-KR" dirty="0"/>
              </a:p>
              <a:p>
                <a:endParaRPr lang="en-US" altLang="ko-KR" dirty="0"/>
              </a:p>
              <a:p>
                <a:endParaRPr lang="en-US" altLang="ko-KR" dirty="0"/>
              </a:p>
              <a:p>
                <a:r>
                  <a:rPr lang="en-US" altLang="ko-KR" dirty="0"/>
                  <a:t>The non-diagonal elements </a:t>
                </a:r>
                <a14:m>
                  <m:oMath xmlns:m="http://schemas.openxmlformats.org/officeDocument/2006/math">
                    <m:sSup>
                      <m:sSupPr>
                        <m:ctrlPr>
                          <a:rPr lang="en-US" altLang="ko-KR" i="1" smtClean="0">
                            <a:latin typeface="Cambria Math" panose="02040503050406030204" pitchFamily="18" charset="0"/>
                          </a:rPr>
                        </m:ctrlPr>
                      </m:sSupPr>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𝑖𝑗</m:t>
                            </m:r>
                          </m:sub>
                        </m:sSub>
                      </m:e>
                      <m:sup>
                        <m:r>
                          <a:rPr lang="en-US" altLang="ko-KR" b="0" i="1" smtClean="0">
                            <a:latin typeface="Cambria Math" panose="02040503050406030204" pitchFamily="18" charset="0"/>
                          </a:rPr>
                          <m:t>𝑡</m:t>
                        </m:r>
                      </m:sup>
                    </m:sSup>
                    <m:r>
                      <a:rPr lang="en-US" altLang="ko-KR" b="0" i="0" smtClean="0">
                        <a:latin typeface="Cambria Math" panose="02040503050406030204" pitchFamily="18" charset="0"/>
                      </a:rPr>
                      <m:t> </m:t>
                    </m:r>
                  </m:oMath>
                </a14:m>
                <a:r>
                  <a:rPr lang="ko-KR" altLang="en-US" dirty="0"/>
                  <a:t> </a:t>
                </a:r>
                <a:r>
                  <a:rPr lang="en-US" altLang="ko-KR" dirty="0"/>
                  <a:t>of the upper (or lower) triangular matrix</a:t>
                </a:r>
              </a:p>
              <a:p>
                <a:endParaRPr lang="en-US" altLang="ko-KR" dirty="0"/>
              </a:p>
              <a:p>
                <a:r>
                  <a:rPr lang="en-US" altLang="ko-KR" dirty="0"/>
                  <a:t>We evaluate the higher order moments for the correlation coefficients, so that the variance is:</a:t>
                </a:r>
              </a:p>
              <a:p>
                <a:endParaRPr lang="ko-KR" altLang="en-US" dirty="0"/>
              </a:p>
            </p:txBody>
          </p:sp>
        </mc:Choice>
        <mc:Fallback xmlns="">
          <p:sp>
            <p:nvSpPr>
              <p:cNvPr id="16" name="TextBox 15">
                <a:extLst>
                  <a:ext uri="{FF2B5EF4-FFF2-40B4-BE49-F238E27FC236}">
                    <a16:creationId xmlns:a16="http://schemas.microsoft.com/office/drawing/2014/main" id="{5509A325-BF2E-4B48-9D29-14DF0CA75E82}"/>
                  </a:ext>
                </a:extLst>
              </p:cNvPr>
              <p:cNvSpPr txBox="1">
                <a:spLocks noRot="1" noChangeAspect="1" noMove="1" noResize="1" noEditPoints="1" noAdjustHandles="1" noChangeArrowheads="1" noChangeShapeType="1" noTextEdit="1"/>
              </p:cNvSpPr>
              <p:nvPr/>
            </p:nvSpPr>
            <p:spPr>
              <a:xfrm>
                <a:off x="1152939" y="1590261"/>
                <a:ext cx="9356441" cy="3717749"/>
              </a:xfrm>
              <a:prstGeom prst="rect">
                <a:avLst/>
              </a:prstGeom>
              <a:blipFill>
                <a:blip r:embed="rId3"/>
                <a:stretch>
                  <a:fillRect l="-521" t="-984"/>
                </a:stretch>
              </a:blipFill>
            </p:spPr>
            <p:txBody>
              <a:bodyPr/>
              <a:lstStyle/>
              <a:p>
                <a:r>
                  <a:rPr lang="ko-KR" altLang="en-US">
                    <a:noFill/>
                  </a:rPr>
                  <a:t> </a:t>
                </a:r>
              </a:p>
            </p:txBody>
          </p:sp>
        </mc:Fallback>
      </mc:AlternateContent>
      <p:pic>
        <p:nvPicPr>
          <p:cNvPr id="17" name="그림 16">
            <a:extLst>
              <a:ext uri="{FF2B5EF4-FFF2-40B4-BE49-F238E27FC236}">
                <a16:creationId xmlns:a16="http://schemas.microsoft.com/office/drawing/2014/main" id="{897FC7F7-9275-400A-94C4-FC8CA19F5F95}"/>
              </a:ext>
            </a:extLst>
          </p:cNvPr>
          <p:cNvPicPr>
            <a:picLocks noChangeAspect="1"/>
          </p:cNvPicPr>
          <p:nvPr/>
        </p:nvPicPr>
        <p:blipFill>
          <a:blip r:embed="rId4"/>
          <a:stretch>
            <a:fillRect/>
          </a:stretch>
        </p:blipFill>
        <p:spPr>
          <a:xfrm>
            <a:off x="1682620" y="2556012"/>
            <a:ext cx="3608116" cy="1027953"/>
          </a:xfrm>
          <a:prstGeom prst="rect">
            <a:avLst/>
          </a:prstGeom>
        </p:spPr>
      </p:pic>
      <p:pic>
        <p:nvPicPr>
          <p:cNvPr id="18" name="그림 17">
            <a:extLst>
              <a:ext uri="{FF2B5EF4-FFF2-40B4-BE49-F238E27FC236}">
                <a16:creationId xmlns:a16="http://schemas.microsoft.com/office/drawing/2014/main" id="{35D376E9-A40B-4B8C-9CBF-7FE8DA0468AC}"/>
              </a:ext>
            </a:extLst>
          </p:cNvPr>
          <p:cNvPicPr>
            <a:picLocks noChangeAspect="1"/>
          </p:cNvPicPr>
          <p:nvPr/>
        </p:nvPicPr>
        <p:blipFill>
          <a:blip r:embed="rId5"/>
          <a:stretch>
            <a:fillRect/>
          </a:stretch>
        </p:blipFill>
        <p:spPr>
          <a:xfrm>
            <a:off x="1682620" y="5020791"/>
            <a:ext cx="4200689" cy="919859"/>
          </a:xfrm>
          <a:prstGeom prst="rect">
            <a:avLst/>
          </a:prstGeom>
        </p:spPr>
      </p:pic>
    </p:spTree>
    <p:extLst>
      <p:ext uri="{BB962C8B-B14F-4D97-AF65-F5344CB8AC3E}">
        <p14:creationId xmlns:p14="http://schemas.microsoft.com/office/powerpoint/2010/main" val="37795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TextBox 15">
            <a:extLst>
              <a:ext uri="{FF2B5EF4-FFF2-40B4-BE49-F238E27FC236}">
                <a16:creationId xmlns:a16="http://schemas.microsoft.com/office/drawing/2014/main" id="{5509A325-BF2E-4B48-9D29-14DF0CA75E82}"/>
              </a:ext>
            </a:extLst>
          </p:cNvPr>
          <p:cNvSpPr txBox="1"/>
          <p:nvPr/>
        </p:nvSpPr>
        <p:spPr>
          <a:xfrm>
            <a:off x="1152939" y="1590261"/>
            <a:ext cx="9356441" cy="2585323"/>
          </a:xfrm>
          <a:prstGeom prst="rect">
            <a:avLst/>
          </a:prstGeom>
          <a:noFill/>
        </p:spPr>
        <p:txBody>
          <a:bodyPr wrap="square" rtlCol="0">
            <a:spAutoFit/>
          </a:bodyPr>
          <a:lstStyle/>
          <a:p>
            <a:r>
              <a:rPr lang="en-US" altLang="ko-KR" dirty="0"/>
              <a:t>The skewness is:</a:t>
            </a:r>
          </a:p>
          <a:p>
            <a:endParaRPr lang="en-US" altLang="ko-KR" dirty="0"/>
          </a:p>
          <a:p>
            <a:endParaRPr lang="en-US" altLang="ko-KR" dirty="0"/>
          </a:p>
          <a:p>
            <a:endParaRPr lang="en-US" altLang="ko-KR" dirty="0"/>
          </a:p>
          <a:p>
            <a:endParaRPr lang="en-US" altLang="ko-KR" dirty="0"/>
          </a:p>
          <a:p>
            <a:endParaRPr lang="en-US" altLang="ko-KR" dirty="0"/>
          </a:p>
          <a:p>
            <a:r>
              <a:rPr lang="en-US" altLang="ko-KR" dirty="0"/>
              <a:t>The kurtosis is:</a:t>
            </a:r>
          </a:p>
          <a:p>
            <a:endParaRPr lang="en-US" altLang="ko-KR" dirty="0"/>
          </a:p>
          <a:p>
            <a:endParaRPr lang="ko-KR" altLang="en-US" dirty="0"/>
          </a:p>
        </p:txBody>
      </p:sp>
      <p:pic>
        <p:nvPicPr>
          <p:cNvPr id="11" name="그림 10">
            <a:extLst>
              <a:ext uri="{FF2B5EF4-FFF2-40B4-BE49-F238E27FC236}">
                <a16:creationId xmlns:a16="http://schemas.microsoft.com/office/drawing/2014/main" id="{CEDD9B66-1FBF-46DC-9B0A-BCCC4FB27608}"/>
              </a:ext>
            </a:extLst>
          </p:cNvPr>
          <p:cNvPicPr>
            <a:picLocks noChangeAspect="1"/>
          </p:cNvPicPr>
          <p:nvPr/>
        </p:nvPicPr>
        <p:blipFill>
          <a:blip r:embed="rId3"/>
          <a:stretch>
            <a:fillRect/>
          </a:stretch>
        </p:blipFill>
        <p:spPr>
          <a:xfrm>
            <a:off x="1682619" y="2101871"/>
            <a:ext cx="5719803" cy="949441"/>
          </a:xfrm>
          <a:prstGeom prst="rect">
            <a:avLst/>
          </a:prstGeom>
        </p:spPr>
      </p:pic>
      <p:pic>
        <p:nvPicPr>
          <p:cNvPr id="12" name="그림 11">
            <a:extLst>
              <a:ext uri="{FF2B5EF4-FFF2-40B4-BE49-F238E27FC236}">
                <a16:creationId xmlns:a16="http://schemas.microsoft.com/office/drawing/2014/main" id="{109923E5-240C-4591-A82B-00562A2AF4D1}"/>
              </a:ext>
            </a:extLst>
          </p:cNvPr>
          <p:cNvPicPr>
            <a:picLocks noChangeAspect="1"/>
          </p:cNvPicPr>
          <p:nvPr/>
        </p:nvPicPr>
        <p:blipFill>
          <a:blip r:embed="rId4"/>
          <a:stretch>
            <a:fillRect/>
          </a:stretch>
        </p:blipFill>
        <p:spPr>
          <a:xfrm>
            <a:off x="1682619" y="3746958"/>
            <a:ext cx="6015440" cy="1123215"/>
          </a:xfrm>
          <a:prstGeom prst="rect">
            <a:avLst/>
          </a:prstGeom>
        </p:spPr>
      </p:pic>
    </p:spTree>
    <p:extLst>
      <p:ext uri="{BB962C8B-B14F-4D97-AF65-F5344CB8AC3E}">
        <p14:creationId xmlns:p14="http://schemas.microsoft.com/office/powerpoint/2010/main" val="348463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a:extLst>
              <a:ext uri="{FF2B5EF4-FFF2-40B4-BE49-F238E27FC236}">
                <a16:creationId xmlns:a16="http://schemas.microsoft.com/office/drawing/2014/main" id="{E5F039D4-259C-48EE-9BB7-032429696B7E}"/>
              </a:ext>
            </a:extLst>
          </p:cNvPr>
          <p:cNvSpPr/>
          <p:nvPr/>
        </p:nvSpPr>
        <p:spPr>
          <a:xfrm>
            <a:off x="868755" y="5291915"/>
            <a:ext cx="7589445"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3" name="그림 12">
            <a:extLst>
              <a:ext uri="{FF2B5EF4-FFF2-40B4-BE49-F238E27FC236}">
                <a16:creationId xmlns:a16="http://schemas.microsoft.com/office/drawing/2014/main" id="{7CAF6F5C-472A-493F-9CD5-F1DA90E6CF6A}"/>
              </a:ext>
            </a:extLst>
          </p:cNvPr>
          <p:cNvPicPr>
            <a:picLocks noChangeAspect="1"/>
          </p:cNvPicPr>
          <p:nvPr/>
        </p:nvPicPr>
        <p:blipFill>
          <a:blip r:embed="rId3"/>
          <a:stretch>
            <a:fillRect/>
          </a:stretch>
        </p:blipFill>
        <p:spPr>
          <a:xfrm>
            <a:off x="868755" y="1161014"/>
            <a:ext cx="5502228" cy="3831394"/>
          </a:xfrm>
          <a:prstGeom prst="rect">
            <a:avLst/>
          </a:prstGeom>
          <a:ln w="28575">
            <a:solidFill>
              <a:schemeClr val="bg2">
                <a:lumMod val="50000"/>
              </a:schemeClr>
            </a:solidFill>
          </a:ln>
        </p:spPr>
      </p:pic>
      <p:pic>
        <p:nvPicPr>
          <p:cNvPr id="14" name="그림 13">
            <a:extLst>
              <a:ext uri="{FF2B5EF4-FFF2-40B4-BE49-F238E27FC236}">
                <a16:creationId xmlns:a16="http://schemas.microsoft.com/office/drawing/2014/main" id="{3AED4FE8-36F1-4F61-99A2-B51C0FFCA91C}"/>
              </a:ext>
            </a:extLst>
          </p:cNvPr>
          <p:cNvPicPr>
            <a:picLocks noChangeAspect="1"/>
          </p:cNvPicPr>
          <p:nvPr/>
        </p:nvPicPr>
        <p:blipFill>
          <a:blip r:embed="rId4"/>
          <a:stretch>
            <a:fillRect/>
          </a:stretch>
        </p:blipFill>
        <p:spPr>
          <a:xfrm>
            <a:off x="6370983" y="1161013"/>
            <a:ext cx="5327374" cy="3831135"/>
          </a:xfrm>
          <a:prstGeom prst="rect">
            <a:avLst/>
          </a:prstGeom>
          <a:ln w="28575">
            <a:solidFill>
              <a:schemeClr val="bg2">
                <a:lumMod val="50000"/>
              </a:schemeClr>
            </a:solidFill>
          </a:ln>
        </p:spPr>
      </p:pic>
      <p:sp>
        <p:nvSpPr>
          <p:cNvPr id="15" name="직사각형 14">
            <a:extLst>
              <a:ext uri="{FF2B5EF4-FFF2-40B4-BE49-F238E27FC236}">
                <a16:creationId xmlns:a16="http://schemas.microsoft.com/office/drawing/2014/main" id="{4A3C6485-6ACF-44E6-BAEF-E257B1E4C76C}"/>
              </a:ext>
            </a:extLst>
          </p:cNvPr>
          <p:cNvSpPr/>
          <p:nvPr/>
        </p:nvSpPr>
        <p:spPr>
          <a:xfrm>
            <a:off x="986068" y="5266194"/>
            <a:ext cx="7849819" cy="369332"/>
          </a:xfrm>
          <a:prstGeom prst="rect">
            <a:avLst/>
          </a:prstGeom>
        </p:spPr>
        <p:txBody>
          <a:bodyPr wrap="square">
            <a:spAutoFit/>
          </a:bodyPr>
          <a:lstStyle/>
          <a:p>
            <a:r>
              <a:rPr lang="en-US" altLang="ko-KR" b="1" dirty="0"/>
              <a:t>The effect and repercussions of Black Monday (October 19, 1987)</a:t>
            </a:r>
            <a:endParaRPr lang="ko-KR" altLang="en-US" b="1" dirty="0"/>
          </a:p>
        </p:txBody>
      </p:sp>
    </p:spTree>
    <p:extLst>
      <p:ext uri="{BB962C8B-B14F-4D97-AF65-F5344CB8AC3E}">
        <p14:creationId xmlns:p14="http://schemas.microsoft.com/office/powerpoint/2010/main" val="319038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id="{67F3497F-1085-4E6E-8B7E-D6C14D3653AE}"/>
              </a:ext>
            </a:extLst>
          </p:cNvPr>
          <p:cNvGrpSpPr/>
          <p:nvPr/>
        </p:nvGrpSpPr>
        <p:grpSpPr>
          <a:xfrm>
            <a:off x="875981" y="3534355"/>
            <a:ext cx="10256210" cy="2581220"/>
            <a:chOff x="755576" y="404664"/>
            <a:chExt cx="7632848" cy="2736304"/>
          </a:xfrm>
        </p:grpSpPr>
        <p:sp>
          <p:nvSpPr>
            <p:cNvPr id="17" name="직사각형 16">
              <a:extLst>
                <a:ext uri="{FF2B5EF4-FFF2-40B4-BE49-F238E27FC236}">
                  <a16:creationId xmlns:a16="http://schemas.microsoft.com/office/drawing/2014/main" id="{C6E52913-BE22-4C2C-8439-47AFD7E0A457}"/>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5AD417FE-C779-4F9F-98C1-856F449B4596}"/>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2173482"/>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TextBox 15">
            <a:extLst>
              <a:ext uri="{FF2B5EF4-FFF2-40B4-BE49-F238E27FC236}">
                <a16:creationId xmlns:a16="http://schemas.microsoft.com/office/drawing/2014/main" id="{5509A325-BF2E-4B48-9D29-14DF0CA75E82}"/>
              </a:ext>
            </a:extLst>
          </p:cNvPr>
          <p:cNvSpPr txBox="1"/>
          <p:nvPr/>
        </p:nvSpPr>
        <p:spPr>
          <a:xfrm>
            <a:off x="1156565" y="3513257"/>
            <a:ext cx="9799983" cy="2308324"/>
          </a:xfrm>
          <a:prstGeom prst="rect">
            <a:avLst/>
          </a:prstGeom>
          <a:noFill/>
        </p:spPr>
        <p:txBody>
          <a:bodyPr wrap="square" rtlCol="0">
            <a:spAutoFit/>
          </a:bodyPr>
          <a:lstStyle/>
          <a:p>
            <a:endParaRPr lang="en-US" altLang="ko-KR" dirty="0"/>
          </a:p>
          <a:p>
            <a:r>
              <a:rPr lang="en-US" altLang="ko-KR" dirty="0"/>
              <a:t>Construct an asset tree.</a:t>
            </a:r>
          </a:p>
          <a:p>
            <a:pPr marL="285750" indent="-285750">
              <a:buFontTx/>
              <a:buChar char="-"/>
            </a:pPr>
            <a:r>
              <a:rPr lang="en-US" altLang="ko-KR" dirty="0"/>
              <a:t>Non linear transformation</a:t>
            </a:r>
          </a:p>
          <a:p>
            <a:pPr marL="285750" indent="-285750">
              <a:buFontTx/>
              <a:buChar char="-"/>
            </a:pPr>
            <a:r>
              <a:rPr lang="en-US" altLang="ko-KR" dirty="0" err="1"/>
              <a:t>Ultrametric</a:t>
            </a:r>
            <a:r>
              <a:rPr lang="en-US" altLang="ko-KR" dirty="0"/>
              <a:t> space</a:t>
            </a:r>
          </a:p>
          <a:p>
            <a:r>
              <a:rPr lang="en-US" altLang="ko-KR" dirty="0">
                <a:sym typeface="Wingdings" panose="05000000000000000000" pitchFamily="2" charset="2"/>
              </a:rPr>
              <a:t> </a:t>
            </a:r>
            <a:r>
              <a:rPr lang="en-US" altLang="ko-KR" dirty="0"/>
              <a:t>This hypothesis is motivated a posteriori by the finding that the associated taxonomy is meaningful from an </a:t>
            </a:r>
            <a:r>
              <a:rPr lang="en-US" altLang="ko-KR" dirty="0" err="1"/>
              <a:t>economi</a:t>
            </a:r>
            <a:r>
              <a:rPr lang="en-US" altLang="ko-KR" dirty="0"/>
              <a:t> point of view. (Mantegna, 1999)</a:t>
            </a:r>
          </a:p>
          <a:p>
            <a:r>
              <a:rPr lang="en-US" altLang="ko-KR" dirty="0"/>
              <a:t>- MST : simply connected graph that connects all N nodes of the graph P with N − 1 edges such that the sum of all edge weights,                  is minimum.</a:t>
            </a:r>
            <a:endParaRPr lang="ko-KR" altLang="en-US" dirty="0"/>
          </a:p>
        </p:txBody>
      </p:sp>
      <p:pic>
        <p:nvPicPr>
          <p:cNvPr id="13" name="그림 12">
            <a:extLst>
              <a:ext uri="{FF2B5EF4-FFF2-40B4-BE49-F238E27FC236}">
                <a16:creationId xmlns:a16="http://schemas.microsoft.com/office/drawing/2014/main" id="{F7CEAFED-A298-4A64-A4AA-E1DC528364F1}"/>
              </a:ext>
            </a:extLst>
          </p:cNvPr>
          <p:cNvPicPr>
            <a:picLocks noChangeAspect="1"/>
          </p:cNvPicPr>
          <p:nvPr/>
        </p:nvPicPr>
        <p:blipFill>
          <a:blip r:embed="rId3"/>
          <a:stretch>
            <a:fillRect/>
          </a:stretch>
        </p:blipFill>
        <p:spPr>
          <a:xfrm>
            <a:off x="4239423" y="4052416"/>
            <a:ext cx="2091308" cy="487017"/>
          </a:xfrm>
          <a:prstGeom prst="rect">
            <a:avLst/>
          </a:prstGeom>
        </p:spPr>
      </p:pic>
      <p:pic>
        <p:nvPicPr>
          <p:cNvPr id="14" name="그림 13">
            <a:extLst>
              <a:ext uri="{FF2B5EF4-FFF2-40B4-BE49-F238E27FC236}">
                <a16:creationId xmlns:a16="http://schemas.microsoft.com/office/drawing/2014/main" id="{B7863F20-1D19-4B87-8F6E-6FCC667A5FE7}"/>
              </a:ext>
            </a:extLst>
          </p:cNvPr>
          <p:cNvPicPr>
            <a:picLocks noChangeAspect="1"/>
          </p:cNvPicPr>
          <p:nvPr/>
        </p:nvPicPr>
        <p:blipFill rotWithShape="1">
          <a:blip r:embed="rId4"/>
          <a:srcRect b="9651"/>
          <a:stretch/>
        </p:blipFill>
        <p:spPr>
          <a:xfrm>
            <a:off x="6118654" y="5474701"/>
            <a:ext cx="1202635" cy="352782"/>
          </a:xfrm>
          <a:prstGeom prst="rect">
            <a:avLst/>
          </a:prstGeom>
        </p:spPr>
      </p:pic>
      <p:sp>
        <p:nvSpPr>
          <p:cNvPr id="11" name="직사각형 10">
            <a:extLst>
              <a:ext uri="{FF2B5EF4-FFF2-40B4-BE49-F238E27FC236}">
                <a16:creationId xmlns:a16="http://schemas.microsoft.com/office/drawing/2014/main" id="{AFB64D79-5CE8-4837-9968-75F51061F94E}"/>
              </a:ext>
            </a:extLst>
          </p:cNvPr>
          <p:cNvSpPr/>
          <p:nvPr/>
        </p:nvSpPr>
        <p:spPr>
          <a:xfrm>
            <a:off x="1156565" y="1477898"/>
            <a:ext cx="9375913" cy="1477328"/>
          </a:xfrm>
          <a:prstGeom prst="rect">
            <a:avLst/>
          </a:prstGeom>
        </p:spPr>
        <p:txBody>
          <a:bodyPr wrap="square">
            <a:spAutoFit/>
          </a:bodyPr>
          <a:lstStyle/>
          <a:p>
            <a:r>
              <a:rPr lang="en-US" altLang="ko-KR" dirty="0"/>
              <a:t>Whether these four different measures are correlated</a:t>
            </a:r>
          </a:p>
          <a:p>
            <a:r>
              <a:rPr lang="en-US" altLang="ko-KR" dirty="0"/>
              <a:t>we determined the Pearson's linear and Spearman's rank-order correlation coefficients, which between the mean and variance turned out to be 0.97 and 0.90</a:t>
            </a:r>
          </a:p>
          <a:p>
            <a:r>
              <a:rPr lang="en-US" altLang="ko-KR" dirty="0"/>
              <a:t>Between skewness and kurtosis 0.93 and 0.96, respectively. </a:t>
            </a:r>
          </a:p>
          <a:p>
            <a:pPr marL="285750" indent="-285750">
              <a:buFont typeface="Wingdings" panose="05000000000000000000" pitchFamily="2" charset="2"/>
              <a:buChar char="à"/>
            </a:pPr>
            <a:r>
              <a:rPr lang="en-US" altLang="ko-KR" dirty="0"/>
              <a:t>Thus the first two and the last two measures are very strongly correlated.</a:t>
            </a:r>
          </a:p>
        </p:txBody>
      </p:sp>
    </p:spTree>
    <p:extLst>
      <p:ext uri="{BB962C8B-B14F-4D97-AF65-F5344CB8AC3E}">
        <p14:creationId xmlns:p14="http://schemas.microsoft.com/office/powerpoint/2010/main" val="416938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10652654" cy="449924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AFB64D79-5CE8-4837-9968-75F51061F94E}"/>
              </a:ext>
            </a:extLst>
          </p:cNvPr>
          <p:cNvSpPr/>
          <p:nvPr/>
        </p:nvSpPr>
        <p:spPr>
          <a:xfrm>
            <a:off x="1156565" y="1477898"/>
            <a:ext cx="9577696" cy="2308324"/>
          </a:xfrm>
          <a:prstGeom prst="rect">
            <a:avLst/>
          </a:prstGeom>
        </p:spPr>
        <p:txBody>
          <a:bodyPr wrap="square">
            <a:spAutoFit/>
          </a:bodyPr>
          <a:lstStyle/>
          <a:p>
            <a:r>
              <a:rPr lang="en-US" altLang="ko-KR" dirty="0"/>
              <a:t>Asset trees constructed for different time windows are not independent from each other, but form a series through time. </a:t>
            </a:r>
          </a:p>
          <a:p>
            <a:pPr marL="285750" indent="-285750">
              <a:buFont typeface="Wingdings" panose="05000000000000000000" pitchFamily="2" charset="2"/>
              <a:buChar char="à"/>
            </a:pPr>
            <a:r>
              <a:rPr lang="en-US" altLang="ko-KR" dirty="0"/>
              <a:t>Consequently, this multitude of trees is interpreted as a sequence of evolutionary steps of a single dynamic asset tree. </a:t>
            </a:r>
          </a:p>
          <a:p>
            <a:pPr marL="285750" indent="-285750">
              <a:buFont typeface="Wingdings" panose="05000000000000000000" pitchFamily="2" charset="2"/>
              <a:buChar char="à"/>
            </a:pPr>
            <a:endParaRPr lang="en-US" altLang="ko-KR" dirty="0"/>
          </a:p>
          <a:p>
            <a:r>
              <a:rPr lang="en-US" altLang="ko-KR" dirty="0"/>
              <a:t>As a simple measure of the temporal state of the market (the asset tree), we define the </a:t>
            </a:r>
            <a:r>
              <a:rPr lang="en-US" altLang="ko-KR" b="1" dirty="0"/>
              <a:t>normalized tree length </a:t>
            </a:r>
            <a:r>
              <a:rPr lang="en-US" altLang="ko-KR" dirty="0"/>
              <a:t>as:</a:t>
            </a:r>
          </a:p>
          <a:p>
            <a:endParaRPr lang="en-US" altLang="ko-KR" dirty="0"/>
          </a:p>
        </p:txBody>
      </p:sp>
      <p:pic>
        <p:nvPicPr>
          <p:cNvPr id="12" name="그림 11">
            <a:extLst>
              <a:ext uri="{FF2B5EF4-FFF2-40B4-BE49-F238E27FC236}">
                <a16:creationId xmlns:a16="http://schemas.microsoft.com/office/drawing/2014/main" id="{D3D68E86-A94A-438F-9FE8-D61BC90093C5}"/>
              </a:ext>
            </a:extLst>
          </p:cNvPr>
          <p:cNvPicPr>
            <a:picLocks noChangeAspect="1"/>
          </p:cNvPicPr>
          <p:nvPr/>
        </p:nvPicPr>
        <p:blipFill>
          <a:blip r:embed="rId3"/>
          <a:stretch>
            <a:fillRect/>
          </a:stretch>
        </p:blipFill>
        <p:spPr>
          <a:xfrm>
            <a:off x="2206280" y="3528219"/>
            <a:ext cx="3099924" cy="1004024"/>
          </a:xfrm>
          <a:prstGeom prst="rect">
            <a:avLst/>
          </a:prstGeom>
        </p:spPr>
      </p:pic>
      <p:sp>
        <p:nvSpPr>
          <p:cNvPr id="19" name="TextBox 18">
            <a:extLst>
              <a:ext uri="{FF2B5EF4-FFF2-40B4-BE49-F238E27FC236}">
                <a16:creationId xmlns:a16="http://schemas.microsoft.com/office/drawing/2014/main" id="{797982E1-DD3C-4673-9EAA-564FD0134CD9}"/>
              </a:ext>
            </a:extLst>
          </p:cNvPr>
          <p:cNvSpPr txBox="1"/>
          <p:nvPr/>
        </p:nvSpPr>
        <p:spPr>
          <a:xfrm>
            <a:off x="1215704" y="4532243"/>
            <a:ext cx="9760591" cy="646331"/>
          </a:xfrm>
          <a:prstGeom prst="rect">
            <a:avLst/>
          </a:prstGeom>
          <a:noFill/>
        </p:spPr>
        <p:txBody>
          <a:bodyPr wrap="square" rtlCol="0">
            <a:spAutoFit/>
          </a:bodyPr>
          <a:lstStyle/>
          <a:p>
            <a:r>
              <a:rPr lang="en-US" altLang="ko-KR" dirty="0"/>
              <a:t>where t again denotes the time at which the tree is constructed, and N−1 is the number of edges present in the MST.</a:t>
            </a:r>
            <a:endParaRPr lang="ko-KR" altLang="en-US" dirty="0"/>
          </a:p>
        </p:txBody>
      </p:sp>
    </p:spTree>
    <p:extLst>
      <p:ext uri="{BB962C8B-B14F-4D97-AF65-F5344CB8AC3E}">
        <p14:creationId xmlns:p14="http://schemas.microsoft.com/office/powerpoint/2010/main" val="5144033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4138</TotalTime>
  <Words>5689</Words>
  <Application>Microsoft Office PowerPoint</Application>
  <PresentationFormat>와이드스크린</PresentationFormat>
  <Paragraphs>406</Paragraphs>
  <Slides>32</Slides>
  <Notes>30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32</vt:i4>
      </vt:variant>
    </vt:vector>
  </HeadingPairs>
  <TitlesOfParts>
    <vt:vector size="37" baseType="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eileen1426@naver.com</dc:creator>
  <cp:lastModifiedBy>eileen1426@naver.com</cp:lastModifiedBy>
  <cp:revision>218</cp:revision>
  <dcterms:created xsi:type="dcterms:W3CDTF">2021-01-20T10:27:03Z</dcterms:created>
  <dcterms:modified xsi:type="dcterms:W3CDTF">2022-02-03T12:27:59Z</dcterms:modified>
</cp:coreProperties>
</file>