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8" r:id="rId2"/>
    <p:sldId id="318" r:id="rId3"/>
    <p:sldId id="316" r:id="rId4"/>
    <p:sldId id="317" r:id="rId5"/>
    <p:sldId id="319" r:id="rId6"/>
    <p:sldId id="320" r:id="rId7"/>
    <p:sldId id="321" r:id="rId8"/>
    <p:sldId id="32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ileen1426@naver.com" initials="e" lastIdx="2" clrIdx="0">
    <p:extLst>
      <p:ext uri="{19B8F6BF-5375-455C-9EA6-DF929625EA0E}">
        <p15:presenceInfo xmlns:p15="http://schemas.microsoft.com/office/powerpoint/2012/main" userId="f8372deb8bb140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EDCC3"/>
    <a:srgbClr val="FF0000"/>
    <a:srgbClr val="64696D"/>
    <a:srgbClr val="F4E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075" autoAdjust="0"/>
  </p:normalViewPr>
  <p:slideViewPr>
    <p:cSldViewPr snapToGrid="0">
      <p:cViewPr varScale="1">
        <p:scale>
          <a:sx n="96" d="100"/>
          <a:sy n="96" d="100"/>
        </p:scale>
        <p:origin x="109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7B034-E5FA-4A64-A9BA-24656C102022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2B324-57F8-4702-8ADF-977F2A214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8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B324-57F8-4702-8ADF-977F2A21486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11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B324-57F8-4702-8ADF-977F2A21486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138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B324-57F8-4702-8ADF-977F2A21486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921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B324-57F8-4702-8ADF-977F2A21486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45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B324-57F8-4702-8ADF-977F2A21486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123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B324-57F8-4702-8ADF-977F2A21486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572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B324-57F8-4702-8ADF-977F2A21486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78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FE6F5-1AFE-4517-968C-B1951CBDA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1BE786-9776-4FF6-BEE1-A76BEDFE4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65C16-BFEB-4220-BE13-7DDDAA8C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0659-CE90-4711-BEE1-C6D87D46AFCD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2A3E4-4B83-481B-AD95-4AD4DCDE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5F2F7-1766-4269-AF4A-575A8576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8D87-9690-46E1-AB30-D2C60D0371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0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5875F-E0C6-4041-8937-75DF2BAD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4457C8-0FC6-4B81-A113-DB86F1857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52DB-6235-4B09-B9DD-39CD5B5B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0659-CE90-4711-BEE1-C6D87D46AFCD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0DD308-EF69-403D-BDA6-403266BA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62D21-CFE7-4D80-AA90-C91AA022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8D87-9690-46E1-AB30-D2C60D0371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5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6A5F55-6CDB-4CCA-A990-DA9BEE1F0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FCC485-03AD-4C16-9023-4DA0AB480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53456-B455-4BD7-B87B-A4961396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0659-CE90-4711-BEE1-C6D87D46AFCD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F9FE1-B4C3-4D76-968C-06B2CFED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F58F4-6E5C-4BF3-8DF0-539651A4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8D87-9690-46E1-AB30-D2C60D0371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16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4392A-A547-48C0-B619-4EB8B112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7BD44B-AA32-4220-BC91-36A076BAC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7D0F1-6107-44BD-B2D2-6EC844F7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0659-CE90-4711-BEE1-C6D87D46AFCD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FAB35-D0C8-4BD4-BCB1-FCBB8F45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A7E92-C797-497D-8221-E9585161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8D87-9690-46E1-AB30-D2C60D0371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6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03BD6-07FF-4388-8912-815CBFFC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7A6E7-5C32-4448-A7DE-E6F8F45C0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E7D26-4948-499F-A1EF-C2528E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0659-CE90-4711-BEE1-C6D87D46AFCD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85FC3-0E0D-4348-9019-143B99F0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7F0518-DDD5-4BEA-9E2B-7832526E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8D87-9690-46E1-AB30-D2C60D0371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4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604CB-FDBB-46E6-8D2F-836BEE96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4ACC8-7B46-4C35-BAF8-733EF8318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9D486C-702F-4E4A-913C-F02BBBB5C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E4DE7D-396C-469E-AEB2-121603CB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0659-CE90-4711-BEE1-C6D87D46AFCD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9EC851-9631-4AA0-A622-F12E46D7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0D3815-01B1-4DB7-8F36-89E7C414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8D87-9690-46E1-AB30-D2C60D0371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62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BDD01-A3E5-410D-9F10-4D1CFDA9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027258-2154-4276-8E53-5B1BE4A43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774F91-08BE-4CB9-9672-8BEEAD48D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9F2EAF-E1A9-479D-9359-CDD8EAE98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421625-D982-4CD4-8CFE-D18E1CCD3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AEDB44-E8E9-4639-B8D3-41D72762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0659-CE90-4711-BEE1-C6D87D46AFCD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78FFE2-1A1E-4F51-A80F-4464647B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66F52A-6081-4E17-B30C-7B829769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8D87-9690-46E1-AB30-D2C60D0371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82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1F258-E65B-44CF-A886-47770F43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7451C8-6247-4B00-B6FA-6D4E2CAA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0659-CE90-4711-BEE1-C6D87D46AFCD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14711D-F143-4779-849D-0638D944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BEB179-DB91-40D1-B264-E99C24C7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8D87-9690-46E1-AB30-D2C60D0371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16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7DD2D7-ABD8-4694-A90F-206F21DE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0659-CE90-4711-BEE1-C6D87D46AFCD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25F47B-E400-41A8-9E8B-9338A951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556871-AED7-4834-8909-4F557EE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8D87-9690-46E1-AB30-D2C60D0371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3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9C981-3A81-4D50-8DC9-CE336F18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6C461-2E89-4514-BDD1-3604DBCF3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90892F-7F62-49DA-9BA4-0F83D4176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98F7D3-BD8E-4B87-94EB-2F92B311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0659-CE90-4711-BEE1-C6D87D46AFCD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5C2BCC-92BD-4106-9D67-BC423839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F8BC6-50AD-4C5E-B9AC-ECFD4B2B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8D87-9690-46E1-AB30-D2C60D0371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06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718F4-3384-48F1-9713-EFA91C38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820916-EE97-4EEE-9771-1D0E9659E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D60DA7-921F-4843-8215-2DEA5B917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9A82B4-EEBD-4929-B718-2F04EEE7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0659-CE90-4711-BEE1-C6D87D46AFCD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EB91F-74B8-43EB-BE34-544A6CEF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813F9-E199-4A80-96CC-95521B1C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8D87-9690-46E1-AB30-D2C60D0371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9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70C4FA-2735-418D-A583-37BB47A7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54AFAD-1B06-46DF-A9A2-9880844BD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E750E-7D79-463D-943A-D7FC8434F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30659-CE90-4711-BEE1-C6D87D46AFCD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91DF2-5FEF-41FA-87A7-52A8E1F6A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3A213B-5191-4075-B234-53D1492D0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A8D87-9690-46E1-AB30-D2C60D0371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46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9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40163" y="297815"/>
            <a:ext cx="4677826" cy="833663"/>
          </a:xfrm>
          <a:prstGeom prst="rect">
            <a:avLst/>
          </a:prstGeom>
          <a:solidFill>
            <a:srgbClr val="64696D"/>
          </a:solidFill>
        </p:spPr>
        <p:txBody>
          <a:bodyPr wrap="square" tIns="108000" bIns="108000">
            <a:spAutoFit/>
          </a:bodyPr>
          <a:lstStyle/>
          <a:p>
            <a:pPr latinLnBrk="0">
              <a:defRPr/>
            </a:pPr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</a:t>
            </a:r>
            <a:endParaRPr lang="ko-KR" altLang="en-US" sz="4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0DDAA-18DE-40E8-B942-6C60D9CEF895}"/>
              </a:ext>
            </a:extLst>
          </p:cNvPr>
          <p:cNvSpPr txBox="1"/>
          <p:nvPr/>
        </p:nvSpPr>
        <p:spPr>
          <a:xfrm>
            <a:off x="3959205" y="6339741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경상국립대학교 수학과 석사과정 </a:t>
            </a:r>
            <a:r>
              <a:rPr lang="ko-KR" altLang="en-US" dirty="0" err="1">
                <a:solidFill>
                  <a:schemeClr val="bg1"/>
                </a:solidFill>
              </a:rPr>
              <a:t>오서영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7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26849C9-4885-4F0C-BBB5-EC9901B6A70F}"/>
              </a:ext>
            </a:extLst>
          </p:cNvPr>
          <p:cNvGrpSpPr/>
          <p:nvPr/>
        </p:nvGrpSpPr>
        <p:grpSpPr>
          <a:xfrm>
            <a:off x="856859" y="116632"/>
            <a:ext cx="11802127" cy="765799"/>
            <a:chOff x="746867" y="116632"/>
            <a:chExt cx="8638971" cy="76579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F2D8330-BD74-43B3-B7E7-B36C9C7FE6C0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7DCDE5-501B-45CD-8D22-1C6760047075}"/>
                </a:ext>
              </a:extLst>
            </p:cNvPr>
            <p:cNvSpPr txBox="1"/>
            <p:nvPr/>
          </p:nvSpPr>
          <p:spPr>
            <a:xfrm>
              <a:off x="755576" y="260648"/>
              <a:ext cx="86302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Experiments 1</a:t>
              </a:r>
              <a:endParaRPr lang="ko-KR" altLang="en-US" sz="2800" b="1" dirty="0"/>
            </a:p>
          </p:txBody>
        </p:sp>
        <p:grpSp>
          <p:nvGrpSpPr>
            <p:cNvPr id="5" name="그룹 21">
              <a:extLst>
                <a:ext uri="{FF2B5EF4-FFF2-40B4-BE49-F238E27FC236}">
                  <a16:creationId xmlns:a16="http://schemas.microsoft.com/office/drawing/2014/main" id="{69619CC5-EE2E-4692-BEF6-D0ABE865652B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A4CCB74-128E-44F5-891F-C51BE31122C7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139653F-141E-4C55-B1BC-2984F6B25D93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963206E-8484-43ED-B313-C9B16A523821}"/>
              </a:ext>
            </a:extLst>
          </p:cNvPr>
          <p:cNvSpPr txBox="1"/>
          <p:nvPr/>
        </p:nvSpPr>
        <p:spPr>
          <a:xfrm>
            <a:off x="868755" y="1038225"/>
            <a:ext cx="738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Original dataset</a:t>
            </a:r>
            <a:endParaRPr lang="ko-KR" altLang="en-US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43E928F-8A38-458C-B780-3B8161E689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4" t="14611" r="6030" b="18059"/>
          <a:stretch/>
        </p:blipFill>
        <p:spPr>
          <a:xfrm>
            <a:off x="304799" y="1563351"/>
            <a:ext cx="6124576" cy="3711334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2743D93-5AFF-44A9-96C6-67E85C0820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" r="6424" b="18124"/>
          <a:stretch/>
        </p:blipFill>
        <p:spPr>
          <a:xfrm>
            <a:off x="6467474" y="1560194"/>
            <a:ext cx="5524501" cy="3731520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84EC63A-76F8-4C82-8D8B-173638134785}"/>
              </a:ext>
            </a:extLst>
          </p:cNvPr>
          <p:cNvSpPr/>
          <p:nvPr/>
        </p:nvSpPr>
        <p:spPr>
          <a:xfrm>
            <a:off x="3758078" y="389483"/>
            <a:ext cx="2709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Euclidean distance, MST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8B877E-455B-4124-97FF-8B6F096955B8}"/>
              </a:ext>
            </a:extLst>
          </p:cNvPr>
          <p:cNvSpPr/>
          <p:nvPr/>
        </p:nvSpPr>
        <p:spPr>
          <a:xfrm>
            <a:off x="9497416" y="437396"/>
            <a:ext cx="269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Hierarchical_clustering.R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29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63206E-8484-43ED-B313-C9B16A523821}"/>
                  </a:ext>
                </a:extLst>
              </p:cNvPr>
              <p:cNvSpPr txBox="1"/>
              <p:nvPr/>
            </p:nvSpPr>
            <p:spPr>
              <a:xfrm>
                <a:off x="868755" y="1038225"/>
                <a:ext cx="7381875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2. Logarithm dataset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𝒍𝒏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63206E-8484-43ED-B313-C9B16A523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55" y="1038225"/>
                <a:ext cx="7381875" cy="404983"/>
              </a:xfrm>
              <a:prstGeom prst="rect">
                <a:avLst/>
              </a:prstGeom>
              <a:blipFill>
                <a:blip r:embed="rId3"/>
                <a:stretch>
                  <a:fillRect l="-744" t="-4478" b="-164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389AA99A-6B38-4F00-A0E6-F480970BF4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7" t="15055" r="5979" b="18613"/>
          <a:stretch/>
        </p:blipFill>
        <p:spPr>
          <a:xfrm>
            <a:off x="123824" y="1702960"/>
            <a:ext cx="6256155" cy="3716480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20AD04-21E3-4016-AC6B-487A5D8D43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1" r="5755" b="17881"/>
          <a:stretch/>
        </p:blipFill>
        <p:spPr>
          <a:xfrm>
            <a:off x="6419849" y="1682141"/>
            <a:ext cx="5572125" cy="3741247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BCE6BC80-665A-4D8E-93E8-D17378EFDE9F}"/>
              </a:ext>
            </a:extLst>
          </p:cNvPr>
          <p:cNvGrpSpPr/>
          <p:nvPr/>
        </p:nvGrpSpPr>
        <p:grpSpPr>
          <a:xfrm>
            <a:off x="856859" y="116632"/>
            <a:ext cx="11802127" cy="765799"/>
            <a:chOff x="746867" y="116632"/>
            <a:chExt cx="8638971" cy="76579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11A595-A573-455E-A532-8E9F150D722A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563781-FD27-4415-AE98-05C7BDD12C1E}"/>
                </a:ext>
              </a:extLst>
            </p:cNvPr>
            <p:cNvSpPr txBox="1"/>
            <p:nvPr/>
          </p:nvSpPr>
          <p:spPr>
            <a:xfrm>
              <a:off x="755576" y="260648"/>
              <a:ext cx="86302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Experiments 1</a:t>
              </a:r>
              <a:endParaRPr lang="ko-KR" altLang="en-US" sz="2800" b="1" dirty="0"/>
            </a:p>
          </p:txBody>
        </p:sp>
        <p:grpSp>
          <p:nvGrpSpPr>
            <p:cNvPr id="17" name="그룹 21">
              <a:extLst>
                <a:ext uri="{FF2B5EF4-FFF2-40B4-BE49-F238E27FC236}">
                  <a16:creationId xmlns:a16="http://schemas.microsoft.com/office/drawing/2014/main" id="{DA8C735A-1C2F-4919-9911-947C3EF19BB5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D241C82-01C8-46D2-9D9B-B890CC4124BE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DBB40BD-F989-42CF-9A73-64E38DF841A2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E59D53-530D-44B2-A8A0-731188F7B81C}"/>
              </a:ext>
            </a:extLst>
          </p:cNvPr>
          <p:cNvSpPr/>
          <p:nvPr/>
        </p:nvSpPr>
        <p:spPr>
          <a:xfrm>
            <a:off x="3758078" y="389483"/>
            <a:ext cx="2709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Euclidean distance, MST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FE9122-1A02-41F9-B430-B87EBC692EAD}"/>
              </a:ext>
            </a:extLst>
          </p:cNvPr>
          <p:cNvSpPr/>
          <p:nvPr/>
        </p:nvSpPr>
        <p:spPr>
          <a:xfrm>
            <a:off x="9497416" y="437396"/>
            <a:ext cx="269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Hierarchical_clustering.R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54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63206E-8484-43ED-B313-C9B16A523821}"/>
                  </a:ext>
                </a:extLst>
              </p:cNvPr>
              <p:cNvSpPr txBox="1"/>
              <p:nvPr/>
            </p:nvSpPr>
            <p:spPr>
              <a:xfrm>
                <a:off x="868755" y="1038225"/>
                <a:ext cx="7381875" cy="53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3. Rate of change dataset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63206E-8484-43ED-B313-C9B16A523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55" y="1038225"/>
                <a:ext cx="7381875" cy="533544"/>
              </a:xfrm>
              <a:prstGeom prst="rect">
                <a:avLst/>
              </a:prstGeom>
              <a:blipFill>
                <a:blip r:embed="rId3"/>
                <a:stretch>
                  <a:fillRect l="-7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AA4AB5AD-ECCC-4D8A-B8A3-54F289151C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6" t="14646" r="5866" b="17852"/>
          <a:stretch/>
        </p:blipFill>
        <p:spPr>
          <a:xfrm>
            <a:off x="145444" y="1773282"/>
            <a:ext cx="6150582" cy="3699527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090B3ED-85B1-48A8-B535-D23CF0C3FE5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 b="17349"/>
          <a:stretch/>
        </p:blipFill>
        <p:spPr>
          <a:xfrm>
            <a:off x="6305552" y="1773282"/>
            <a:ext cx="5845802" cy="3713356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2EC9BA-8AAB-4F4F-B65C-A5AB302313A8}"/>
              </a:ext>
            </a:extLst>
          </p:cNvPr>
          <p:cNvGrpSpPr/>
          <p:nvPr/>
        </p:nvGrpSpPr>
        <p:grpSpPr>
          <a:xfrm>
            <a:off x="856859" y="116632"/>
            <a:ext cx="11802127" cy="765799"/>
            <a:chOff x="746867" y="116632"/>
            <a:chExt cx="8638971" cy="76579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CB61268-C527-4B00-AD34-187549DBEDDC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CC195A-0EA2-4431-A71E-C1CB24DE3A23}"/>
                </a:ext>
              </a:extLst>
            </p:cNvPr>
            <p:cNvSpPr txBox="1"/>
            <p:nvPr/>
          </p:nvSpPr>
          <p:spPr>
            <a:xfrm>
              <a:off x="755576" y="260648"/>
              <a:ext cx="86302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Experiments 1</a:t>
              </a:r>
              <a:endParaRPr lang="ko-KR" altLang="en-US" sz="2800" b="1" dirty="0"/>
            </a:p>
          </p:txBody>
        </p:sp>
        <p:grpSp>
          <p:nvGrpSpPr>
            <p:cNvPr id="17" name="그룹 21">
              <a:extLst>
                <a:ext uri="{FF2B5EF4-FFF2-40B4-BE49-F238E27FC236}">
                  <a16:creationId xmlns:a16="http://schemas.microsoft.com/office/drawing/2014/main" id="{208FFCF7-1547-405F-ABCE-6A914B710F9E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F446E8F-3B10-47A8-AB87-1563608C295E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6E22F8F-CF46-4E57-8698-A4256ECA4E14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88B8B1-104A-4C05-A06F-D8B049A31020}"/>
              </a:ext>
            </a:extLst>
          </p:cNvPr>
          <p:cNvSpPr/>
          <p:nvPr/>
        </p:nvSpPr>
        <p:spPr>
          <a:xfrm>
            <a:off x="3758078" y="389483"/>
            <a:ext cx="2709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Euclidean distance, MST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3309B7-C08B-423E-819F-629EE456F532}"/>
              </a:ext>
            </a:extLst>
          </p:cNvPr>
          <p:cNvSpPr/>
          <p:nvPr/>
        </p:nvSpPr>
        <p:spPr>
          <a:xfrm>
            <a:off x="9497416" y="437396"/>
            <a:ext cx="269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Hierarchical_clustering.R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45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2EC9BA-8AAB-4F4F-B65C-A5AB302313A8}"/>
              </a:ext>
            </a:extLst>
          </p:cNvPr>
          <p:cNvGrpSpPr/>
          <p:nvPr/>
        </p:nvGrpSpPr>
        <p:grpSpPr>
          <a:xfrm>
            <a:off x="856859" y="116632"/>
            <a:ext cx="11802127" cy="765799"/>
            <a:chOff x="746867" y="116632"/>
            <a:chExt cx="8638971" cy="76579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CB61268-C527-4B00-AD34-187549DBEDDC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CC195A-0EA2-4431-A71E-C1CB24DE3A23}"/>
                </a:ext>
              </a:extLst>
            </p:cNvPr>
            <p:cNvSpPr txBox="1"/>
            <p:nvPr/>
          </p:nvSpPr>
          <p:spPr>
            <a:xfrm>
              <a:off x="755576" y="260648"/>
              <a:ext cx="86302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Experiments 2</a:t>
              </a:r>
              <a:endParaRPr lang="ko-KR" altLang="en-US" sz="2800" b="1" dirty="0"/>
            </a:p>
          </p:txBody>
        </p:sp>
        <p:grpSp>
          <p:nvGrpSpPr>
            <p:cNvPr id="17" name="그룹 21">
              <a:extLst>
                <a:ext uri="{FF2B5EF4-FFF2-40B4-BE49-F238E27FC236}">
                  <a16:creationId xmlns:a16="http://schemas.microsoft.com/office/drawing/2014/main" id="{208FFCF7-1547-405F-ABCE-6A914B710F9E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F446E8F-3B10-47A8-AB87-1563608C295E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6E22F8F-CF46-4E57-8698-A4256ECA4E14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88B8B1-104A-4C05-A06F-D8B049A31020}"/>
              </a:ext>
            </a:extLst>
          </p:cNvPr>
          <p:cNvSpPr/>
          <p:nvPr/>
        </p:nvSpPr>
        <p:spPr>
          <a:xfrm>
            <a:off x="3758078" y="389483"/>
            <a:ext cx="4511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Subdominant </a:t>
            </a:r>
            <a:r>
              <a:rPr lang="en-US" altLang="ko-KR" dirty="0" err="1"/>
              <a:t>ultrametric</a:t>
            </a:r>
            <a:r>
              <a:rPr lang="en-US" altLang="ko-KR" dirty="0"/>
              <a:t> hierarchical tree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8F5F19-DB0B-4AED-94B1-0C883A3F803F}"/>
              </a:ext>
            </a:extLst>
          </p:cNvPr>
          <p:cNvSpPr txBox="1"/>
          <p:nvPr/>
        </p:nvSpPr>
        <p:spPr>
          <a:xfrm>
            <a:off x="868755" y="1038225"/>
            <a:ext cx="738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Original dataset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E90B89-79E0-4846-AEF6-7DABCE948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7" y="1523318"/>
            <a:ext cx="7083668" cy="5218050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1E1A65-6357-47D0-886A-C51A347AD2D2}"/>
              </a:ext>
            </a:extLst>
          </p:cNvPr>
          <p:cNvSpPr/>
          <p:nvPr/>
        </p:nvSpPr>
        <p:spPr>
          <a:xfrm>
            <a:off x="9497416" y="437396"/>
            <a:ext cx="269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Hierarchical_clustering.R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57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2EC9BA-8AAB-4F4F-B65C-A5AB302313A8}"/>
              </a:ext>
            </a:extLst>
          </p:cNvPr>
          <p:cNvGrpSpPr/>
          <p:nvPr/>
        </p:nvGrpSpPr>
        <p:grpSpPr>
          <a:xfrm>
            <a:off x="856859" y="116632"/>
            <a:ext cx="11802127" cy="765799"/>
            <a:chOff x="746867" y="116632"/>
            <a:chExt cx="8638971" cy="76579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CB61268-C527-4B00-AD34-187549DBEDDC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CC195A-0EA2-4431-A71E-C1CB24DE3A23}"/>
                </a:ext>
              </a:extLst>
            </p:cNvPr>
            <p:cNvSpPr txBox="1"/>
            <p:nvPr/>
          </p:nvSpPr>
          <p:spPr>
            <a:xfrm>
              <a:off x="755576" y="260648"/>
              <a:ext cx="86302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Experiments 2</a:t>
              </a:r>
              <a:endParaRPr lang="ko-KR" altLang="en-US" sz="2800" b="1" dirty="0"/>
            </a:p>
          </p:txBody>
        </p:sp>
        <p:grpSp>
          <p:nvGrpSpPr>
            <p:cNvPr id="17" name="그룹 21">
              <a:extLst>
                <a:ext uri="{FF2B5EF4-FFF2-40B4-BE49-F238E27FC236}">
                  <a16:creationId xmlns:a16="http://schemas.microsoft.com/office/drawing/2014/main" id="{208FFCF7-1547-405F-ABCE-6A914B710F9E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F446E8F-3B10-47A8-AB87-1563608C295E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6E22F8F-CF46-4E57-8698-A4256ECA4E14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88B8B1-104A-4C05-A06F-D8B049A31020}"/>
              </a:ext>
            </a:extLst>
          </p:cNvPr>
          <p:cNvSpPr/>
          <p:nvPr/>
        </p:nvSpPr>
        <p:spPr>
          <a:xfrm>
            <a:off x="3758078" y="389483"/>
            <a:ext cx="4511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Subdominant </a:t>
            </a:r>
            <a:r>
              <a:rPr lang="en-US" altLang="ko-KR" dirty="0" err="1"/>
              <a:t>ultrametric</a:t>
            </a:r>
            <a:r>
              <a:rPr lang="en-US" altLang="ko-KR" dirty="0"/>
              <a:t> hierarchical tree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D95DF8-9590-40B4-B413-976E93A4088E}"/>
                  </a:ext>
                </a:extLst>
              </p:cNvPr>
              <p:cNvSpPr txBox="1"/>
              <p:nvPr/>
            </p:nvSpPr>
            <p:spPr>
              <a:xfrm>
                <a:off x="868755" y="1038225"/>
                <a:ext cx="7381875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2. Logarithm dataset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𝒍𝒏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D95DF8-9590-40B4-B413-976E93A40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55" y="1038225"/>
                <a:ext cx="7381875" cy="404983"/>
              </a:xfrm>
              <a:prstGeom prst="rect">
                <a:avLst/>
              </a:prstGeom>
              <a:blipFill>
                <a:blip r:embed="rId3"/>
                <a:stretch>
                  <a:fillRect l="-744" t="-4478" b="-164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C6A07E52-25C3-4862-916A-1D5257127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45" y="1492360"/>
            <a:ext cx="7125694" cy="5249008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36EACA-9F7C-4576-B26B-4D9B9E894D54}"/>
              </a:ext>
            </a:extLst>
          </p:cNvPr>
          <p:cNvSpPr/>
          <p:nvPr/>
        </p:nvSpPr>
        <p:spPr>
          <a:xfrm>
            <a:off x="9497416" y="437396"/>
            <a:ext cx="269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Hierarchical_clustering.R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180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2EC9BA-8AAB-4F4F-B65C-A5AB302313A8}"/>
              </a:ext>
            </a:extLst>
          </p:cNvPr>
          <p:cNvGrpSpPr/>
          <p:nvPr/>
        </p:nvGrpSpPr>
        <p:grpSpPr>
          <a:xfrm>
            <a:off x="856859" y="116632"/>
            <a:ext cx="11802127" cy="765799"/>
            <a:chOff x="746867" y="116632"/>
            <a:chExt cx="8638971" cy="76579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CB61268-C527-4B00-AD34-187549DBEDDC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CC195A-0EA2-4431-A71E-C1CB24DE3A23}"/>
                </a:ext>
              </a:extLst>
            </p:cNvPr>
            <p:cNvSpPr txBox="1"/>
            <p:nvPr/>
          </p:nvSpPr>
          <p:spPr>
            <a:xfrm>
              <a:off x="755576" y="260648"/>
              <a:ext cx="86302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Experiments 2</a:t>
              </a:r>
              <a:endParaRPr lang="ko-KR" altLang="en-US" sz="2800" b="1" dirty="0"/>
            </a:p>
          </p:txBody>
        </p:sp>
        <p:grpSp>
          <p:nvGrpSpPr>
            <p:cNvPr id="17" name="그룹 21">
              <a:extLst>
                <a:ext uri="{FF2B5EF4-FFF2-40B4-BE49-F238E27FC236}">
                  <a16:creationId xmlns:a16="http://schemas.microsoft.com/office/drawing/2014/main" id="{208FFCF7-1547-405F-ABCE-6A914B710F9E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F446E8F-3B10-47A8-AB87-1563608C295E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6E22F8F-CF46-4E57-8698-A4256ECA4E14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88B8B1-104A-4C05-A06F-D8B049A31020}"/>
              </a:ext>
            </a:extLst>
          </p:cNvPr>
          <p:cNvSpPr/>
          <p:nvPr/>
        </p:nvSpPr>
        <p:spPr>
          <a:xfrm>
            <a:off x="3758078" y="389483"/>
            <a:ext cx="4511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Subdominant </a:t>
            </a:r>
            <a:r>
              <a:rPr lang="en-US" altLang="ko-KR" dirty="0" err="1"/>
              <a:t>ultrametric</a:t>
            </a:r>
            <a:r>
              <a:rPr lang="en-US" altLang="ko-KR" dirty="0"/>
              <a:t> hierarchical tree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6641B1-B029-4935-AD95-CD388B439ECB}"/>
                  </a:ext>
                </a:extLst>
              </p:cNvPr>
              <p:cNvSpPr txBox="1"/>
              <p:nvPr/>
            </p:nvSpPr>
            <p:spPr>
              <a:xfrm>
                <a:off x="868755" y="1038225"/>
                <a:ext cx="7381875" cy="53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3. Rate of change dataset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6641B1-B029-4935-AD95-CD388B439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55" y="1038225"/>
                <a:ext cx="7381875" cy="533544"/>
              </a:xfrm>
              <a:prstGeom prst="rect">
                <a:avLst/>
              </a:prstGeom>
              <a:blipFill>
                <a:blip r:embed="rId3"/>
                <a:stretch>
                  <a:fillRect l="-7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5FFC9C90-7CB0-4838-82CD-461E88D04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55" y="1608992"/>
            <a:ext cx="6983158" cy="5144012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0F7E77-1E5F-413D-93A0-C461B84DA167}"/>
              </a:ext>
            </a:extLst>
          </p:cNvPr>
          <p:cNvSpPr/>
          <p:nvPr/>
        </p:nvSpPr>
        <p:spPr>
          <a:xfrm>
            <a:off x="9497416" y="437396"/>
            <a:ext cx="269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Hierarchical_clustering.R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27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2EC9BA-8AAB-4F4F-B65C-A5AB302313A8}"/>
              </a:ext>
            </a:extLst>
          </p:cNvPr>
          <p:cNvGrpSpPr/>
          <p:nvPr/>
        </p:nvGrpSpPr>
        <p:grpSpPr>
          <a:xfrm>
            <a:off x="856859" y="116632"/>
            <a:ext cx="11802127" cy="765799"/>
            <a:chOff x="746867" y="116632"/>
            <a:chExt cx="8638971" cy="76579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CB61268-C527-4B00-AD34-187549DBEDDC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CC195A-0EA2-4431-A71E-C1CB24DE3A23}"/>
                </a:ext>
              </a:extLst>
            </p:cNvPr>
            <p:cNvSpPr txBox="1"/>
            <p:nvPr/>
          </p:nvSpPr>
          <p:spPr>
            <a:xfrm>
              <a:off x="755576" y="260648"/>
              <a:ext cx="86302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Experiments 3</a:t>
              </a:r>
              <a:endParaRPr lang="ko-KR" altLang="en-US" sz="2800" b="1" dirty="0"/>
            </a:p>
          </p:txBody>
        </p:sp>
        <p:grpSp>
          <p:nvGrpSpPr>
            <p:cNvPr id="17" name="그룹 21">
              <a:extLst>
                <a:ext uri="{FF2B5EF4-FFF2-40B4-BE49-F238E27FC236}">
                  <a16:creationId xmlns:a16="http://schemas.microsoft.com/office/drawing/2014/main" id="{208FFCF7-1547-405F-ABCE-6A914B710F9E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F446E8F-3B10-47A8-AB87-1563608C295E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6E22F8F-CF46-4E57-8698-A4256ECA4E14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B0C8820-5C15-4F7D-A4FD-0D4E3C5B091F}"/>
                  </a:ext>
                </a:extLst>
              </p:cNvPr>
              <p:cNvSpPr/>
              <p:nvPr/>
            </p:nvSpPr>
            <p:spPr>
              <a:xfrm>
                <a:off x="856859" y="1074984"/>
                <a:ext cx="6919715" cy="8105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Mean of all minutes data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den>
                    </m:f>
                    <m:r>
                      <a:rPr lang="en-US" altLang="ko-K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b="1" dirty="0"/>
                  <a:t>for t = 1, …, 21 days</a:t>
                </a:r>
                <a:endParaRPr lang="ko-KR" altLang="en-US" b="1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B0C8820-5C15-4F7D-A4FD-0D4E3C5B0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59" y="1074984"/>
                <a:ext cx="6919715" cy="810543"/>
              </a:xfrm>
              <a:prstGeom prst="rect">
                <a:avLst/>
              </a:prstGeom>
              <a:blipFill>
                <a:blip r:embed="rId3"/>
                <a:stretch>
                  <a:fillRect l="-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64EF0E6D-5E34-44EB-B968-B6294CE06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16" y="1705638"/>
            <a:ext cx="5922984" cy="4363054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83E9B9-820D-4734-923F-D9C61B34B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05638"/>
            <a:ext cx="5922984" cy="4363054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76650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3619</TotalTime>
  <Words>159</Words>
  <Application>Microsoft Office PowerPoint</Application>
  <PresentationFormat>와이드스크린</PresentationFormat>
  <Paragraphs>35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eileen1426@naver.com</dc:creator>
  <cp:lastModifiedBy>eileen1426@naver.com</cp:lastModifiedBy>
  <cp:revision>184</cp:revision>
  <dcterms:created xsi:type="dcterms:W3CDTF">2021-01-20T10:27:03Z</dcterms:created>
  <dcterms:modified xsi:type="dcterms:W3CDTF">2022-02-03T16:15:29Z</dcterms:modified>
</cp:coreProperties>
</file>