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302" r:id="rId3"/>
    <p:sldId id="303" r:id="rId4"/>
    <p:sldId id="304" r:id="rId5"/>
    <p:sldId id="305" r:id="rId6"/>
    <p:sldId id="306" r:id="rId7"/>
    <p:sldId id="307" r:id="rId8"/>
    <p:sldId id="309" r:id="rId9"/>
    <p:sldId id="310" r:id="rId10"/>
    <p:sldId id="308" r:id="rId11"/>
    <p:sldId id="311" r:id="rId12"/>
    <p:sldId id="312" r:id="rId13"/>
    <p:sldId id="313" r:id="rId14"/>
    <p:sldId id="318" r:id="rId15"/>
    <p:sldId id="316" r:id="rId16"/>
    <p:sldId id="317" r:id="rId1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ileen1426@naver.com" initials="e" lastIdx="2" clrIdx="0">
    <p:extLst>
      <p:ext uri="{19B8F6BF-5375-455C-9EA6-DF929625EA0E}">
        <p15:presenceInfo xmlns:p15="http://schemas.microsoft.com/office/powerpoint/2012/main" userId="f8372deb8bb140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EDCC3"/>
    <a:srgbClr val="FF0000"/>
    <a:srgbClr val="64696D"/>
    <a:srgbClr val="F4E8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75" autoAdjust="0"/>
  </p:normalViewPr>
  <p:slideViewPr>
    <p:cSldViewPr snapToGrid="0">
      <p:cViewPr varScale="1">
        <p:scale>
          <a:sx n="96" d="100"/>
          <a:sy n="96" d="100"/>
        </p:scale>
        <p:origin x="1092"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7B034-E5FA-4A64-A9BA-24656C102022}" type="datetimeFigureOut">
              <a:rPr lang="ko-KR" altLang="en-US" smtClean="0"/>
              <a:t>2022-01-20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2B324-57F8-4702-8ADF-977F2A214865}" type="slidenum">
              <a:rPr lang="ko-KR" altLang="en-US" smtClean="0"/>
              <a:t>‹#›</a:t>
            </a:fld>
            <a:endParaRPr lang="ko-KR" altLang="en-US"/>
          </a:p>
        </p:txBody>
      </p:sp>
    </p:spTree>
    <p:extLst>
      <p:ext uri="{BB962C8B-B14F-4D97-AF65-F5344CB8AC3E}">
        <p14:creationId xmlns:p14="http://schemas.microsoft.com/office/powerpoint/2010/main" val="57748251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11</a:t>
            </a:fld>
            <a:endParaRPr lang="ko-KR" altLang="en-US"/>
          </a:p>
        </p:txBody>
      </p:sp>
    </p:spTree>
    <p:extLst>
      <p:ext uri="{BB962C8B-B14F-4D97-AF65-F5344CB8AC3E}">
        <p14:creationId xmlns:p14="http://schemas.microsoft.com/office/powerpoint/2010/main" val="3029214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12</a:t>
            </a:fld>
            <a:endParaRPr lang="ko-KR" altLang="en-US"/>
          </a:p>
        </p:txBody>
      </p:sp>
    </p:spTree>
    <p:extLst>
      <p:ext uri="{BB962C8B-B14F-4D97-AF65-F5344CB8AC3E}">
        <p14:creationId xmlns:p14="http://schemas.microsoft.com/office/powerpoint/2010/main" val="27406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금융 시장에서 거래되는 주식의 광범위한 포트폴리오에서 계층적 구조를 검출하는 것은</a:t>
            </a:r>
            <a:r>
              <a:rPr lang="en-US" altLang="ko-KR" dirty="0"/>
              <a:t>, </a:t>
            </a:r>
            <a:r>
              <a:rPr lang="ko-KR" altLang="en-US" dirty="0"/>
              <a:t>주식의 수익률의 시계열이 다수의 경제적 요인에 의해 영향을 받는다는 가정과 일치한다</a:t>
            </a:r>
            <a:r>
              <a:rPr lang="en-US" altLang="ko-KR" dirty="0"/>
              <a:t>. </a:t>
            </a:r>
          </a:p>
          <a:p>
            <a:r>
              <a:rPr lang="ko-KR" altLang="en-US" dirty="0"/>
              <a:t>이 분석은 이러한 요인의 수와 상대적인 영향력이 각 주식에 </a:t>
            </a:r>
            <a:r>
              <a:rPr lang="ko-KR" altLang="en-US" dirty="0" err="1"/>
              <a:t>특정한다는</a:t>
            </a:r>
            <a:r>
              <a:rPr lang="ko-KR" altLang="en-US" dirty="0"/>
              <a:t> 것을 보여준다</a:t>
            </a:r>
            <a:endParaRPr lang="en-US" altLang="ko-KR" dirty="0"/>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13</a:t>
            </a:fld>
            <a:endParaRPr lang="ko-KR" altLang="en-US"/>
          </a:p>
        </p:txBody>
      </p:sp>
    </p:spTree>
    <p:extLst>
      <p:ext uri="{BB962C8B-B14F-4D97-AF65-F5344CB8AC3E}">
        <p14:creationId xmlns:p14="http://schemas.microsoft.com/office/powerpoint/2010/main" val="133263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14</a:t>
            </a:fld>
            <a:endParaRPr lang="ko-KR" altLang="en-US"/>
          </a:p>
        </p:txBody>
      </p:sp>
    </p:spTree>
    <p:extLst>
      <p:ext uri="{BB962C8B-B14F-4D97-AF65-F5344CB8AC3E}">
        <p14:creationId xmlns:p14="http://schemas.microsoft.com/office/powerpoint/2010/main" val="2982111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15</a:t>
            </a:fld>
            <a:endParaRPr lang="ko-KR" altLang="en-US"/>
          </a:p>
        </p:txBody>
      </p:sp>
    </p:spTree>
    <p:extLst>
      <p:ext uri="{BB962C8B-B14F-4D97-AF65-F5344CB8AC3E}">
        <p14:creationId xmlns:p14="http://schemas.microsoft.com/office/powerpoint/2010/main" val="2517138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MST</a:t>
            </a:r>
            <a:r>
              <a:rPr lang="ko-KR" altLang="en-US" dirty="0"/>
              <a:t>에서 </a:t>
            </a:r>
            <a:r>
              <a:rPr lang="en-US" altLang="ko-KR" dirty="0" err="1"/>
              <a:t>i</a:t>
            </a:r>
            <a:r>
              <a:rPr lang="ko-KR" altLang="en-US" dirty="0"/>
              <a:t>와 </a:t>
            </a:r>
            <a:r>
              <a:rPr lang="en-US" altLang="ko-KR" dirty="0"/>
              <a:t>j</a:t>
            </a:r>
            <a:r>
              <a:rPr lang="ko-KR" altLang="en-US" dirty="0"/>
              <a:t>를 연결하는 최단 경로를 통해 </a:t>
            </a:r>
            <a:r>
              <a:rPr lang="en-US" altLang="ko-KR" dirty="0" err="1"/>
              <a:t>i</a:t>
            </a:r>
            <a:r>
              <a:rPr lang="ko-KR" altLang="en-US" dirty="0"/>
              <a:t>에서 </a:t>
            </a:r>
            <a:r>
              <a:rPr lang="en-US" altLang="ko-KR" dirty="0"/>
              <a:t>j</a:t>
            </a:r>
            <a:r>
              <a:rPr lang="ko-KR" altLang="en-US" dirty="0"/>
              <a:t>까지 단일 단계로 이동함으로써 검출된 유클리드 거리 </a:t>
            </a:r>
            <a:r>
              <a:rPr lang="en-US" altLang="ko-KR" dirty="0"/>
              <a:t>γ(</a:t>
            </a:r>
            <a:r>
              <a:rPr lang="en-US" altLang="ko-KR" dirty="0" err="1"/>
              <a:t>γ,γ</a:t>
            </a:r>
            <a:r>
              <a:rPr lang="en-US" altLang="ko-KR" dirty="0"/>
              <a:t>)</a:t>
            </a:r>
            <a:r>
              <a:rPr lang="ko-KR" altLang="en-US" dirty="0"/>
              <a:t>의 최대값으로</a:t>
            </a:r>
            <a:endParaRPr lang="en-US" altLang="ko-KR" dirty="0"/>
          </a:p>
          <a:p>
            <a:endParaRPr lang="en-US" altLang="ko-KR" dirty="0"/>
          </a:p>
          <a:p>
            <a:r>
              <a:rPr lang="en-US" altLang="ko-KR" dirty="0"/>
              <a:t>same </a:t>
            </a:r>
            <a:r>
              <a:rPr lang="en-US" altLang="ko-KR" dirty="0" err="1"/>
              <a:t>ultrametric</a:t>
            </a:r>
            <a:r>
              <a:rPr lang="en-US" altLang="ko-KR" dirty="0"/>
              <a:t> distance from TX and CHV  / XON and CHV</a:t>
            </a:r>
            <a:endParaRPr lang="ko-KR" altLang="en-US" dirty="0"/>
          </a:p>
        </p:txBody>
      </p:sp>
      <p:sp>
        <p:nvSpPr>
          <p:cNvPr id="4" name="슬라이드 번호 개체 틀 3"/>
          <p:cNvSpPr>
            <a:spLocks noGrp="1"/>
          </p:cNvSpPr>
          <p:nvPr>
            <p:ph type="sldNum" sz="quarter" idx="5"/>
          </p:nvPr>
        </p:nvSpPr>
        <p:spPr/>
        <p:txBody>
          <a:bodyPr/>
          <a:lstStyle/>
          <a:p>
            <a:fld id="{9502B324-57F8-4702-8ADF-977F2A214865}" type="slidenum">
              <a:rPr lang="ko-KR" altLang="en-US" smtClean="0"/>
              <a:t>16</a:t>
            </a:fld>
            <a:endParaRPr lang="ko-KR" altLang="en-US"/>
          </a:p>
        </p:txBody>
      </p:sp>
    </p:spTree>
    <p:extLst>
      <p:ext uri="{BB962C8B-B14F-4D97-AF65-F5344CB8AC3E}">
        <p14:creationId xmlns:p14="http://schemas.microsoft.com/office/powerpoint/2010/main" val="332292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DFE6F5-1AFE-4517-968C-B1951CBDA6D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D1BE786-9776-4FF6-BEE1-A76BEDFE4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0165C16-BFEB-4220-BE13-7DDDAA8CD672}"/>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7852A3E4-4B83-481B-AD95-4AD4DCDE5C2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D85F2F7-1766-4269-AF4A-575A85763FE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17160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B5875F-E0C6-4041-8937-75DF2BAD855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04457C8-0FC6-4B81-A113-DB86F185716C}"/>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BC6B52DB-6235-4B09-B9DD-39CD5B5B712A}"/>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C40DD308-EF69-403D-BDA6-403266BA26C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1C62D21-CFE7-4D80-AA90-C91AA022169C}"/>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428555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66A5F55-6CDB-4CCA-A990-DA9BEE1F044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4FCC485-03AD-4C16-9023-4DA0AB4806E7}"/>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A5653456-B455-4BD7-B87B-A496139627BB}"/>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522F9FE1-B4C3-4D76-968C-06B2CFED3D5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9F58F4-6E5C-4BF3-8DF0-539651A4CCD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5916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44392A-A547-48C0-B619-4EB8B11255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67BD44B-AA32-4220-BC91-36A076BACCE4}"/>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56D7D0F1-6107-44BD-B2D2-6EC844F70A21}"/>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A7BFAB35-D0C8-4BD4-BCB1-FCBB8F450C6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85A7E92-C797-497D-8221-E9585161CBF5}"/>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64096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503BD6-07FF-4388-8912-815CBFFCC5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377A6E7-5C32-4448-A7DE-E6F8F45C0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0D1E7D26-4948-499F-A1EF-C2528E9D8884}"/>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01785FC3-0E0D-4348-9019-143B99F03DD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37F0518-DDD5-4BEA-9E2B-7832526E530B}"/>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16074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F604CB-FDBB-46E6-8D2F-836BEE96430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444ACC8-7B46-4C35-BAF8-733EF8318949}"/>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6F9D486C-702F-4E4A-913C-F02BBBB5CEF2}"/>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2DE4DE7D-396C-469E-AEB2-121603CB2A12}"/>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6" name="바닥글 개체 틀 5">
            <a:extLst>
              <a:ext uri="{FF2B5EF4-FFF2-40B4-BE49-F238E27FC236}">
                <a16:creationId xmlns:a16="http://schemas.microsoft.com/office/drawing/2014/main" id="{7F9EC851-9631-4AA0-A622-F12E46D7B08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A0D3815-01B1-4DB7-8F36-89E7C4147C06}"/>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49162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69BDD01-A3E5-410D-9F10-4D1CFDA98A7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F1027258-2154-4276-8E53-5B1BE4A4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4D774F91-08BE-4CB9-9672-8BEEAD48D5A4}"/>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039F2EAF-E1A9-479D-9359-CDD8EAE98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4F421625-D982-4CD4-8CFE-D18E1CCD3C0E}"/>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1EAEDB44-E8E9-4639-B8D3-41D7276266B7}"/>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8" name="바닥글 개체 틀 7">
            <a:extLst>
              <a:ext uri="{FF2B5EF4-FFF2-40B4-BE49-F238E27FC236}">
                <a16:creationId xmlns:a16="http://schemas.microsoft.com/office/drawing/2014/main" id="{5678FFE2-1A1E-4F51-A80F-4464647B2F3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A66F52A-6081-4E17-B30C-7B829769DF29}"/>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81982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1F258-E65B-44CF-A886-47770F43DA8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B7451C8-6247-4B00-B6FA-6D4E2CAACD00}"/>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4" name="바닥글 개체 틀 3">
            <a:extLst>
              <a:ext uri="{FF2B5EF4-FFF2-40B4-BE49-F238E27FC236}">
                <a16:creationId xmlns:a16="http://schemas.microsoft.com/office/drawing/2014/main" id="{7F14711D-F143-4779-849D-0638D944D573}"/>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CBEB179-DB91-40D1-B264-E99C24C7D55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2223166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47DD2D7-ABD8-4694-A90F-206F21DE3CE4}"/>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3" name="바닥글 개체 틀 2">
            <a:extLst>
              <a:ext uri="{FF2B5EF4-FFF2-40B4-BE49-F238E27FC236}">
                <a16:creationId xmlns:a16="http://schemas.microsoft.com/office/drawing/2014/main" id="{C425F47B-E400-41A8-9E8B-9338A9513E0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1556871-AED7-4834-8909-4F557EE197FF}"/>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9173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D9C981-3A81-4D50-8DC9-CE336F1846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776C461-2E89-4514-BDD1-3604DBCF3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090892F-7F62-49DA-9BA4-0F83D4176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698F7D3-BD8E-4B87-94EB-2F92B311D38F}"/>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6" name="바닥글 개체 틀 5">
            <a:extLst>
              <a:ext uri="{FF2B5EF4-FFF2-40B4-BE49-F238E27FC236}">
                <a16:creationId xmlns:a16="http://schemas.microsoft.com/office/drawing/2014/main" id="{FC5C2BCC-92BD-4106-9D67-BC42383971C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2AF8BC6-50AD-4C5E-B9AC-ECFD4B2B1F0D}"/>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30606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718F4-3384-48F1-9713-EFA91C38E55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C820916-EE97-4EEE-9771-1D0E9659E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AD60DA7-921F-4843-8215-2DEA5B91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D69A82B4-EEBD-4929-B718-2F04EEE7B270}"/>
              </a:ext>
            </a:extLst>
          </p:cNvPr>
          <p:cNvSpPr>
            <a:spLocks noGrp="1"/>
          </p:cNvSpPr>
          <p:nvPr>
            <p:ph type="dt" sz="half" idx="10"/>
          </p:nvPr>
        </p:nvSpPr>
        <p:spPr/>
        <p:txBody>
          <a:bodyPr/>
          <a:lstStyle/>
          <a:p>
            <a:fld id="{AB830659-CE90-4711-BEE1-C6D87D46AFCD}" type="datetimeFigureOut">
              <a:rPr lang="ko-KR" altLang="en-US" smtClean="0"/>
              <a:pPr/>
              <a:t>2022-01-20</a:t>
            </a:fld>
            <a:endParaRPr lang="ko-KR" altLang="en-US"/>
          </a:p>
        </p:txBody>
      </p:sp>
      <p:sp>
        <p:nvSpPr>
          <p:cNvPr id="6" name="바닥글 개체 틀 5">
            <a:extLst>
              <a:ext uri="{FF2B5EF4-FFF2-40B4-BE49-F238E27FC236}">
                <a16:creationId xmlns:a16="http://schemas.microsoft.com/office/drawing/2014/main" id="{7EBEB91F-74B8-43EB-BE34-544A6CEFC1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34813F9-E199-4A80-96CC-95521B1CA2A4}"/>
              </a:ext>
            </a:extLst>
          </p:cNvPr>
          <p:cNvSpPr>
            <a:spLocks noGrp="1"/>
          </p:cNvSpPr>
          <p:nvPr>
            <p:ph type="sldNum" sz="quarter" idx="12"/>
          </p:nvPr>
        </p:nvSpPr>
        <p:spPr/>
        <p:txBody>
          <a:body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7347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D70C4FA-2735-418D-A583-37BB47A72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654AFAD-1B06-46DF-A9A2-9880844BD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7AAE750E-7D79-463D-943A-D7FC8434F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30659-CE90-4711-BEE1-C6D87D46AFCD}" type="datetimeFigureOut">
              <a:rPr lang="ko-KR" altLang="en-US" smtClean="0"/>
              <a:pPr/>
              <a:t>2022-01-20</a:t>
            </a:fld>
            <a:endParaRPr lang="ko-KR" altLang="en-US"/>
          </a:p>
        </p:txBody>
      </p:sp>
      <p:sp>
        <p:nvSpPr>
          <p:cNvPr id="5" name="바닥글 개체 틀 4">
            <a:extLst>
              <a:ext uri="{FF2B5EF4-FFF2-40B4-BE49-F238E27FC236}">
                <a16:creationId xmlns:a16="http://schemas.microsoft.com/office/drawing/2014/main" id="{6D291DF2-5FEF-41FA-87A7-52A8E1F6A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73A213B-5191-4075-B234-53D1492D02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BA8D87-9690-46E1-AB30-D2C60D03714C}" type="slidenum">
              <a:rPr lang="ko-KR" altLang="en-US" smtClean="0"/>
              <a:pPr/>
              <a:t>‹#›</a:t>
            </a:fld>
            <a:endParaRPr lang="ko-KR" altLang="en-US"/>
          </a:p>
        </p:txBody>
      </p:sp>
    </p:spTree>
    <p:extLst>
      <p:ext uri="{BB962C8B-B14F-4D97-AF65-F5344CB8AC3E}">
        <p14:creationId xmlns:p14="http://schemas.microsoft.com/office/powerpoint/2010/main" val="3559468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4696D"/>
        </a:solidFill>
        <a:effectLst/>
      </p:bgPr>
    </p:bg>
    <p:spTree>
      <p:nvGrpSpPr>
        <p:cNvPr id="1" name=""/>
        <p:cNvGrpSpPr/>
        <p:nvPr/>
      </p:nvGrpSpPr>
      <p:grpSpPr>
        <a:xfrm>
          <a:off x="0" y="0"/>
          <a:ext cx="0" cy="0"/>
          <a:chOff x="0" y="0"/>
          <a:chExt cx="0" cy="0"/>
        </a:xfrm>
      </p:grpSpPr>
      <p:sp>
        <p:nvSpPr>
          <p:cNvPr id="26" name="자유형: 도형 20">
            <a:extLst>
              <a:ext uri="{FF2B5EF4-FFF2-40B4-BE49-F238E27FC236}">
                <a16:creationId xmlns:a16="http://schemas.microsoft.com/office/drawing/2014/main" id="{EC0CD02B-8B65-4A63-B5A7-B9993707D6CE}"/>
              </a:ext>
            </a:extLst>
          </p:cNvPr>
          <p:cNvSpPr/>
          <p:nvPr/>
        </p:nvSpPr>
        <p:spPr>
          <a:xfrm>
            <a:off x="3990018" y="1944367"/>
            <a:ext cx="4292453" cy="2657662"/>
          </a:xfrm>
          <a:custGeom>
            <a:avLst/>
            <a:gdLst>
              <a:gd name="connsiteX0" fmla="*/ 0 w 3692175"/>
              <a:gd name="connsiteY0" fmla="*/ 0 h 2286001"/>
              <a:gd name="connsiteX1" fmla="*/ 1677006 w 3692175"/>
              <a:gd name="connsiteY1" fmla="*/ 0 h 2286001"/>
              <a:gd name="connsiteX2" fmla="*/ 1880460 w 3692175"/>
              <a:gd name="connsiteY2" fmla="*/ 203454 h 2286001"/>
              <a:gd name="connsiteX3" fmla="*/ 1880460 w 3692175"/>
              <a:gd name="connsiteY3" fmla="*/ 1859714 h 2286001"/>
              <a:gd name="connsiteX4" fmla="*/ 1879260 w 3692175"/>
              <a:gd name="connsiteY4" fmla="*/ 1859714 h 2286001"/>
              <a:gd name="connsiteX5" fmla="*/ 1879260 w 3692175"/>
              <a:gd name="connsiteY5" fmla="*/ 1889078 h 2286001"/>
              <a:gd name="connsiteX6" fmla="*/ 1880178 w 3692175"/>
              <a:gd name="connsiteY6" fmla="*/ 1889078 h 2286001"/>
              <a:gd name="connsiteX7" fmla="*/ 1880178 w 3692175"/>
              <a:gd name="connsiteY7" fmla="*/ 2062381 h 2286001"/>
              <a:gd name="connsiteX8" fmla="*/ 2056080 w 3692175"/>
              <a:gd name="connsiteY8" fmla="*/ 2238283 h 2286001"/>
              <a:gd name="connsiteX9" fmla="*/ 3692175 w 3692175"/>
              <a:gd name="connsiteY9" fmla="*/ 2238283 h 2286001"/>
              <a:gd name="connsiteX10" fmla="*/ 3692175 w 3692175"/>
              <a:gd name="connsiteY10" fmla="*/ 2286001 h 2286001"/>
              <a:gd name="connsiteX11" fmla="*/ 2035915 w 3692175"/>
              <a:gd name="connsiteY11" fmla="*/ 2286001 h 2286001"/>
              <a:gd name="connsiteX12" fmla="*/ 1832461 w 3692175"/>
              <a:gd name="connsiteY12" fmla="*/ 2082547 h 2286001"/>
              <a:gd name="connsiteX13" fmla="*/ 1832461 w 3692175"/>
              <a:gd name="connsiteY13" fmla="*/ 1933252 h 2286001"/>
              <a:gd name="connsiteX14" fmla="*/ 1832460 w 3692175"/>
              <a:gd name="connsiteY14" fmla="*/ 1933252 h 2286001"/>
              <a:gd name="connsiteX15" fmla="*/ 1832460 w 3692175"/>
              <a:gd name="connsiteY15" fmla="*/ 1594852 h 2286001"/>
              <a:gd name="connsiteX16" fmla="*/ 1832742 w 3692175"/>
              <a:gd name="connsiteY16" fmla="*/ 1594852 h 2286001"/>
              <a:gd name="connsiteX17" fmla="*/ 1832742 w 3692175"/>
              <a:gd name="connsiteY17" fmla="*/ 223619 h 2286001"/>
              <a:gd name="connsiteX18" fmla="*/ 1656840 w 3692175"/>
              <a:gd name="connsiteY18" fmla="*/ 47717 h 2286001"/>
              <a:gd name="connsiteX19" fmla="*/ 0 w 3692175"/>
              <a:gd name="connsiteY19" fmla="*/ 47717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92175" h="2286001">
                <a:moveTo>
                  <a:pt x="0" y="0"/>
                </a:moveTo>
                <a:lnTo>
                  <a:pt x="1677006" y="0"/>
                </a:lnTo>
                <a:cubicBezTo>
                  <a:pt x="1789371" y="0"/>
                  <a:pt x="1880460" y="91089"/>
                  <a:pt x="1880460" y="203454"/>
                </a:cubicBezTo>
                <a:lnTo>
                  <a:pt x="1880460" y="1859714"/>
                </a:lnTo>
                <a:lnTo>
                  <a:pt x="1879260" y="1859714"/>
                </a:lnTo>
                <a:lnTo>
                  <a:pt x="1879260" y="1889078"/>
                </a:lnTo>
                <a:lnTo>
                  <a:pt x="1880178" y="1889078"/>
                </a:lnTo>
                <a:lnTo>
                  <a:pt x="1880178" y="2062381"/>
                </a:lnTo>
                <a:cubicBezTo>
                  <a:pt x="1880178" y="2159529"/>
                  <a:pt x="1958932" y="2238283"/>
                  <a:pt x="2056080" y="2238283"/>
                </a:cubicBezTo>
                <a:lnTo>
                  <a:pt x="3692175" y="2238283"/>
                </a:lnTo>
                <a:lnTo>
                  <a:pt x="3692175" y="2286001"/>
                </a:lnTo>
                <a:lnTo>
                  <a:pt x="2035915" y="2286001"/>
                </a:lnTo>
                <a:cubicBezTo>
                  <a:pt x="1923550" y="2286001"/>
                  <a:pt x="1832461" y="2194912"/>
                  <a:pt x="1832461" y="2082547"/>
                </a:cubicBezTo>
                <a:lnTo>
                  <a:pt x="1832461" y="1933252"/>
                </a:lnTo>
                <a:lnTo>
                  <a:pt x="1832460" y="1933252"/>
                </a:lnTo>
                <a:lnTo>
                  <a:pt x="1832460" y="1594852"/>
                </a:lnTo>
                <a:lnTo>
                  <a:pt x="1832742" y="1594852"/>
                </a:lnTo>
                <a:lnTo>
                  <a:pt x="1832742" y="223619"/>
                </a:lnTo>
                <a:cubicBezTo>
                  <a:pt x="1832742" y="126471"/>
                  <a:pt x="1753988" y="47717"/>
                  <a:pt x="1656840" y="47717"/>
                </a:cubicBezTo>
                <a:lnTo>
                  <a:pt x="0" y="47717"/>
                </a:ln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prstClr val="white"/>
              </a:solidFill>
            </a:endParaRPr>
          </a:p>
        </p:txBody>
      </p:sp>
      <p:sp>
        <p:nvSpPr>
          <p:cNvPr id="27" name="타원 26">
            <a:extLst>
              <a:ext uri="{FF2B5EF4-FFF2-40B4-BE49-F238E27FC236}">
                <a16:creationId xmlns:a16="http://schemas.microsoft.com/office/drawing/2014/main" id="{0B90948B-2050-4A94-9D35-1AC023CA7BE9}"/>
              </a:ext>
            </a:extLst>
          </p:cNvPr>
          <p:cNvSpPr/>
          <p:nvPr/>
        </p:nvSpPr>
        <p:spPr>
          <a:xfrm>
            <a:off x="3909529" y="1896379"/>
            <a:ext cx="155030" cy="155030"/>
          </a:xfrm>
          <a:prstGeom prst="ellipse">
            <a:avLst/>
          </a:prstGeom>
          <a:solidFill>
            <a:schemeClr val="bg1"/>
          </a:solidFill>
          <a:ln>
            <a:noFill/>
          </a:ln>
          <a:effectLst>
            <a:outerShdw sx="200000" sy="200000" algn="ctr" rotWithShape="0">
              <a:srgbClr val="FFC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직사각형 24"/>
          <p:cNvSpPr/>
          <p:nvPr/>
        </p:nvSpPr>
        <p:spPr>
          <a:xfrm>
            <a:off x="917904" y="2731832"/>
            <a:ext cx="10626643" cy="833663"/>
          </a:xfrm>
          <a:prstGeom prst="rect">
            <a:avLst/>
          </a:prstGeom>
          <a:solidFill>
            <a:srgbClr val="64696D"/>
          </a:solidFill>
        </p:spPr>
        <p:txBody>
          <a:bodyPr wrap="square" tIns="108000" bIns="108000">
            <a:spAutoFit/>
          </a:bodyPr>
          <a:lstStyle/>
          <a:p>
            <a:pPr algn="ctr" latinLnBrk="0">
              <a:defRPr/>
            </a:pPr>
            <a:r>
              <a:rPr lang="en-US" altLang="ko-KR" sz="4000" b="1" dirty="0">
                <a:solidFill>
                  <a:schemeClr val="bg1"/>
                </a:solidFill>
                <a:effectLst>
                  <a:outerShdw blurRad="38100" dist="38100" dir="2700000" algn="tl">
                    <a:srgbClr val="000000">
                      <a:alpha val="43137"/>
                    </a:srgbClr>
                  </a:outerShdw>
                </a:effectLst>
              </a:rPr>
              <a:t>Hierarchical structure in financial markets</a:t>
            </a:r>
            <a:endParaRPr lang="ko-KR" altLang="en-US" sz="4000" b="1" kern="0"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850DDAA-18DE-40E8-B942-6C60D9CEF895}"/>
              </a:ext>
            </a:extLst>
          </p:cNvPr>
          <p:cNvSpPr txBox="1"/>
          <p:nvPr/>
        </p:nvSpPr>
        <p:spPr>
          <a:xfrm>
            <a:off x="3959205" y="6339741"/>
            <a:ext cx="4354077" cy="369332"/>
          </a:xfrm>
          <a:prstGeom prst="rect">
            <a:avLst/>
          </a:prstGeom>
          <a:noFill/>
        </p:spPr>
        <p:txBody>
          <a:bodyPr wrap="none" rtlCol="0">
            <a:spAutoFit/>
          </a:bodyPr>
          <a:lstStyle/>
          <a:p>
            <a:r>
              <a:rPr lang="ko-KR" altLang="en-US" dirty="0">
                <a:solidFill>
                  <a:schemeClr val="bg1"/>
                </a:solidFill>
              </a:rPr>
              <a:t>경상국립대학교 수학과 석사과정 </a:t>
            </a:r>
            <a:r>
              <a:rPr lang="ko-KR" altLang="en-US" dirty="0" err="1">
                <a:solidFill>
                  <a:schemeClr val="bg1"/>
                </a:solidFill>
              </a:rPr>
              <a:t>오서영</a:t>
            </a:r>
            <a:endParaRPr lang="ko-KR" altLang="en-US" dirty="0">
              <a:solidFill>
                <a:schemeClr val="bg1"/>
              </a:solidFill>
            </a:endParaRPr>
          </a:p>
        </p:txBody>
      </p:sp>
      <p:sp>
        <p:nvSpPr>
          <p:cNvPr id="2" name="직사각형 1">
            <a:extLst>
              <a:ext uri="{FF2B5EF4-FFF2-40B4-BE49-F238E27FC236}">
                <a16:creationId xmlns:a16="http://schemas.microsoft.com/office/drawing/2014/main" id="{2342DE2C-1956-4029-B376-79F18BB70BB3}"/>
              </a:ext>
            </a:extLst>
          </p:cNvPr>
          <p:cNvSpPr/>
          <p:nvPr/>
        </p:nvSpPr>
        <p:spPr>
          <a:xfrm>
            <a:off x="6536800" y="4168294"/>
            <a:ext cx="1745671" cy="369332"/>
          </a:xfrm>
          <a:prstGeom prst="rect">
            <a:avLst/>
          </a:prstGeom>
        </p:spPr>
        <p:txBody>
          <a:bodyPr wrap="none">
            <a:spAutoFit/>
          </a:bodyPr>
          <a:lstStyle/>
          <a:p>
            <a:r>
              <a:rPr lang="en-US" altLang="ko-KR" dirty="0"/>
              <a:t>R.N. Mantegna</a:t>
            </a:r>
            <a:endParaRPr lang="ko-KR" altLang="en-US" dirty="0"/>
          </a:p>
        </p:txBody>
      </p:sp>
    </p:spTree>
    <p:extLst>
      <p:ext uri="{BB962C8B-B14F-4D97-AF65-F5344CB8AC3E}">
        <p14:creationId xmlns:p14="http://schemas.microsoft.com/office/powerpoint/2010/main" val="39998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125E-6 -1.48148E-6 L 0.16068 -1.48148E-6 C 0.19167 -1.48148E-6 0.17279 0.19005 0.17539 0.32963 C 0.17448 0.40301 0.18789 0.38333 0.35209 0.38009 " pathEditMode="relative" rAng="0" ptsTypes="AAAA">
                                      <p:cBhvr>
                                        <p:cTn id="6" dur="2750" fill="hold"/>
                                        <p:tgtEl>
                                          <p:spTgt spid="27"/>
                                        </p:tgtEl>
                                        <p:attrNameLst>
                                          <p:attrName>ppt_x</p:attrName>
                                          <p:attrName>ppt_y</p:attrName>
                                        </p:attrNameLst>
                                      </p:cBhvr>
                                      <p:rCtr x="17604" y="192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535391" cy="447885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직사각형 11">
            <a:extLst>
              <a:ext uri="{FF2B5EF4-FFF2-40B4-BE49-F238E27FC236}">
                <a16:creationId xmlns:a16="http://schemas.microsoft.com/office/drawing/2014/main" id="{41B32135-D52D-434D-8072-CE13EE44A246}"/>
              </a:ext>
            </a:extLst>
          </p:cNvPr>
          <p:cNvSpPr/>
          <p:nvPr/>
        </p:nvSpPr>
        <p:spPr>
          <a:xfrm>
            <a:off x="1246311" y="1540931"/>
            <a:ext cx="9734878" cy="1477328"/>
          </a:xfrm>
          <a:prstGeom prst="rect">
            <a:avLst/>
          </a:prstGeom>
        </p:spPr>
        <p:txBody>
          <a:bodyPr wrap="square">
            <a:spAutoFit/>
          </a:bodyPr>
          <a:lstStyle/>
          <a:p>
            <a:r>
              <a:rPr lang="ko-KR" altLang="en-US" dirty="0" err="1">
                <a:latin typeface="+mj-lt"/>
              </a:rPr>
              <a:t>Identifying</a:t>
            </a:r>
            <a:r>
              <a:rPr lang="ko-KR" altLang="en-US" dirty="0">
                <a:latin typeface="+mj-lt"/>
              </a:rPr>
              <a:t> </a:t>
            </a:r>
            <a:r>
              <a:rPr lang="ko-KR" altLang="en-US" dirty="0" err="1">
                <a:latin typeface="+mj-lt"/>
              </a:rPr>
              <a:t>the</a:t>
            </a:r>
            <a:r>
              <a:rPr lang="ko-KR" altLang="en-US" dirty="0">
                <a:latin typeface="+mj-lt"/>
              </a:rPr>
              <a:t> </a:t>
            </a:r>
            <a:r>
              <a:rPr lang="ko-KR" altLang="en-US" dirty="0" err="1">
                <a:latin typeface="+mj-lt"/>
              </a:rPr>
              <a:t>market's</a:t>
            </a:r>
            <a:r>
              <a:rPr lang="ko-KR" altLang="en-US" dirty="0">
                <a:latin typeface="+mj-lt"/>
              </a:rPr>
              <a:t> </a:t>
            </a:r>
            <a:r>
              <a:rPr lang="ko-KR" altLang="en-US" dirty="0" err="1">
                <a:latin typeface="+mj-lt"/>
              </a:rPr>
              <a:t>network</a:t>
            </a:r>
            <a:r>
              <a:rPr lang="ko-KR" altLang="en-US" dirty="0">
                <a:latin typeface="+mj-lt"/>
              </a:rPr>
              <a:t> </a:t>
            </a:r>
            <a:r>
              <a:rPr lang="ko-KR" altLang="en-US" dirty="0" err="1">
                <a:latin typeface="+mj-lt"/>
              </a:rPr>
              <a:t>with</a:t>
            </a:r>
            <a:r>
              <a:rPr lang="ko-KR" altLang="en-US" dirty="0">
                <a:latin typeface="+mj-lt"/>
              </a:rPr>
              <a:t> </a:t>
            </a:r>
            <a:r>
              <a:rPr lang="ko-KR" altLang="en-US" dirty="0" err="1">
                <a:latin typeface="+mj-lt"/>
              </a:rPr>
              <a:t>a</a:t>
            </a:r>
            <a:r>
              <a:rPr lang="ko-KR" altLang="en-US" dirty="0">
                <a:latin typeface="+mj-lt"/>
              </a:rPr>
              <a:t> </a:t>
            </a:r>
            <a:r>
              <a:rPr lang="ko-KR" altLang="en-US" b="1" dirty="0" err="1">
                <a:latin typeface="+mj-lt"/>
              </a:rPr>
              <a:t>Euclidean</a:t>
            </a:r>
            <a:r>
              <a:rPr lang="ko-KR" altLang="en-US" b="1" dirty="0">
                <a:latin typeface="+mj-lt"/>
              </a:rPr>
              <a:t> </a:t>
            </a:r>
            <a:r>
              <a:rPr lang="ko-KR" altLang="en-US" b="1" dirty="0" err="1">
                <a:latin typeface="+mj-lt"/>
              </a:rPr>
              <a:t>distance</a:t>
            </a:r>
            <a:r>
              <a:rPr lang="ko-KR" altLang="en-US" b="1" dirty="0">
                <a:latin typeface="+mj-lt"/>
              </a:rPr>
              <a:t> </a:t>
            </a:r>
            <a:r>
              <a:rPr lang="ko-KR" altLang="en-US" dirty="0" err="1">
                <a:latin typeface="+mj-lt"/>
              </a:rPr>
              <a:t>defined</a:t>
            </a:r>
            <a:r>
              <a:rPr lang="ko-KR" altLang="en-US" dirty="0">
                <a:latin typeface="+mj-lt"/>
              </a:rPr>
              <a:t> </a:t>
            </a:r>
            <a:r>
              <a:rPr lang="ko-KR" altLang="en-US" dirty="0" err="1">
                <a:latin typeface="+mj-lt"/>
              </a:rPr>
              <a:t>as</a:t>
            </a:r>
            <a:r>
              <a:rPr lang="ko-KR" altLang="en-US" dirty="0">
                <a:latin typeface="+mj-lt"/>
              </a:rPr>
              <a:t> </a:t>
            </a:r>
            <a:r>
              <a:rPr lang="ko-KR" altLang="en-US" dirty="0" err="1">
                <a:latin typeface="+mj-lt"/>
              </a:rPr>
              <a:t>a</a:t>
            </a:r>
            <a:r>
              <a:rPr lang="ko-KR" altLang="en-US" dirty="0">
                <a:latin typeface="+mj-lt"/>
              </a:rPr>
              <a:t> </a:t>
            </a:r>
            <a:r>
              <a:rPr lang="ko-KR" altLang="en-US" dirty="0" err="1">
                <a:latin typeface="+mj-lt"/>
              </a:rPr>
              <a:t>function</a:t>
            </a:r>
            <a:r>
              <a:rPr lang="ko-KR" altLang="en-US" dirty="0">
                <a:latin typeface="+mj-lt"/>
              </a:rPr>
              <a:t> of </a:t>
            </a:r>
            <a:r>
              <a:rPr lang="ko-KR" altLang="en-US" dirty="0" err="1">
                <a:latin typeface="+mj-lt"/>
              </a:rPr>
              <a:t>the</a:t>
            </a:r>
            <a:r>
              <a:rPr lang="ko-KR" altLang="en-US" dirty="0">
                <a:latin typeface="+mj-lt"/>
              </a:rPr>
              <a:t> </a:t>
            </a:r>
            <a:r>
              <a:rPr lang="ko-KR" altLang="en-US" dirty="0" err="1">
                <a:latin typeface="+mj-lt"/>
              </a:rPr>
              <a:t>correlation</a:t>
            </a:r>
            <a:r>
              <a:rPr lang="ko-KR" altLang="en-US" dirty="0">
                <a:latin typeface="+mj-lt"/>
              </a:rPr>
              <a:t> </a:t>
            </a:r>
            <a:r>
              <a:rPr lang="ko-KR" altLang="en-US" dirty="0" err="1">
                <a:latin typeface="+mj-lt"/>
              </a:rPr>
              <a:t>coefficient</a:t>
            </a:r>
            <a:r>
              <a:rPr lang="ko-KR" altLang="en-US" dirty="0">
                <a:latin typeface="+mj-lt"/>
              </a:rPr>
              <a:t> </a:t>
            </a:r>
            <a:r>
              <a:rPr lang="ko-KR" altLang="en-US" dirty="0" err="1">
                <a:latin typeface="+mj-lt"/>
              </a:rPr>
              <a:t>is</a:t>
            </a:r>
            <a:r>
              <a:rPr lang="ko-KR" altLang="en-US" dirty="0">
                <a:latin typeface="+mj-lt"/>
              </a:rPr>
              <a:t> </a:t>
            </a:r>
            <a:r>
              <a:rPr lang="ko-KR" altLang="en-US" dirty="0" err="1">
                <a:latin typeface="+mj-lt"/>
              </a:rPr>
              <a:t>too</a:t>
            </a:r>
            <a:r>
              <a:rPr lang="ko-KR" altLang="en-US" dirty="0">
                <a:latin typeface="+mj-lt"/>
              </a:rPr>
              <a:t> </a:t>
            </a:r>
            <a:r>
              <a:rPr lang="ko-KR" altLang="en-US" b="1" dirty="0" err="1">
                <a:latin typeface="+mj-lt"/>
              </a:rPr>
              <a:t>complex</a:t>
            </a:r>
            <a:r>
              <a:rPr lang="ko-KR" altLang="en-US" dirty="0">
                <a:latin typeface="+mj-lt"/>
              </a:rPr>
              <a:t> </a:t>
            </a:r>
            <a:r>
              <a:rPr lang="ko-KR" altLang="en-US" dirty="0" err="1">
                <a:latin typeface="+mj-lt"/>
              </a:rPr>
              <a:t>to</a:t>
            </a:r>
            <a:r>
              <a:rPr lang="ko-KR" altLang="en-US" dirty="0">
                <a:latin typeface="+mj-lt"/>
              </a:rPr>
              <a:t> </a:t>
            </a:r>
            <a:r>
              <a:rPr lang="ko-KR" altLang="en-US" dirty="0" err="1">
                <a:latin typeface="+mj-lt"/>
              </a:rPr>
              <a:t>extract</a:t>
            </a:r>
            <a:r>
              <a:rPr lang="ko-KR" altLang="en-US" dirty="0">
                <a:latin typeface="+mj-lt"/>
              </a:rPr>
              <a:t> </a:t>
            </a:r>
            <a:r>
              <a:rPr lang="ko-KR" altLang="en-US" dirty="0" err="1">
                <a:latin typeface="+mj-lt"/>
              </a:rPr>
              <a:t>useful</a:t>
            </a:r>
            <a:r>
              <a:rPr lang="ko-KR" altLang="en-US" dirty="0">
                <a:latin typeface="+mj-lt"/>
              </a:rPr>
              <a:t> </a:t>
            </a:r>
            <a:r>
              <a:rPr lang="ko-KR" altLang="en-US" dirty="0" err="1">
                <a:latin typeface="+mj-lt"/>
              </a:rPr>
              <a:t>information</a:t>
            </a:r>
            <a:r>
              <a:rPr lang="ko-KR" altLang="en-US" dirty="0">
                <a:latin typeface="+mj-lt"/>
              </a:rPr>
              <a:t> </a:t>
            </a:r>
            <a:r>
              <a:rPr lang="ko-KR" altLang="en-US" dirty="0" err="1">
                <a:latin typeface="+mj-lt"/>
              </a:rPr>
              <a:t>about</a:t>
            </a:r>
            <a:r>
              <a:rPr lang="ko-KR" altLang="en-US" dirty="0">
                <a:latin typeface="+mj-lt"/>
              </a:rPr>
              <a:t> </a:t>
            </a:r>
            <a:r>
              <a:rPr lang="ko-KR" altLang="en-US" dirty="0" err="1">
                <a:latin typeface="+mj-lt"/>
              </a:rPr>
              <a:t>the</a:t>
            </a:r>
            <a:r>
              <a:rPr lang="ko-KR" altLang="en-US" dirty="0">
                <a:latin typeface="+mj-lt"/>
              </a:rPr>
              <a:t> </a:t>
            </a:r>
            <a:r>
              <a:rPr lang="ko-KR" altLang="en-US" dirty="0" err="1">
                <a:latin typeface="+mj-lt"/>
              </a:rPr>
              <a:t>correlation</a:t>
            </a:r>
            <a:r>
              <a:rPr lang="ko-KR" altLang="en-US" dirty="0">
                <a:latin typeface="+mj-lt"/>
              </a:rPr>
              <a:t> </a:t>
            </a:r>
            <a:r>
              <a:rPr lang="ko-KR" altLang="en-US" dirty="0" err="1">
                <a:latin typeface="+mj-lt"/>
              </a:rPr>
              <a:t>coefficient</a:t>
            </a:r>
            <a:r>
              <a:rPr lang="ko-KR" altLang="en-US" dirty="0">
                <a:latin typeface="+mj-lt"/>
              </a:rPr>
              <a:t> </a:t>
            </a:r>
            <a:r>
              <a:rPr lang="en-US" altLang="ko-KR" dirty="0">
                <a:latin typeface="+mj-lt"/>
              </a:rPr>
              <a:t>between</a:t>
            </a:r>
            <a:r>
              <a:rPr lang="ko-KR" altLang="en-US" dirty="0">
                <a:latin typeface="+mj-lt"/>
              </a:rPr>
              <a:t> </a:t>
            </a:r>
            <a:r>
              <a:rPr lang="en-US" altLang="ko-KR" dirty="0">
                <a:latin typeface="+mj-lt"/>
              </a:rPr>
              <a:t>nodes.</a:t>
            </a:r>
          </a:p>
          <a:p>
            <a:r>
              <a:rPr lang="en-US" altLang="ko-KR" dirty="0">
                <a:sym typeface="Wingdings" panose="05000000000000000000" pitchFamily="2" charset="2"/>
              </a:rPr>
              <a:t> The concept of </a:t>
            </a:r>
            <a:r>
              <a:rPr lang="en-US" altLang="ko-KR" b="1" dirty="0" err="1">
                <a:sym typeface="Wingdings" panose="05000000000000000000" pitchFamily="2" charset="2"/>
              </a:rPr>
              <a:t>ultrametric</a:t>
            </a:r>
            <a:r>
              <a:rPr lang="en-US" altLang="ko-KR" b="1" dirty="0">
                <a:sym typeface="Wingdings" panose="05000000000000000000" pitchFamily="2" charset="2"/>
              </a:rPr>
              <a:t> space</a:t>
            </a:r>
            <a:r>
              <a:rPr lang="en-US" altLang="ko-KR" dirty="0">
                <a:sym typeface="Wingdings" panose="05000000000000000000" pitchFamily="2" charset="2"/>
              </a:rPr>
              <a:t> is introduced. Among them, </a:t>
            </a:r>
            <a:r>
              <a:rPr lang="en-US" altLang="ko-KR" b="1" dirty="0">
                <a:sym typeface="Wingdings" panose="05000000000000000000" pitchFamily="2" charset="2"/>
              </a:rPr>
              <a:t>subdominant hyperspace </a:t>
            </a:r>
            <a:r>
              <a:rPr lang="en-US" altLang="ko-KR" dirty="0">
                <a:sym typeface="Wingdings" panose="05000000000000000000" pitchFamily="2" charset="2"/>
              </a:rPr>
              <a:t>is widely accepted as suitable for reasons of simplicity. </a:t>
            </a:r>
            <a:r>
              <a:rPr lang="en-US" altLang="ko-KR" sz="1400" dirty="0">
                <a:sym typeface="Wingdings" panose="05000000000000000000" pitchFamily="2" charset="2"/>
              </a:rPr>
              <a:t>(</a:t>
            </a:r>
            <a:r>
              <a:rPr lang="en-US" altLang="ko-KR" sz="1400" dirty="0" err="1">
                <a:sym typeface="Wingdings" panose="05000000000000000000" pitchFamily="2" charset="2"/>
              </a:rPr>
              <a:t>Onnela</a:t>
            </a:r>
            <a:r>
              <a:rPr lang="en-US" altLang="ko-KR" sz="1400" dirty="0">
                <a:sym typeface="Wingdings" panose="05000000000000000000" pitchFamily="2" charset="2"/>
              </a:rPr>
              <a:t> et al., 2003)</a:t>
            </a:r>
            <a:endParaRPr lang="ko-KR" altLang="en-US" dirty="0"/>
          </a:p>
        </p:txBody>
      </p:sp>
      <p:sp>
        <p:nvSpPr>
          <p:cNvPr id="19" name="TextBox 18">
            <a:extLst>
              <a:ext uri="{FF2B5EF4-FFF2-40B4-BE49-F238E27FC236}">
                <a16:creationId xmlns:a16="http://schemas.microsoft.com/office/drawing/2014/main" id="{33D89274-6597-4BBF-ADD8-B7D5740C4DAB}"/>
              </a:ext>
            </a:extLst>
          </p:cNvPr>
          <p:cNvSpPr txBox="1"/>
          <p:nvPr/>
        </p:nvSpPr>
        <p:spPr>
          <a:xfrm>
            <a:off x="1246311" y="3962364"/>
            <a:ext cx="9455546" cy="1077218"/>
          </a:xfrm>
          <a:prstGeom prst="rect">
            <a:avLst/>
          </a:prstGeom>
          <a:noFill/>
        </p:spPr>
        <p:txBody>
          <a:bodyPr wrap="square" rtlCol="0">
            <a:spAutoFit/>
          </a:bodyPr>
          <a:lstStyle/>
          <a:p>
            <a:pPr algn="ctr"/>
            <a:r>
              <a:rPr lang="en-US" altLang="ko-KR" sz="1600" dirty="0"/>
              <a:t>The complex interrelationship between assets measured by the Euclidean distance.</a:t>
            </a:r>
          </a:p>
          <a:p>
            <a:pPr algn="ctr"/>
            <a:endParaRPr lang="en-US" altLang="ko-KR" sz="1600" dirty="0"/>
          </a:p>
          <a:p>
            <a:pPr algn="ctr"/>
            <a:endParaRPr lang="en-US" altLang="ko-KR" sz="1600" dirty="0"/>
          </a:p>
          <a:p>
            <a:pPr algn="ctr"/>
            <a:r>
              <a:rPr lang="en-US" altLang="ko-KR" sz="1600" dirty="0"/>
              <a:t>Correlation Structure Information between Assets in </a:t>
            </a:r>
            <a:r>
              <a:rPr lang="en-US" altLang="ko-KR" sz="1600" dirty="0" err="1"/>
              <a:t>Ultrametric</a:t>
            </a:r>
            <a:r>
              <a:rPr lang="en-US" altLang="ko-KR" sz="1600" dirty="0"/>
              <a:t> Space</a:t>
            </a:r>
          </a:p>
        </p:txBody>
      </p:sp>
      <p:sp>
        <p:nvSpPr>
          <p:cNvPr id="20" name="TextBox 19">
            <a:extLst>
              <a:ext uri="{FF2B5EF4-FFF2-40B4-BE49-F238E27FC236}">
                <a16:creationId xmlns:a16="http://schemas.microsoft.com/office/drawing/2014/main" id="{F0AF89C9-E261-4F7A-B1C5-4D80FDAA4380}"/>
              </a:ext>
            </a:extLst>
          </p:cNvPr>
          <p:cNvSpPr txBox="1"/>
          <p:nvPr/>
        </p:nvSpPr>
        <p:spPr>
          <a:xfrm>
            <a:off x="1438788" y="3881932"/>
            <a:ext cx="9249088" cy="369332"/>
          </a:xfrm>
          <a:prstGeom prst="rect">
            <a:avLst/>
          </a:prstGeom>
          <a:noFill/>
        </p:spPr>
        <p:txBody>
          <a:bodyPr wrap="square" rtlCol="0">
            <a:spAutoFit/>
          </a:bodyPr>
          <a:lstStyle/>
          <a:p>
            <a:endParaRPr lang="ko-KR" altLang="en-US" dirty="0"/>
          </a:p>
        </p:txBody>
      </p:sp>
      <p:cxnSp>
        <p:nvCxnSpPr>
          <p:cNvPr id="21" name="직선 화살표 연결선 20">
            <a:extLst>
              <a:ext uri="{FF2B5EF4-FFF2-40B4-BE49-F238E27FC236}">
                <a16:creationId xmlns:a16="http://schemas.microsoft.com/office/drawing/2014/main" id="{5D59C3CC-8564-4940-9659-C62D204E870E}"/>
              </a:ext>
            </a:extLst>
          </p:cNvPr>
          <p:cNvCxnSpPr/>
          <p:nvPr/>
        </p:nvCxnSpPr>
        <p:spPr>
          <a:xfrm>
            <a:off x="5950302" y="4338945"/>
            <a:ext cx="0" cy="3439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직사각형 21">
            <a:extLst>
              <a:ext uri="{FF2B5EF4-FFF2-40B4-BE49-F238E27FC236}">
                <a16:creationId xmlns:a16="http://schemas.microsoft.com/office/drawing/2014/main" id="{5D1E92B3-5B42-4E72-A46A-48042FEE6076}"/>
              </a:ext>
            </a:extLst>
          </p:cNvPr>
          <p:cNvSpPr/>
          <p:nvPr/>
        </p:nvSpPr>
        <p:spPr>
          <a:xfrm>
            <a:off x="6127061" y="4293087"/>
            <a:ext cx="3513526" cy="338554"/>
          </a:xfrm>
          <a:prstGeom prst="rect">
            <a:avLst/>
          </a:prstGeom>
        </p:spPr>
        <p:txBody>
          <a:bodyPr wrap="none">
            <a:spAutoFit/>
          </a:bodyPr>
          <a:lstStyle/>
          <a:p>
            <a:r>
              <a:rPr lang="ko-KR" altLang="en-US" sz="1600" dirty="0" err="1"/>
              <a:t>greatly</a:t>
            </a:r>
            <a:r>
              <a:rPr lang="ko-KR" altLang="en-US" sz="1600" dirty="0"/>
              <a:t> </a:t>
            </a:r>
            <a:r>
              <a:rPr lang="ko-KR" altLang="en-US" sz="1600" dirty="0" err="1"/>
              <a:t>reduce</a:t>
            </a:r>
            <a:r>
              <a:rPr lang="ko-KR" altLang="en-US" sz="1600" dirty="0"/>
              <a:t> </a:t>
            </a:r>
            <a:r>
              <a:rPr lang="en-US" altLang="ko-KR" sz="1600" dirty="0"/>
              <a:t>(simplify complexity)</a:t>
            </a:r>
            <a:endParaRPr lang="ko-KR" altLang="en-US" sz="1600" dirty="0"/>
          </a:p>
        </p:txBody>
      </p:sp>
    </p:spTree>
    <p:extLst>
      <p:ext uri="{BB962C8B-B14F-4D97-AF65-F5344CB8AC3E}">
        <p14:creationId xmlns:p14="http://schemas.microsoft.com/office/powerpoint/2010/main" val="56816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a:t>
              </a:r>
              <a:r>
                <a:rPr lang="en-US" altLang="ko-KR" sz="2400" b="1" dirty="0"/>
                <a:t> </a:t>
              </a:r>
              <a:r>
                <a:rPr lang="en-US" altLang="ko-KR" sz="2800" b="1" dirty="0"/>
                <a:t>subdominant </a:t>
              </a:r>
              <a:r>
                <a:rPr lang="en-US" altLang="ko-KR" sz="2800" b="1" dirty="0" err="1"/>
                <a:t>ultrametric</a:t>
              </a:r>
              <a:r>
                <a:rPr lang="en-US" altLang="ko-KR" sz="2800" b="1" dirty="0"/>
                <a:t>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7064174" cy="4995193"/>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41B32135-D52D-434D-8072-CE13EE44A246}"/>
                  </a:ext>
                </a:extLst>
              </p:cNvPr>
              <p:cNvSpPr/>
              <p:nvPr/>
            </p:nvSpPr>
            <p:spPr>
              <a:xfrm>
                <a:off x="1038853" y="1449014"/>
                <a:ext cx="6700186" cy="2308324"/>
              </a:xfrm>
              <a:prstGeom prst="rect">
                <a:avLst/>
              </a:prstGeom>
            </p:spPr>
            <p:txBody>
              <a:bodyPr wrap="square">
                <a:spAutoFit/>
              </a:bodyPr>
              <a:lstStyle/>
              <a:p>
                <a:r>
                  <a:rPr lang="en-US" altLang="ko-KR" b="1" dirty="0"/>
                  <a:t>Subdominant </a:t>
                </a:r>
                <a:r>
                  <a:rPr lang="en-US" altLang="ko-KR" b="1" dirty="0" err="1"/>
                  <a:t>ultrametric</a:t>
                </a:r>
                <a:r>
                  <a:rPr lang="en-US" altLang="ko-KR" b="1" dirty="0"/>
                  <a:t> distance matrix </a:t>
                </a:r>
                <a14:m>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𝐷</m:t>
                        </m:r>
                      </m:e>
                      <m:sup>
                        <m:r>
                          <a:rPr lang="en-US" altLang="ko-KR" b="0" i="1" smtClean="0">
                            <a:latin typeface="Cambria Math" panose="02040503050406030204" pitchFamily="18" charset="0"/>
                          </a:rPr>
                          <m:t>&lt;</m:t>
                        </m:r>
                      </m:sup>
                    </m:sSup>
                  </m:oMath>
                </a14:m>
                <a:r>
                  <a:rPr lang="en-US" altLang="ko-KR" dirty="0"/>
                  <a:t> obtained by defining the </a:t>
                </a:r>
                <a:r>
                  <a:rPr lang="en-US" altLang="ko-KR" b="1" dirty="0"/>
                  <a:t>subdominant </a:t>
                </a:r>
                <a:r>
                  <a:rPr lang="en-US" altLang="ko-KR" b="1" dirty="0" err="1"/>
                  <a:t>ultrametric</a:t>
                </a:r>
                <a:r>
                  <a:rPr lang="en-US" altLang="ko-KR" b="1" dirty="0"/>
                  <a:t> distance </a:t>
                </a:r>
                <a14:m>
                  <m:oMath xmlns:m="http://schemas.openxmlformats.org/officeDocument/2006/math">
                    <m:sSup>
                      <m:sSupPr>
                        <m:ctrlPr>
                          <a:rPr lang="en-US" altLang="ko-KR" i="1" dirty="0" smtClean="0">
                            <a:latin typeface="Cambria Math" panose="02040503050406030204" pitchFamily="18" charset="0"/>
                          </a:rPr>
                        </m:ctrlPr>
                      </m:sSupPr>
                      <m:e>
                        <m:r>
                          <a:rPr lang="en-US" altLang="ko-KR" b="0" i="1" dirty="0" smtClean="0">
                            <a:latin typeface="Cambria Math" panose="02040503050406030204" pitchFamily="18" charset="0"/>
                          </a:rPr>
                          <m:t>𝑑</m:t>
                        </m:r>
                      </m:e>
                      <m:sup>
                        <m:r>
                          <a:rPr lang="en-US" altLang="ko-KR" b="0" i="1" dirty="0" smtClean="0">
                            <a:latin typeface="Cambria Math" panose="02040503050406030204" pitchFamily="18" charset="0"/>
                          </a:rPr>
                          <m:t>&lt;</m:t>
                        </m:r>
                      </m:sup>
                    </m:sSup>
                    <m:r>
                      <a:rPr lang="en-US" altLang="ko-KR" b="0" i="1" dirty="0">
                        <a:latin typeface="Cambria Math" panose="02040503050406030204" pitchFamily="18" charset="0"/>
                      </a:rPr>
                      <m:t>(</m:t>
                    </m:r>
                    <m:r>
                      <a:rPr lang="en-US" altLang="ko-KR" b="0" i="1" dirty="0" smtClean="0">
                        <a:latin typeface="Cambria Math" panose="02040503050406030204" pitchFamily="18" charset="0"/>
                      </a:rPr>
                      <m:t>𝑖</m:t>
                    </m:r>
                    <m:r>
                      <a:rPr lang="en-US" altLang="ko-KR" b="0" i="1" dirty="0" smtClean="0">
                        <a:latin typeface="Cambria Math" panose="02040503050406030204" pitchFamily="18" charset="0"/>
                      </a:rPr>
                      <m:t>,</m:t>
                    </m:r>
                    <m:r>
                      <a:rPr lang="en-US" altLang="ko-KR" b="0" i="1" dirty="0" smtClean="0">
                        <a:latin typeface="Cambria Math" panose="02040503050406030204" pitchFamily="18" charset="0"/>
                      </a:rPr>
                      <m:t>𝑗</m:t>
                    </m:r>
                    <m:r>
                      <a:rPr lang="en-US" altLang="ko-KR" b="0" i="1" dirty="0">
                        <a:latin typeface="Cambria Math" panose="02040503050406030204" pitchFamily="18" charset="0"/>
                      </a:rPr>
                      <m:t>)</m:t>
                    </m:r>
                  </m:oMath>
                </a14:m>
                <a:r>
                  <a:rPr lang="en-US" altLang="ko-KR" dirty="0"/>
                  <a:t> between </a:t>
                </a:r>
                <a:r>
                  <a:rPr lang="en-US" altLang="ko-KR" dirty="0" err="1"/>
                  <a:t>i</a:t>
                </a:r>
                <a:r>
                  <a:rPr lang="en-US" altLang="ko-KR" dirty="0"/>
                  <a:t> and j as the </a:t>
                </a:r>
                <a:r>
                  <a:rPr lang="en-US" altLang="ko-KR" b="1" dirty="0"/>
                  <a:t>maximum</a:t>
                </a:r>
                <a:r>
                  <a:rPr lang="en-US" altLang="ko-KR" dirty="0"/>
                  <a:t> value of any Euclidean distance </a:t>
                </a:r>
                <a14:m>
                  <m:oMath xmlns:m="http://schemas.openxmlformats.org/officeDocument/2006/math">
                    <m:r>
                      <a:rPr lang="en-US" altLang="ko-KR" i="1" dirty="0" smtClean="0">
                        <a:latin typeface="Cambria Math" panose="02040503050406030204" pitchFamily="18" charset="0"/>
                      </a:rPr>
                      <m:t>𝑑</m:t>
                    </m:r>
                    <m:r>
                      <a:rPr lang="en-US" altLang="ko-KR" i="1" dirty="0" smtClean="0">
                        <a:latin typeface="Cambria Math" panose="02040503050406030204" pitchFamily="18" charset="0"/>
                      </a:rPr>
                      <m:t>(</m:t>
                    </m:r>
                    <m:r>
                      <a:rPr lang="en-US" altLang="ko-KR" i="1" dirty="0" err="1">
                        <a:latin typeface="Cambria Math" panose="02040503050406030204" pitchFamily="18" charset="0"/>
                      </a:rPr>
                      <m:t>𝑘</m:t>
                    </m:r>
                    <m:r>
                      <a:rPr lang="en-US" altLang="ko-KR" i="1" dirty="0" err="1">
                        <a:latin typeface="Cambria Math" panose="02040503050406030204" pitchFamily="18" charset="0"/>
                      </a:rPr>
                      <m:t>,</m:t>
                    </m:r>
                    <m:r>
                      <a:rPr lang="en-US" altLang="ko-KR" i="1" dirty="0" err="1">
                        <a:latin typeface="Cambria Math" panose="02040503050406030204" pitchFamily="18" charset="0"/>
                      </a:rPr>
                      <m:t>𝑙</m:t>
                    </m:r>
                    <m:r>
                      <a:rPr lang="en-US" altLang="ko-KR" i="1" dirty="0">
                        <a:latin typeface="Cambria Math" panose="02040503050406030204" pitchFamily="18" charset="0"/>
                      </a:rPr>
                      <m:t>)</m:t>
                    </m:r>
                  </m:oMath>
                </a14:m>
                <a:r>
                  <a:rPr lang="en-US" altLang="ko-KR" dirty="0"/>
                  <a:t> detected by moving in single steps from </a:t>
                </a:r>
                <a:r>
                  <a:rPr lang="en-US" altLang="ko-KR" dirty="0" err="1"/>
                  <a:t>i</a:t>
                </a:r>
                <a:r>
                  <a:rPr lang="en-US" altLang="ko-KR" dirty="0"/>
                  <a:t> to j through the shortest path connecting </a:t>
                </a:r>
                <a:r>
                  <a:rPr lang="en-US" altLang="ko-KR" dirty="0" err="1"/>
                  <a:t>i</a:t>
                </a:r>
                <a:r>
                  <a:rPr lang="en-US" altLang="ko-KR" dirty="0"/>
                  <a:t> and j in the MST.</a:t>
                </a:r>
              </a:p>
              <a:p>
                <a:endParaRPr lang="en-US" altLang="ko-KR" dirty="0"/>
              </a:p>
              <a:p>
                <a:r>
                  <a:rPr lang="en-US" altLang="ko-KR" b="1" dirty="0" err="1"/>
                  <a:t>Ultrametric</a:t>
                </a:r>
                <a:r>
                  <a:rPr lang="en-US" altLang="ko-KR" dirty="0"/>
                  <a:t> distance between XON and CHV is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r>
                      <a:rPr lang="en-US" altLang="ko-KR" i="1" dirty="0">
                        <a:latin typeface="Cambria Math" panose="02040503050406030204" pitchFamily="18" charset="0"/>
                      </a:rPr>
                      <m:t> </m:t>
                    </m:r>
                  </m:oMath>
                </a14:m>
                <a:r>
                  <a:rPr lang="en-US" altLang="ko-KR" dirty="0"/>
                  <a:t>= 0.962</a:t>
                </a:r>
              </a:p>
              <a:p>
                <a:r>
                  <a:rPr lang="en-US" altLang="ko-KR" dirty="0"/>
                  <a:t>(Euclidean distance between XON and CHV is d = 0.982)</a:t>
                </a:r>
                <a:endParaRPr lang="ko-KR" altLang="en-US" dirty="0"/>
              </a:p>
            </p:txBody>
          </p:sp>
        </mc:Choice>
        <mc:Fallback xmlns="">
          <p:sp>
            <p:nvSpPr>
              <p:cNvPr id="12" name="직사각형 11">
                <a:extLst>
                  <a:ext uri="{FF2B5EF4-FFF2-40B4-BE49-F238E27FC236}">
                    <a16:creationId xmlns:a16="http://schemas.microsoft.com/office/drawing/2014/main" id="{41B32135-D52D-434D-8072-CE13EE44A246}"/>
                  </a:ext>
                </a:extLst>
              </p:cNvPr>
              <p:cNvSpPr>
                <a:spLocks noRot="1" noChangeAspect="1" noMove="1" noResize="1" noEditPoints="1" noAdjustHandles="1" noChangeArrowheads="1" noChangeShapeType="1" noTextEdit="1"/>
              </p:cNvSpPr>
              <p:nvPr/>
            </p:nvSpPr>
            <p:spPr>
              <a:xfrm>
                <a:off x="1038853" y="1449014"/>
                <a:ext cx="6700186" cy="2308324"/>
              </a:xfrm>
              <a:prstGeom prst="rect">
                <a:avLst/>
              </a:prstGeom>
              <a:blipFill>
                <a:blip r:embed="rId3"/>
                <a:stretch>
                  <a:fillRect l="-727" t="-1587" r="-727" b="-3439"/>
                </a:stretch>
              </a:blipFill>
            </p:spPr>
            <p:txBody>
              <a:bodyPr/>
              <a:lstStyle/>
              <a:p>
                <a:r>
                  <a:rPr lang="ko-KR" altLang="en-US">
                    <a:noFill/>
                  </a:rPr>
                  <a:t> </a:t>
                </a:r>
              </a:p>
            </p:txBody>
          </p:sp>
        </mc:Fallback>
      </mc:AlternateContent>
      <p:pic>
        <p:nvPicPr>
          <p:cNvPr id="17" name="그림 16">
            <a:extLst>
              <a:ext uri="{FF2B5EF4-FFF2-40B4-BE49-F238E27FC236}">
                <a16:creationId xmlns:a16="http://schemas.microsoft.com/office/drawing/2014/main" id="{0A6D2796-4797-40AC-A99B-336F032C1C9E}"/>
              </a:ext>
            </a:extLst>
          </p:cNvPr>
          <p:cNvPicPr>
            <a:picLocks noChangeAspect="1"/>
          </p:cNvPicPr>
          <p:nvPr/>
        </p:nvPicPr>
        <p:blipFill>
          <a:blip r:embed="rId4"/>
          <a:stretch>
            <a:fillRect/>
          </a:stretch>
        </p:blipFill>
        <p:spPr>
          <a:xfrm>
            <a:off x="8038603" y="1281615"/>
            <a:ext cx="3517671" cy="2205873"/>
          </a:xfrm>
          <a:prstGeom prst="rect">
            <a:avLst/>
          </a:prstGeom>
          <a:ln w="28575">
            <a:solidFill>
              <a:schemeClr val="bg2">
                <a:lumMod val="25000"/>
              </a:schemeClr>
            </a:solidFill>
          </a:ln>
        </p:spPr>
      </p:pic>
      <p:pic>
        <p:nvPicPr>
          <p:cNvPr id="13" name="그림 12">
            <a:extLst>
              <a:ext uri="{FF2B5EF4-FFF2-40B4-BE49-F238E27FC236}">
                <a16:creationId xmlns:a16="http://schemas.microsoft.com/office/drawing/2014/main" id="{5454EE50-F814-4FA7-9EEB-55E6BF8227EF}"/>
              </a:ext>
            </a:extLst>
          </p:cNvPr>
          <p:cNvPicPr>
            <a:picLocks noChangeAspect="1"/>
          </p:cNvPicPr>
          <p:nvPr/>
        </p:nvPicPr>
        <p:blipFill>
          <a:blip r:embed="rId5"/>
          <a:stretch>
            <a:fillRect/>
          </a:stretch>
        </p:blipFill>
        <p:spPr>
          <a:xfrm>
            <a:off x="8070638" y="3993741"/>
            <a:ext cx="3517671" cy="2027547"/>
          </a:xfrm>
          <a:prstGeom prst="rect">
            <a:avLst/>
          </a:prstGeom>
          <a:ln w="28575">
            <a:solidFill>
              <a:schemeClr val="bg2">
                <a:lumMod val="50000"/>
              </a:schemeClr>
            </a:solidFill>
          </a:ln>
        </p:spPr>
      </p:pic>
      <p:sp>
        <p:nvSpPr>
          <p:cNvPr id="14" name="직사각형 13">
            <a:extLst>
              <a:ext uri="{FF2B5EF4-FFF2-40B4-BE49-F238E27FC236}">
                <a16:creationId xmlns:a16="http://schemas.microsoft.com/office/drawing/2014/main" id="{2F7A6207-2B42-401D-9451-F0856ED8648F}"/>
              </a:ext>
            </a:extLst>
          </p:cNvPr>
          <p:cNvSpPr/>
          <p:nvPr/>
        </p:nvSpPr>
        <p:spPr>
          <a:xfrm>
            <a:off x="10491611" y="3487488"/>
            <a:ext cx="1173719" cy="369332"/>
          </a:xfrm>
          <a:prstGeom prst="rect">
            <a:avLst/>
          </a:prstGeom>
        </p:spPr>
        <p:txBody>
          <a:bodyPr wrap="none">
            <a:spAutoFit/>
          </a:bodyPr>
          <a:lstStyle/>
          <a:p>
            <a:r>
              <a:rPr lang="en-US" altLang="ko-KR" dirty="0"/>
              <a:t>Euclidean</a:t>
            </a:r>
            <a:endParaRPr lang="ko-KR" altLang="en-US" dirty="0"/>
          </a:p>
        </p:txBody>
      </p:sp>
      <p:sp>
        <p:nvSpPr>
          <p:cNvPr id="23" name="직사각형 22">
            <a:extLst>
              <a:ext uri="{FF2B5EF4-FFF2-40B4-BE49-F238E27FC236}">
                <a16:creationId xmlns:a16="http://schemas.microsoft.com/office/drawing/2014/main" id="{41A12FA2-2AC4-427F-AD1F-DAA812E2FAB2}"/>
              </a:ext>
            </a:extLst>
          </p:cNvPr>
          <p:cNvSpPr/>
          <p:nvPr/>
        </p:nvSpPr>
        <p:spPr>
          <a:xfrm>
            <a:off x="10367051" y="6021288"/>
            <a:ext cx="1338828" cy="369332"/>
          </a:xfrm>
          <a:prstGeom prst="rect">
            <a:avLst/>
          </a:prstGeom>
        </p:spPr>
        <p:txBody>
          <a:bodyPr wrap="none">
            <a:spAutoFit/>
          </a:bodyPr>
          <a:lstStyle/>
          <a:p>
            <a:r>
              <a:rPr lang="en-US" altLang="ko-KR" dirty="0" err="1"/>
              <a:t>Ultrametric</a:t>
            </a:r>
            <a:endParaRPr lang="ko-KR" altLang="en-US" dirty="0"/>
          </a:p>
        </p:txBody>
      </p:sp>
      <mc:AlternateContent xmlns:mc="http://schemas.openxmlformats.org/markup-compatibility/2006" xmlns:a14="http://schemas.microsoft.com/office/drawing/2010/main">
        <mc:Choice Requires="a14">
          <p:sp>
            <p:nvSpPr>
              <p:cNvPr id="16" name="직사각형 15">
                <a:extLst>
                  <a:ext uri="{FF2B5EF4-FFF2-40B4-BE49-F238E27FC236}">
                    <a16:creationId xmlns:a16="http://schemas.microsoft.com/office/drawing/2014/main" id="{1B5BE578-5F98-4B8D-93CB-7E41683596DB}"/>
                  </a:ext>
                </a:extLst>
              </p:cNvPr>
              <p:cNvSpPr/>
              <p:nvPr/>
            </p:nvSpPr>
            <p:spPr>
              <a:xfrm>
                <a:off x="1060047" y="4035458"/>
                <a:ext cx="6678992" cy="1643270"/>
              </a:xfrm>
              <a:prstGeom prst="rect">
                <a:avLst/>
              </a:prstGeom>
            </p:spPr>
            <p:txBody>
              <a:bodyPr wrap="square">
                <a:spAutoFit/>
              </a:bodyPr>
              <a:lstStyle/>
              <a:p>
                <a:r>
                  <a:rPr lang="ko-KR" altLang="en-US" dirty="0"/>
                  <a:t>The MST </a:t>
                </a:r>
                <a:r>
                  <a:rPr lang="ko-KR" altLang="en-US" dirty="0" err="1"/>
                  <a:t>based</a:t>
                </a:r>
                <a:r>
                  <a:rPr lang="ko-KR" altLang="en-US" dirty="0"/>
                  <a:t> </a:t>
                </a:r>
                <a:r>
                  <a:rPr lang="ko-KR" altLang="en-US" dirty="0" err="1"/>
                  <a:t>on</a:t>
                </a:r>
                <a:r>
                  <a:rPr lang="ko-KR" altLang="en-US" dirty="0"/>
                  <a:t> </a:t>
                </a:r>
                <a:r>
                  <a:rPr lang="ko-KR" altLang="en-US" dirty="0" err="1"/>
                  <a:t>hyperspace</a:t>
                </a:r>
                <a:r>
                  <a:rPr lang="ko-KR" altLang="en-US" dirty="0"/>
                  <a:t> </a:t>
                </a:r>
                <a:r>
                  <a:rPr lang="ko-KR" altLang="en-US" dirty="0" err="1"/>
                  <a:t>can</a:t>
                </a:r>
                <a:r>
                  <a:rPr lang="ko-KR" altLang="en-US" dirty="0"/>
                  <a:t> </a:t>
                </a:r>
                <a:r>
                  <a:rPr lang="ko-KR" altLang="en-US" dirty="0" err="1"/>
                  <a:t>compress</a:t>
                </a:r>
                <a:r>
                  <a:rPr lang="ko-KR" altLang="en-US" dirty="0"/>
                  <a:t> </a:t>
                </a:r>
                <a:r>
                  <a:rPr lang="ko-KR" altLang="en-US" dirty="0" err="1"/>
                  <a:t>the</a:t>
                </a:r>
                <a:r>
                  <a:rPr lang="ko-KR" altLang="en-US" dirty="0"/>
                  <a:t> </a:t>
                </a:r>
                <a:r>
                  <a:rPr lang="ko-KR" altLang="en-US" dirty="0" err="1"/>
                  <a:t>information</a:t>
                </a:r>
                <a:r>
                  <a:rPr lang="ko-KR" altLang="en-US" dirty="0"/>
                  <a:t> of  </a:t>
                </a:r>
                <a14:m>
                  <m:oMath xmlns:m="http://schemas.openxmlformats.org/officeDocument/2006/math">
                    <m:f>
                      <m:fPr>
                        <m:ctrlPr>
                          <a:rPr lang="en-US" altLang="ko-KR" i="1" dirty="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i="1" dirty="0">
                            <a:latin typeface="Cambria Math" panose="02040503050406030204" pitchFamily="18" charset="0"/>
                          </a:rPr>
                          <m:t>2</m:t>
                        </m:r>
                      </m:den>
                    </m:f>
                    <m:r>
                      <a:rPr lang="en-US" altLang="ko-KR" i="1" dirty="0">
                        <a:latin typeface="Cambria Math" panose="02040503050406030204" pitchFamily="18" charset="0"/>
                      </a:rPr>
                      <m:t> </m:t>
                    </m:r>
                  </m:oMath>
                </a14:m>
                <a:r>
                  <a:rPr lang="ko-KR" altLang="en-US" dirty="0"/>
                  <a:t> of </a:t>
                </a:r>
                <a:r>
                  <a:rPr lang="ko-KR" altLang="en-US" dirty="0" err="1"/>
                  <a:t>the</a:t>
                </a:r>
                <a:r>
                  <a:rPr lang="ko-KR" altLang="en-US" dirty="0"/>
                  <a:t> </a:t>
                </a:r>
                <a:r>
                  <a:rPr lang="ko-KR" altLang="en-US" dirty="0" err="1"/>
                  <a:t>correlation</a:t>
                </a:r>
                <a:r>
                  <a:rPr lang="ko-KR" altLang="en-US" dirty="0"/>
                  <a:t> </a:t>
                </a:r>
                <a:r>
                  <a:rPr lang="ko-KR" altLang="en-US" dirty="0" err="1"/>
                  <a:t>coefficient</a:t>
                </a:r>
                <a:r>
                  <a:rPr lang="ko-KR" altLang="en-US" dirty="0"/>
                  <a:t> </a:t>
                </a:r>
                <a:r>
                  <a:rPr lang="ko-KR" altLang="en-US" dirty="0" err="1"/>
                  <a:t>matrix</a:t>
                </a:r>
                <a:r>
                  <a:rPr lang="ko-KR" altLang="en-US" dirty="0"/>
                  <a:t> </a:t>
                </a:r>
                <a14:m>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𝐶</m:t>
                        </m:r>
                      </m:e>
                      <m:sup>
                        <m:r>
                          <a:rPr lang="en-US" altLang="ko-KR" b="0" i="1" smtClean="0">
                            <a:latin typeface="Cambria Math" panose="02040503050406030204" pitchFamily="18" charset="0"/>
                          </a:rPr>
                          <m:t>𝑡</m:t>
                        </m:r>
                      </m:sup>
                    </m:sSup>
                  </m:oMath>
                </a14:m>
                <a:r>
                  <a:rPr lang="ko-KR" altLang="en-US" dirty="0"/>
                  <a:t> and </a:t>
                </a:r>
                <a:r>
                  <a:rPr lang="ko-KR" altLang="en-US" dirty="0" err="1"/>
                  <a:t>distance</a:t>
                </a:r>
                <a:r>
                  <a:rPr lang="ko-KR" altLang="en-US" dirty="0"/>
                  <a:t> </a:t>
                </a:r>
                <a:r>
                  <a:rPr lang="ko-KR" altLang="en-US" dirty="0" err="1"/>
                  <a:t>coefficient</a:t>
                </a:r>
                <a:r>
                  <a:rPr lang="ko-KR" altLang="en-US" dirty="0"/>
                  <a:t> </a:t>
                </a:r>
                <a:r>
                  <a:rPr lang="ko-KR" altLang="en-US" dirty="0" err="1"/>
                  <a:t>matrix</a:t>
                </a:r>
                <a:r>
                  <a:rPr lang="ko-KR" altLang="en-US" dirty="0"/>
                  <a:t> </a:t>
                </a:r>
                <a14:m>
                  <m:oMath xmlns:m="http://schemas.openxmlformats.org/officeDocument/2006/math">
                    <m:sSup>
                      <m:sSupPr>
                        <m:ctrlPr>
                          <a:rPr lang="en-US" altLang="ko-KR" i="1">
                            <a:latin typeface="Cambria Math" panose="02040503050406030204" pitchFamily="18" charset="0"/>
                          </a:rPr>
                        </m:ctrlPr>
                      </m:sSupPr>
                      <m:e>
                        <m:r>
                          <a:rPr lang="en-US" altLang="ko-KR" b="0" i="1" smtClean="0">
                            <a:latin typeface="Cambria Math" panose="02040503050406030204" pitchFamily="18" charset="0"/>
                          </a:rPr>
                          <m:t>𝐷</m:t>
                        </m:r>
                      </m:e>
                      <m:sup>
                        <m:r>
                          <a:rPr lang="en-US" altLang="ko-KR" i="1">
                            <a:latin typeface="Cambria Math" panose="02040503050406030204" pitchFamily="18" charset="0"/>
                          </a:rPr>
                          <m:t>𝑡</m:t>
                        </m:r>
                      </m:sup>
                    </m:sSup>
                  </m:oMath>
                </a14:m>
                <a:r>
                  <a:rPr lang="ko-KR" altLang="en-US" dirty="0"/>
                  <a:t> </a:t>
                </a:r>
                <a:r>
                  <a:rPr lang="ko-KR" altLang="en-US" dirty="0" err="1"/>
                  <a:t>to</a:t>
                </a:r>
                <a:r>
                  <a:rPr lang="ko-KR" altLang="en-US" dirty="0"/>
                  <a:t> (</a:t>
                </a:r>
                <a:r>
                  <a:rPr lang="en-US" altLang="ko-KR" dirty="0"/>
                  <a:t>n</a:t>
                </a:r>
                <a:r>
                  <a:rPr lang="ko-KR" altLang="en-US" dirty="0"/>
                  <a:t>-1) </a:t>
                </a:r>
                <a:r>
                  <a:rPr lang="ko-KR" altLang="en-US" dirty="0" err="1"/>
                  <a:t>information</a:t>
                </a:r>
                <a:r>
                  <a:rPr lang="ko-KR" altLang="en-US" dirty="0"/>
                  <a:t>.</a:t>
                </a:r>
              </a:p>
              <a:p>
                <a:r>
                  <a:rPr lang="ko-KR" altLang="en-US" dirty="0"/>
                  <a:t>(</a:t>
                </a:r>
                <a:r>
                  <a:rPr lang="ko-KR" altLang="en-US" dirty="0" err="1"/>
                  <a:t>Maintain</a:t>
                </a:r>
                <a:r>
                  <a:rPr lang="ko-KR" altLang="en-US" dirty="0"/>
                  <a:t> </a:t>
                </a:r>
                <a:r>
                  <a:rPr lang="ko-KR" altLang="en-US" dirty="0" err="1"/>
                  <a:t>most</a:t>
                </a:r>
                <a:r>
                  <a:rPr lang="ko-KR" altLang="en-US" dirty="0"/>
                  <a:t> of </a:t>
                </a:r>
                <a:r>
                  <a:rPr lang="ko-KR" altLang="en-US" dirty="0" err="1"/>
                  <a:t>the</a:t>
                </a:r>
                <a:r>
                  <a:rPr lang="ko-KR" altLang="en-US" dirty="0"/>
                  <a:t> </a:t>
                </a:r>
                <a:r>
                  <a:rPr lang="ko-KR" altLang="en-US" dirty="0" err="1"/>
                  <a:t>important</a:t>
                </a:r>
                <a:r>
                  <a:rPr lang="ko-KR" altLang="en-US" dirty="0"/>
                  <a:t> </a:t>
                </a:r>
                <a:r>
                  <a:rPr lang="ko-KR" altLang="en-US" dirty="0" err="1"/>
                  <a:t>characteristics</a:t>
                </a:r>
                <a:r>
                  <a:rPr lang="ko-KR" altLang="en-US" dirty="0"/>
                  <a:t> of </a:t>
                </a:r>
                <a:r>
                  <a:rPr lang="ko-KR" altLang="en-US" dirty="0" err="1"/>
                  <a:t>the</a:t>
                </a:r>
                <a:r>
                  <a:rPr lang="ko-KR" altLang="en-US" dirty="0"/>
                  <a:t> </a:t>
                </a:r>
                <a:r>
                  <a:rPr lang="ko-KR" altLang="en-US" dirty="0" err="1"/>
                  <a:t>correlation</a:t>
                </a:r>
                <a:r>
                  <a:rPr lang="ko-KR" altLang="en-US" dirty="0"/>
                  <a:t> </a:t>
                </a:r>
                <a:r>
                  <a:rPr lang="en-US" altLang="ko-KR" dirty="0"/>
                  <a:t>coefficient</a:t>
                </a:r>
                <a:r>
                  <a:rPr lang="ko-KR" altLang="en-US" dirty="0"/>
                  <a:t> </a:t>
                </a:r>
                <a:r>
                  <a:rPr lang="ko-KR" altLang="en-US" dirty="0" err="1"/>
                  <a:t>distribution</a:t>
                </a:r>
                <a:r>
                  <a:rPr lang="ko-KR" altLang="en-US" dirty="0"/>
                  <a:t>)</a:t>
                </a:r>
                <a:r>
                  <a:rPr lang="en-US" altLang="ko-KR" dirty="0"/>
                  <a:t>. </a:t>
                </a:r>
                <a:r>
                  <a:rPr lang="en-US" altLang="ko-KR" sz="1600" dirty="0"/>
                  <a:t>(</a:t>
                </a:r>
                <a:r>
                  <a:rPr lang="en-US" altLang="ko-KR" sz="1600" dirty="0" err="1"/>
                  <a:t>Onnela</a:t>
                </a:r>
                <a:r>
                  <a:rPr lang="en-US" altLang="ko-KR" sz="1600" dirty="0"/>
                  <a:t> et al., 2003)</a:t>
                </a:r>
                <a:endParaRPr lang="ko-KR" altLang="en-US" dirty="0"/>
              </a:p>
            </p:txBody>
          </p:sp>
        </mc:Choice>
        <mc:Fallback xmlns="">
          <p:sp>
            <p:nvSpPr>
              <p:cNvPr id="16" name="직사각형 15">
                <a:extLst>
                  <a:ext uri="{FF2B5EF4-FFF2-40B4-BE49-F238E27FC236}">
                    <a16:creationId xmlns:a16="http://schemas.microsoft.com/office/drawing/2014/main" id="{1B5BE578-5F98-4B8D-93CB-7E41683596DB}"/>
                  </a:ext>
                </a:extLst>
              </p:cNvPr>
              <p:cNvSpPr>
                <a:spLocks noRot="1" noChangeAspect="1" noMove="1" noResize="1" noEditPoints="1" noAdjustHandles="1" noChangeArrowheads="1" noChangeShapeType="1" noTextEdit="1"/>
              </p:cNvSpPr>
              <p:nvPr/>
            </p:nvSpPr>
            <p:spPr>
              <a:xfrm>
                <a:off x="1060047" y="4035458"/>
                <a:ext cx="6678992" cy="1643270"/>
              </a:xfrm>
              <a:prstGeom prst="rect">
                <a:avLst/>
              </a:prstGeom>
              <a:blipFill>
                <a:blip r:embed="rId6"/>
                <a:stretch>
                  <a:fillRect l="-821" t="-2222" r="-456" b="-222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7639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a:t>
              </a:r>
              <a:r>
                <a:rPr lang="en-US" altLang="ko-KR" sz="2400" b="1" dirty="0"/>
                <a:t> </a:t>
              </a:r>
              <a:r>
                <a:rPr lang="en-US" altLang="ko-KR" sz="2800" b="1" dirty="0"/>
                <a:t>subdominant </a:t>
              </a:r>
              <a:r>
                <a:rPr lang="en-US" altLang="ko-KR" sz="2800" b="1" dirty="0" err="1"/>
                <a:t>ultrametric</a:t>
              </a:r>
              <a:r>
                <a:rPr lang="en-US" altLang="ko-KR" sz="2800" b="1" dirty="0"/>
                <a:t>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97EA028C-361D-443B-B249-289A2466883D}"/>
              </a:ext>
            </a:extLst>
          </p:cNvPr>
          <p:cNvPicPr>
            <a:picLocks noChangeAspect="1"/>
          </p:cNvPicPr>
          <p:nvPr/>
        </p:nvPicPr>
        <p:blipFill>
          <a:blip r:embed="rId3"/>
          <a:stretch>
            <a:fillRect/>
          </a:stretch>
        </p:blipFill>
        <p:spPr>
          <a:xfrm>
            <a:off x="856859" y="1038225"/>
            <a:ext cx="6925066" cy="5290394"/>
          </a:xfrm>
          <a:prstGeom prst="rect">
            <a:avLst/>
          </a:prstGeom>
          <a:ln w="28575">
            <a:solidFill>
              <a:schemeClr val="bg2">
                <a:lumMod val="50000"/>
              </a:schemeClr>
            </a:solidFill>
          </a:ln>
        </p:spPr>
      </p:pic>
      <p:sp>
        <p:nvSpPr>
          <p:cNvPr id="18" name="직사각형 17">
            <a:extLst>
              <a:ext uri="{FF2B5EF4-FFF2-40B4-BE49-F238E27FC236}">
                <a16:creationId xmlns:a16="http://schemas.microsoft.com/office/drawing/2014/main" id="{C7CA600C-A1A2-4D0A-89AB-1446231F05A4}"/>
              </a:ext>
            </a:extLst>
          </p:cNvPr>
          <p:cNvSpPr/>
          <p:nvPr/>
        </p:nvSpPr>
        <p:spPr>
          <a:xfrm>
            <a:off x="837809" y="6406141"/>
            <a:ext cx="6963166"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9" name="TextBox 18">
            <a:extLst>
              <a:ext uri="{FF2B5EF4-FFF2-40B4-BE49-F238E27FC236}">
                <a16:creationId xmlns:a16="http://schemas.microsoft.com/office/drawing/2014/main" id="{113374BD-2DBE-47D1-9F10-A49114216FA3}"/>
              </a:ext>
            </a:extLst>
          </p:cNvPr>
          <p:cNvSpPr txBox="1"/>
          <p:nvPr/>
        </p:nvSpPr>
        <p:spPr>
          <a:xfrm>
            <a:off x="775485" y="6432769"/>
            <a:ext cx="7063590" cy="307777"/>
          </a:xfrm>
          <a:prstGeom prst="rect">
            <a:avLst/>
          </a:prstGeom>
          <a:noFill/>
        </p:spPr>
        <p:txBody>
          <a:bodyPr wrap="square" rtlCol="0">
            <a:spAutoFit/>
          </a:bodyPr>
          <a:lstStyle/>
          <a:p>
            <a:pPr algn="ctr"/>
            <a:r>
              <a:rPr lang="en-US" altLang="ko-KR" sz="1400" b="1" dirty="0"/>
              <a:t>Hierarchical tree of the subdominant </a:t>
            </a:r>
            <a:r>
              <a:rPr lang="en-US" altLang="ko-KR" sz="1400" b="1" dirty="0" err="1"/>
              <a:t>ultrametric</a:t>
            </a:r>
            <a:r>
              <a:rPr lang="en-US" altLang="ko-KR" sz="1400" b="1" dirty="0"/>
              <a:t> space associated with the MST</a:t>
            </a:r>
          </a:p>
        </p:txBody>
      </p:sp>
      <p:sp>
        <p:nvSpPr>
          <p:cNvPr id="15" name="직사각형 14">
            <a:extLst>
              <a:ext uri="{FF2B5EF4-FFF2-40B4-BE49-F238E27FC236}">
                <a16:creationId xmlns:a16="http://schemas.microsoft.com/office/drawing/2014/main" id="{8F06DE4E-2C64-4631-B17A-30FD76D56BF4}"/>
              </a:ext>
            </a:extLst>
          </p:cNvPr>
          <p:cNvSpPr/>
          <p:nvPr/>
        </p:nvSpPr>
        <p:spPr>
          <a:xfrm>
            <a:off x="7915532" y="1058962"/>
            <a:ext cx="4116191" cy="2954655"/>
          </a:xfrm>
          <a:prstGeom prst="rect">
            <a:avLst/>
          </a:prstGeom>
        </p:spPr>
        <p:txBody>
          <a:bodyPr wrap="none">
            <a:spAutoFit/>
          </a:bodyPr>
          <a:lstStyle/>
          <a:p>
            <a:r>
              <a:rPr lang="en-US" altLang="ko-KR" dirty="0"/>
              <a:t>Existence of </a:t>
            </a:r>
            <a:r>
              <a:rPr lang="en-US" altLang="ko-KR" b="1" dirty="0"/>
              <a:t>three groups of stocks</a:t>
            </a:r>
          </a:p>
          <a:p>
            <a:pPr marL="285750" indent="-285750">
              <a:buFont typeface="Wingdings" panose="05000000000000000000" pitchFamily="2" charset="2"/>
              <a:buChar char="à"/>
            </a:pPr>
            <a:r>
              <a:rPr lang="en-US" altLang="ko-KR" dirty="0"/>
              <a:t>direct economic explanation</a:t>
            </a:r>
          </a:p>
          <a:p>
            <a:pPr marL="285750" indent="-285750">
              <a:buFont typeface="Wingdings" panose="05000000000000000000" pitchFamily="2" charset="2"/>
              <a:buChar char="à"/>
            </a:pPr>
            <a:endParaRPr lang="en-US" altLang="ko-KR" dirty="0"/>
          </a:p>
          <a:p>
            <a:r>
              <a:rPr lang="en-US" altLang="ko-KR" sz="1600" dirty="0"/>
              <a:t>1. </a:t>
            </a:r>
            <a:r>
              <a:rPr lang="en-US" altLang="ko-KR" sz="1600" b="1" dirty="0"/>
              <a:t>CHV, TX and XON </a:t>
            </a:r>
          </a:p>
          <a:p>
            <a:r>
              <a:rPr lang="en-US" altLang="ko-KR" sz="1600" dirty="0"/>
              <a:t>are working in the same industry (energy)</a:t>
            </a:r>
          </a:p>
          <a:p>
            <a:endParaRPr lang="en-US" altLang="ko-KR" sz="1600" dirty="0"/>
          </a:p>
          <a:p>
            <a:r>
              <a:rPr lang="en-US" altLang="ko-KR" sz="1600" dirty="0"/>
              <a:t>2. </a:t>
            </a:r>
            <a:r>
              <a:rPr lang="en-US" altLang="ko-KR" sz="1600" b="1" dirty="0"/>
              <a:t>AA and IP </a:t>
            </a:r>
            <a:r>
              <a:rPr lang="en-US" altLang="ko-KR" sz="1600" dirty="0"/>
              <a:t>provide </a:t>
            </a:r>
          </a:p>
          <a:p>
            <a:r>
              <a:rPr lang="en-US" altLang="ko-KR" sz="1600" dirty="0"/>
              <a:t>raw materials. </a:t>
            </a:r>
          </a:p>
          <a:p>
            <a:endParaRPr lang="en-US" altLang="ko-KR" sz="1600" dirty="0"/>
          </a:p>
          <a:p>
            <a:r>
              <a:rPr lang="en-US" altLang="ko-KR" sz="1600" dirty="0"/>
              <a:t>3. </a:t>
            </a:r>
            <a:r>
              <a:rPr lang="en-US" altLang="ko-KR" sz="1600" b="1" dirty="0"/>
              <a:t>PG and KO </a:t>
            </a:r>
            <a:r>
              <a:rPr lang="en-US" altLang="ko-KR" sz="1600" dirty="0"/>
              <a:t>deal with </a:t>
            </a:r>
          </a:p>
          <a:p>
            <a:r>
              <a:rPr lang="en-US" altLang="ko-KR" sz="1600" dirty="0"/>
              <a:t>consumer nondurables.</a:t>
            </a:r>
            <a:endParaRPr lang="ko-KR" altLang="en-US" sz="1600" dirty="0"/>
          </a:p>
        </p:txBody>
      </p:sp>
      <p:sp>
        <p:nvSpPr>
          <p:cNvPr id="20" name="직사각형 19">
            <a:extLst>
              <a:ext uri="{FF2B5EF4-FFF2-40B4-BE49-F238E27FC236}">
                <a16:creationId xmlns:a16="http://schemas.microsoft.com/office/drawing/2014/main" id="{4CE5DA46-CEE0-4B34-9647-AAA8F6942E9B}"/>
              </a:ext>
            </a:extLst>
          </p:cNvPr>
          <p:cNvSpPr/>
          <p:nvPr/>
        </p:nvSpPr>
        <p:spPr>
          <a:xfrm>
            <a:off x="6970394" y="1136788"/>
            <a:ext cx="689612" cy="369332"/>
          </a:xfrm>
          <a:prstGeom prst="rect">
            <a:avLst/>
          </a:prstGeom>
        </p:spPr>
        <p:txBody>
          <a:bodyPr wrap="none">
            <a:spAutoFit/>
          </a:bodyPr>
          <a:lstStyle/>
          <a:p>
            <a:r>
              <a:rPr lang="en-US" altLang="ko-KR" b="1" dirty="0"/>
              <a:t>DJIA</a:t>
            </a:r>
            <a:endParaRPr lang="ko-KR" altLang="en-US" dirty="0"/>
          </a:p>
        </p:txBody>
      </p:sp>
    </p:spTree>
    <p:extLst>
      <p:ext uri="{BB962C8B-B14F-4D97-AF65-F5344CB8AC3E}">
        <p14:creationId xmlns:p14="http://schemas.microsoft.com/office/powerpoint/2010/main" val="3701737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그룹 15">
            <a:extLst>
              <a:ext uri="{FF2B5EF4-FFF2-40B4-BE49-F238E27FC236}">
                <a16:creationId xmlns:a16="http://schemas.microsoft.com/office/drawing/2014/main" id="{4B49D153-FFEF-46AF-B4BC-F554FA6C342E}"/>
              </a:ext>
            </a:extLst>
          </p:cNvPr>
          <p:cNvGrpSpPr/>
          <p:nvPr/>
        </p:nvGrpSpPr>
        <p:grpSpPr>
          <a:xfrm>
            <a:off x="856858" y="1150163"/>
            <a:ext cx="10496941" cy="4995193"/>
            <a:chOff x="755576" y="404664"/>
            <a:chExt cx="7632848" cy="2736304"/>
          </a:xfrm>
        </p:grpSpPr>
        <p:sp>
          <p:nvSpPr>
            <p:cNvPr id="17" name="직사각형 16">
              <a:extLst>
                <a:ext uri="{FF2B5EF4-FFF2-40B4-BE49-F238E27FC236}">
                  <a16:creationId xmlns:a16="http://schemas.microsoft.com/office/drawing/2014/main" id="{EA75BF08-1789-4D73-8ED3-81C702FEAEB6}"/>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C36856D-1199-40DF-8B2A-CD466CA5A450}"/>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a:t>
              </a:r>
              <a:r>
                <a:rPr lang="en-US" altLang="ko-KR" sz="2400" b="1" dirty="0"/>
                <a:t> </a:t>
              </a:r>
              <a:r>
                <a:rPr lang="en-US" altLang="ko-KR" sz="2800" b="1" dirty="0"/>
                <a:t>subdominant </a:t>
              </a:r>
              <a:r>
                <a:rPr lang="en-US" altLang="ko-KR" sz="2800" b="1" dirty="0" err="1"/>
                <a:t>ultrametric</a:t>
              </a:r>
              <a:r>
                <a:rPr lang="en-US" altLang="ko-KR" sz="2800" b="1" dirty="0"/>
                <a:t>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0391E33B-45C3-40B4-9CEA-17B4AEDD46DC}"/>
                  </a:ext>
                </a:extLst>
              </p:cNvPr>
              <p:cNvSpPr/>
              <p:nvPr/>
            </p:nvSpPr>
            <p:spPr>
              <a:xfrm>
                <a:off x="1219199" y="1575911"/>
                <a:ext cx="9686925" cy="3416320"/>
              </a:xfrm>
              <a:prstGeom prst="rect">
                <a:avLst/>
              </a:prstGeom>
            </p:spPr>
            <p:txBody>
              <a:bodyPr wrap="square">
                <a:spAutoFit/>
              </a:bodyPr>
              <a:lstStyle/>
              <a:p>
                <a:r>
                  <a:rPr lang="ko-KR" altLang="en-US" dirty="0"/>
                  <a:t>The </a:t>
                </a:r>
                <a:r>
                  <a:rPr lang="ko-KR" altLang="en-US" dirty="0" err="1"/>
                  <a:t>detection</a:t>
                </a:r>
                <a:r>
                  <a:rPr lang="ko-KR" altLang="en-US" dirty="0"/>
                  <a:t> of </a:t>
                </a:r>
                <a:r>
                  <a:rPr lang="ko-KR" altLang="en-US" dirty="0" err="1"/>
                  <a:t>a</a:t>
                </a:r>
                <a:r>
                  <a:rPr lang="ko-KR" altLang="en-US" dirty="0"/>
                  <a:t> </a:t>
                </a:r>
                <a:r>
                  <a:rPr lang="ko-KR" altLang="en-US" b="1" dirty="0" err="1"/>
                  <a:t>hierarchical</a:t>
                </a:r>
                <a:r>
                  <a:rPr lang="ko-KR" altLang="en-US" b="1" dirty="0"/>
                  <a:t> </a:t>
                </a:r>
                <a:r>
                  <a:rPr lang="ko-KR" altLang="en-US" b="1" dirty="0" err="1"/>
                  <a:t>structure</a:t>
                </a:r>
                <a:r>
                  <a:rPr lang="ko-KR" altLang="en-US" b="1" dirty="0"/>
                  <a:t> </a:t>
                </a:r>
                <a:r>
                  <a:rPr lang="ko-KR" altLang="en-US" dirty="0" err="1"/>
                  <a:t>in</a:t>
                </a:r>
                <a:r>
                  <a:rPr lang="ko-KR" altLang="en-US" dirty="0"/>
                  <a:t> </a:t>
                </a:r>
                <a:r>
                  <a:rPr lang="ko-KR" altLang="en-US" dirty="0" err="1"/>
                  <a:t>a</a:t>
                </a:r>
                <a:r>
                  <a:rPr lang="ko-KR" altLang="en-US" dirty="0"/>
                  <a:t> </a:t>
                </a:r>
                <a:r>
                  <a:rPr lang="ko-KR" altLang="en-US" dirty="0" err="1"/>
                  <a:t>broad</a:t>
                </a:r>
                <a:r>
                  <a:rPr lang="ko-KR" altLang="en-US" dirty="0"/>
                  <a:t> </a:t>
                </a:r>
                <a:r>
                  <a:rPr lang="ko-KR" altLang="en-US" dirty="0" err="1"/>
                  <a:t>portfolio</a:t>
                </a:r>
                <a:r>
                  <a:rPr lang="ko-KR" altLang="en-US" dirty="0"/>
                  <a:t> of </a:t>
                </a:r>
                <a:r>
                  <a:rPr lang="ko-KR" altLang="en-US" dirty="0" err="1"/>
                  <a:t>stocks</a:t>
                </a:r>
                <a:r>
                  <a:rPr lang="ko-KR" altLang="en-US" dirty="0"/>
                  <a:t> </a:t>
                </a:r>
                <a:r>
                  <a:rPr lang="ko-KR" altLang="en-US" dirty="0" err="1"/>
                  <a:t>traded</a:t>
                </a:r>
                <a:r>
                  <a:rPr lang="ko-KR" altLang="en-US" dirty="0"/>
                  <a:t> </a:t>
                </a:r>
                <a:r>
                  <a:rPr lang="ko-KR" altLang="en-US" dirty="0" err="1"/>
                  <a:t>in</a:t>
                </a:r>
                <a:r>
                  <a:rPr lang="ko-KR" altLang="en-US" dirty="0"/>
                  <a:t> </a:t>
                </a:r>
                <a:r>
                  <a:rPr lang="ko-KR" altLang="en-US" dirty="0" err="1"/>
                  <a:t>a</a:t>
                </a:r>
                <a:r>
                  <a:rPr lang="ko-KR" altLang="en-US" dirty="0"/>
                  <a:t> </a:t>
                </a:r>
                <a:r>
                  <a:rPr lang="ko-KR" altLang="en-US" dirty="0" err="1"/>
                  <a:t>financial</a:t>
                </a:r>
                <a:r>
                  <a:rPr lang="ko-KR" altLang="en-US" dirty="0"/>
                  <a:t> </a:t>
                </a:r>
                <a:r>
                  <a:rPr lang="ko-KR" altLang="en-US" dirty="0" err="1"/>
                  <a:t>market</a:t>
                </a:r>
                <a:r>
                  <a:rPr lang="ko-KR" altLang="en-US" dirty="0"/>
                  <a:t> </a:t>
                </a:r>
                <a:r>
                  <a:rPr lang="ko-KR" altLang="en-US" dirty="0" err="1"/>
                  <a:t>is</a:t>
                </a:r>
                <a:r>
                  <a:rPr lang="ko-KR" altLang="en-US" dirty="0"/>
                  <a:t> </a:t>
                </a:r>
                <a:r>
                  <a:rPr lang="ko-KR" altLang="en-US" dirty="0" err="1"/>
                  <a:t>consistent</a:t>
                </a:r>
                <a:r>
                  <a:rPr lang="ko-KR" altLang="en-US" dirty="0"/>
                  <a:t> </a:t>
                </a:r>
                <a:r>
                  <a:rPr lang="ko-KR" altLang="en-US" dirty="0" err="1"/>
                  <a:t>with</a:t>
                </a:r>
                <a:r>
                  <a:rPr lang="ko-KR" altLang="en-US" dirty="0"/>
                  <a:t> </a:t>
                </a:r>
                <a:r>
                  <a:rPr lang="ko-KR" altLang="en-US" dirty="0" err="1"/>
                  <a:t>the</a:t>
                </a:r>
                <a:r>
                  <a:rPr lang="ko-KR" altLang="en-US" dirty="0"/>
                  <a:t> </a:t>
                </a:r>
                <a:r>
                  <a:rPr lang="ko-KR" altLang="en-US" dirty="0" err="1"/>
                  <a:t>assumption</a:t>
                </a:r>
                <a:r>
                  <a:rPr lang="ko-KR" altLang="en-US" dirty="0"/>
                  <a:t> </a:t>
                </a:r>
                <a:r>
                  <a:rPr lang="ko-KR" altLang="en-US" dirty="0" err="1"/>
                  <a:t>that</a:t>
                </a:r>
                <a:r>
                  <a:rPr lang="ko-KR" altLang="en-US" dirty="0"/>
                  <a:t> </a:t>
                </a:r>
                <a:r>
                  <a:rPr lang="ko-KR" altLang="en-US" dirty="0" err="1"/>
                  <a:t>the</a:t>
                </a:r>
                <a:r>
                  <a:rPr lang="ko-KR" altLang="en-US" dirty="0"/>
                  <a:t> </a:t>
                </a:r>
                <a:r>
                  <a:rPr lang="ko-KR" altLang="en-US" dirty="0" err="1"/>
                  <a:t>time</a:t>
                </a:r>
                <a:r>
                  <a:rPr lang="ko-KR" altLang="en-US" dirty="0"/>
                  <a:t> </a:t>
                </a:r>
                <a:r>
                  <a:rPr lang="ko-KR" altLang="en-US" dirty="0" err="1"/>
                  <a:t>series</a:t>
                </a:r>
                <a:r>
                  <a:rPr lang="ko-KR" altLang="en-US" dirty="0"/>
                  <a:t> of </a:t>
                </a:r>
                <a:r>
                  <a:rPr lang="ko-KR" altLang="en-US" dirty="0" err="1"/>
                  <a:t>returns</a:t>
                </a:r>
                <a:r>
                  <a:rPr lang="ko-KR" altLang="en-US" dirty="0"/>
                  <a:t> of </a:t>
                </a:r>
                <a:r>
                  <a:rPr lang="ko-KR" altLang="en-US" dirty="0" err="1"/>
                  <a:t>a</a:t>
                </a:r>
                <a:r>
                  <a:rPr lang="ko-KR" altLang="en-US" dirty="0"/>
                  <a:t> </a:t>
                </a:r>
                <a:r>
                  <a:rPr lang="ko-KR" altLang="en-US" dirty="0" err="1"/>
                  <a:t>stock</a:t>
                </a:r>
                <a:r>
                  <a:rPr lang="ko-KR" altLang="en-US" dirty="0"/>
                  <a:t> </a:t>
                </a:r>
                <a:r>
                  <a:rPr lang="ko-KR" altLang="en-US" dirty="0" err="1"/>
                  <a:t>is</a:t>
                </a:r>
                <a:r>
                  <a:rPr lang="ko-KR" altLang="en-US" dirty="0"/>
                  <a:t> </a:t>
                </a:r>
                <a:r>
                  <a:rPr lang="ko-KR" altLang="en-US" b="1" dirty="0" err="1"/>
                  <a:t>affected</a:t>
                </a:r>
                <a:r>
                  <a:rPr lang="ko-KR" altLang="en-US" b="1" dirty="0"/>
                  <a:t> </a:t>
                </a:r>
                <a:r>
                  <a:rPr lang="ko-KR" altLang="en-US" b="1" dirty="0" err="1"/>
                  <a:t>by</a:t>
                </a:r>
                <a:r>
                  <a:rPr lang="ko-KR" altLang="en-US" b="1" dirty="0"/>
                  <a:t> </a:t>
                </a:r>
                <a:r>
                  <a:rPr lang="ko-KR" altLang="en-US" b="1" dirty="0" err="1"/>
                  <a:t>a</a:t>
                </a:r>
                <a:r>
                  <a:rPr lang="ko-KR" altLang="en-US" b="1" dirty="0"/>
                  <a:t> </a:t>
                </a:r>
                <a:r>
                  <a:rPr lang="ko-KR" altLang="en-US" b="1" dirty="0" err="1"/>
                  <a:t>number</a:t>
                </a:r>
                <a:r>
                  <a:rPr lang="ko-KR" altLang="en-US" b="1" dirty="0"/>
                  <a:t> of </a:t>
                </a:r>
                <a:r>
                  <a:rPr lang="ko-KR" altLang="en-US" b="1" dirty="0" err="1"/>
                  <a:t>economic</a:t>
                </a:r>
                <a:r>
                  <a:rPr lang="ko-KR" altLang="en-US" b="1" dirty="0"/>
                  <a:t> </a:t>
                </a:r>
                <a:r>
                  <a:rPr lang="ko-KR" altLang="en-US" b="1" dirty="0" err="1"/>
                  <a:t>factors</a:t>
                </a:r>
                <a:r>
                  <a:rPr lang="ko-KR" altLang="en-US" dirty="0"/>
                  <a:t>.</a:t>
                </a:r>
                <a:endParaRPr lang="en-US" altLang="ko-KR" dirty="0"/>
              </a:p>
              <a:p>
                <a:pPr marL="285750" indent="-285750">
                  <a:buFont typeface="Wingdings" panose="05000000000000000000" pitchFamily="2" charset="2"/>
                  <a:buChar char="à"/>
                </a:pPr>
                <a:r>
                  <a:rPr lang="en-US" altLang="ko-KR" dirty="0">
                    <a:sym typeface="Wingdings" panose="05000000000000000000" pitchFamily="2" charset="2"/>
                  </a:rPr>
                  <a:t>The number and the relative influence of these factors is specific to each stock.</a:t>
                </a:r>
              </a:p>
              <a:p>
                <a:pPr marL="285750" indent="-285750">
                  <a:buFont typeface="Wingdings" panose="05000000000000000000" pitchFamily="2" charset="2"/>
                  <a:buChar char="à"/>
                </a:pPr>
                <a:r>
                  <a:rPr lang="en-US" altLang="ko-KR" dirty="0"/>
                  <a:t>In general, stocks or groups of stocks departing early from the tree (at high values of the distance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r>
                      <a:rPr lang="en-US" altLang="ko-KR" i="1" dirty="0">
                        <a:latin typeface="Cambria Math" panose="02040503050406030204" pitchFamily="18" charset="0"/>
                      </a:rPr>
                      <m:t>(</m:t>
                    </m:r>
                    <m:r>
                      <a:rPr lang="en-US" altLang="ko-KR" i="1" dirty="0">
                        <a:latin typeface="Cambria Math" panose="02040503050406030204" pitchFamily="18" charset="0"/>
                      </a:rPr>
                      <m:t>𝑖</m:t>
                    </m:r>
                    <m:r>
                      <a:rPr lang="en-US" altLang="ko-KR" i="1" dirty="0">
                        <a:latin typeface="Cambria Math" panose="02040503050406030204" pitchFamily="18" charset="0"/>
                      </a:rPr>
                      <m:t>,</m:t>
                    </m:r>
                    <m:r>
                      <a:rPr lang="en-US" altLang="ko-KR" i="1" dirty="0">
                        <a:latin typeface="Cambria Math" panose="02040503050406030204" pitchFamily="18" charset="0"/>
                      </a:rPr>
                      <m:t>𝑗</m:t>
                    </m:r>
                    <m:r>
                      <a:rPr lang="en-US" altLang="ko-KR" i="1" dirty="0">
                        <a:latin typeface="Cambria Math" panose="02040503050406030204" pitchFamily="18" charset="0"/>
                      </a:rPr>
                      <m:t>))</m:t>
                    </m:r>
                  </m:oMath>
                </a14:m>
                <a:r>
                  <a:rPr lang="en-US" altLang="ko-KR" dirty="0"/>
                  <a:t> are mainly controlled by economic factors which are specific to the considered group </a:t>
                </a:r>
              </a:p>
              <a:p>
                <a:pPr marL="285750" indent="-285750">
                  <a:buFont typeface="Wingdings" panose="05000000000000000000" pitchFamily="2" charset="2"/>
                  <a:buChar char="à"/>
                </a:pPr>
                <a:r>
                  <a:rPr lang="en-US" altLang="ko-KR" dirty="0"/>
                  <a:t>When departure occurs for (moderately) low values of </a:t>
                </a:r>
                <a14:m>
                  <m:oMath xmlns:m="http://schemas.openxmlformats.org/officeDocument/2006/math">
                    <m:sSup>
                      <m:sSupPr>
                        <m:ctrlPr>
                          <a:rPr lang="en-US" altLang="ko-KR" i="1" dirty="0">
                            <a:latin typeface="Cambria Math" panose="02040503050406030204" pitchFamily="18" charset="0"/>
                          </a:rPr>
                        </m:ctrlPr>
                      </m:sSupPr>
                      <m:e>
                        <m:r>
                          <a:rPr lang="en-US" altLang="ko-KR" i="1" dirty="0">
                            <a:latin typeface="Cambria Math" panose="02040503050406030204" pitchFamily="18" charset="0"/>
                          </a:rPr>
                          <m:t>𝑑</m:t>
                        </m:r>
                      </m:e>
                      <m:sup>
                        <m:r>
                          <a:rPr lang="en-US" altLang="ko-KR" i="1" dirty="0">
                            <a:latin typeface="Cambria Math" panose="02040503050406030204" pitchFamily="18" charset="0"/>
                          </a:rPr>
                          <m:t>&lt;</m:t>
                        </m:r>
                      </m:sup>
                    </m:sSup>
                  </m:oMath>
                </a14:m>
                <a:r>
                  <a:rPr lang="en-US" altLang="ko-KR" dirty="0"/>
                  <a:t>, the stocks are affected either by economic factors which are common to all stocks and by other economic factors which are specific to the considered set of stocks. The relative relevance of these factors is quantified by the length of the segment (or segments) observed for each group from one branching to the successive one.</a:t>
                </a:r>
                <a:endParaRPr lang="ko-KR" altLang="en-US" dirty="0"/>
              </a:p>
            </p:txBody>
          </p:sp>
        </mc:Choice>
        <mc:Fallback xmlns="">
          <p:sp>
            <p:nvSpPr>
              <p:cNvPr id="12" name="직사각형 11">
                <a:extLst>
                  <a:ext uri="{FF2B5EF4-FFF2-40B4-BE49-F238E27FC236}">
                    <a16:creationId xmlns:a16="http://schemas.microsoft.com/office/drawing/2014/main" id="{0391E33B-45C3-40B4-9CEA-17B4AEDD46DC}"/>
                  </a:ext>
                </a:extLst>
              </p:cNvPr>
              <p:cNvSpPr>
                <a:spLocks noRot="1" noChangeAspect="1" noMove="1" noResize="1" noEditPoints="1" noAdjustHandles="1" noChangeArrowheads="1" noChangeShapeType="1" noTextEdit="1"/>
              </p:cNvSpPr>
              <p:nvPr/>
            </p:nvSpPr>
            <p:spPr>
              <a:xfrm>
                <a:off x="1219199" y="1575911"/>
                <a:ext cx="9686925" cy="3416320"/>
              </a:xfrm>
              <a:prstGeom prst="rect">
                <a:avLst/>
              </a:prstGeom>
              <a:blipFill>
                <a:blip r:embed="rId3"/>
                <a:stretch>
                  <a:fillRect l="-503" t="-1071" r="-1259" b="-196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07535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b="1" dirty="0"/>
                <a:t>Experiments</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11" name="TextBox 10">
            <a:extLst>
              <a:ext uri="{FF2B5EF4-FFF2-40B4-BE49-F238E27FC236}">
                <a16:creationId xmlns:a16="http://schemas.microsoft.com/office/drawing/2014/main" id="{3963206E-8484-43ED-B313-C9B16A523821}"/>
              </a:ext>
            </a:extLst>
          </p:cNvPr>
          <p:cNvSpPr txBox="1"/>
          <p:nvPr/>
        </p:nvSpPr>
        <p:spPr>
          <a:xfrm>
            <a:off x="868755" y="1038225"/>
            <a:ext cx="7381875" cy="369332"/>
          </a:xfrm>
          <a:prstGeom prst="rect">
            <a:avLst/>
          </a:prstGeom>
          <a:noFill/>
        </p:spPr>
        <p:txBody>
          <a:bodyPr wrap="square" rtlCol="0">
            <a:spAutoFit/>
          </a:bodyPr>
          <a:lstStyle/>
          <a:p>
            <a:r>
              <a:rPr lang="en-US" altLang="ko-KR" b="1" dirty="0"/>
              <a:t>1. Original dataset</a:t>
            </a:r>
            <a:endParaRPr lang="ko-KR" altLang="en-US" b="1" dirty="0"/>
          </a:p>
        </p:txBody>
      </p:sp>
      <p:pic>
        <p:nvPicPr>
          <p:cNvPr id="13" name="그림 12">
            <a:extLst>
              <a:ext uri="{FF2B5EF4-FFF2-40B4-BE49-F238E27FC236}">
                <a16:creationId xmlns:a16="http://schemas.microsoft.com/office/drawing/2014/main" id="{443E928F-8A38-458C-B780-3B8161E68951}"/>
              </a:ext>
            </a:extLst>
          </p:cNvPr>
          <p:cNvPicPr>
            <a:picLocks noChangeAspect="1"/>
          </p:cNvPicPr>
          <p:nvPr/>
        </p:nvPicPr>
        <p:blipFill rotWithShape="1">
          <a:blip r:embed="rId3">
            <a:extLst>
              <a:ext uri="{28A0092B-C50C-407E-A947-70E740481C1C}">
                <a14:useLocalDpi xmlns:a14="http://schemas.microsoft.com/office/drawing/2010/main" val="0"/>
              </a:ext>
            </a:extLst>
          </a:blip>
          <a:srcRect l="12124" t="14611" r="6030" b="18059"/>
          <a:stretch/>
        </p:blipFill>
        <p:spPr>
          <a:xfrm>
            <a:off x="304799" y="1563351"/>
            <a:ext cx="6124576" cy="3711334"/>
          </a:xfrm>
          <a:prstGeom prst="rect">
            <a:avLst/>
          </a:prstGeom>
          <a:ln w="28575">
            <a:solidFill>
              <a:schemeClr val="bg2">
                <a:lumMod val="50000"/>
              </a:schemeClr>
            </a:solidFill>
          </a:ln>
        </p:spPr>
      </p:pic>
      <p:pic>
        <p:nvPicPr>
          <p:cNvPr id="15" name="그림 14">
            <a:extLst>
              <a:ext uri="{FF2B5EF4-FFF2-40B4-BE49-F238E27FC236}">
                <a16:creationId xmlns:a16="http://schemas.microsoft.com/office/drawing/2014/main" id="{C2743D93-5AFF-44A9-96C6-67E85C0820FF}"/>
              </a:ext>
            </a:extLst>
          </p:cNvPr>
          <p:cNvPicPr>
            <a:picLocks noChangeAspect="1"/>
          </p:cNvPicPr>
          <p:nvPr/>
        </p:nvPicPr>
        <p:blipFill rotWithShape="1">
          <a:blip r:embed="rId4">
            <a:extLst>
              <a:ext uri="{28A0092B-C50C-407E-A947-70E740481C1C}">
                <a14:useLocalDpi xmlns:a14="http://schemas.microsoft.com/office/drawing/2010/main" val="0"/>
              </a:ext>
            </a:extLst>
          </a:blip>
          <a:srcRect l="4284" r="6424" b="18124"/>
          <a:stretch/>
        </p:blipFill>
        <p:spPr>
          <a:xfrm>
            <a:off x="6467474" y="1560194"/>
            <a:ext cx="5524501" cy="3731520"/>
          </a:xfrm>
          <a:prstGeom prst="rect">
            <a:avLst/>
          </a:prstGeom>
          <a:ln w="28575">
            <a:solidFill>
              <a:schemeClr val="bg2">
                <a:lumMod val="50000"/>
              </a:schemeClr>
            </a:solidFill>
          </a:ln>
        </p:spPr>
      </p:pic>
    </p:spTree>
    <p:extLst>
      <p:ext uri="{BB962C8B-B14F-4D97-AF65-F5344CB8AC3E}">
        <p14:creationId xmlns:p14="http://schemas.microsoft.com/office/powerpoint/2010/main" val="265229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b="1" dirty="0"/>
                <a:t>Experiments</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63206E-8484-43ED-B313-C9B16A523821}"/>
                  </a:ext>
                </a:extLst>
              </p:cNvPr>
              <p:cNvSpPr txBox="1"/>
              <p:nvPr/>
            </p:nvSpPr>
            <p:spPr>
              <a:xfrm>
                <a:off x="868755" y="1038225"/>
                <a:ext cx="7381875" cy="404983"/>
              </a:xfrm>
              <a:prstGeom prst="rect">
                <a:avLst/>
              </a:prstGeom>
              <a:noFill/>
            </p:spPr>
            <p:txBody>
              <a:bodyPr wrap="square" rtlCol="0">
                <a:spAutoFit/>
              </a:bodyPr>
              <a:lstStyle/>
              <a:p>
                <a:r>
                  <a:rPr lang="en-US" altLang="ko-KR" b="1" dirty="0"/>
                  <a:t>2. Logarithm dataset </a:t>
                </a:r>
                <a14:m>
                  <m:oMath xmlns:m="http://schemas.openxmlformats.org/officeDocument/2006/math">
                    <m:r>
                      <a:rPr lang="en-US" altLang="ko-KR" b="1" i="1" smtClean="0">
                        <a:latin typeface="Cambria Math" panose="02040503050406030204" pitchFamily="18" charset="0"/>
                      </a:rPr>
                      <m:t>(</m:t>
                    </m:r>
                    <m:r>
                      <a:rPr lang="en-US" altLang="ko-KR" b="1" i="1" smtClean="0">
                        <a:latin typeface="Cambria Math" panose="02040503050406030204" pitchFamily="18" charset="0"/>
                      </a:rPr>
                      <m:t>𝒀</m:t>
                    </m:r>
                    <m:r>
                      <a:rPr lang="en-US" altLang="ko-KR" b="1" i="1" smtClean="0">
                        <a:latin typeface="Cambria Math" panose="02040503050406030204" pitchFamily="18" charset="0"/>
                      </a:rPr>
                      <m:t>=</m:t>
                    </m:r>
                    <m:r>
                      <a:rPr lang="en-US" altLang="ko-KR" b="1" i="1" smtClean="0">
                        <a:latin typeface="Cambria Math" panose="02040503050406030204" pitchFamily="18" charset="0"/>
                      </a:rPr>
                      <m:t>𝒍𝒏</m:t>
                    </m:r>
                    <m:r>
                      <a:rPr lang="en-US" altLang="ko-KR" b="1" i="1" smtClean="0">
                        <a:latin typeface="Cambria Math" panose="02040503050406030204" pitchFamily="18" charset="0"/>
                      </a:rPr>
                      <m:t>(</m:t>
                    </m:r>
                    <m:r>
                      <a:rPr lang="en-US" altLang="ko-KR" b="1" i="1" smtClean="0">
                        <a:latin typeface="Cambria Math" panose="02040503050406030204" pitchFamily="18" charset="0"/>
                      </a:rPr>
                      <m:t>𝑷</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𝒕</m:t>
                        </m:r>
                      </m:e>
                    </m:d>
                    <m:r>
                      <a:rPr lang="en-US" altLang="ko-KR" b="1" i="1" smtClean="0">
                        <a:latin typeface="Cambria Math" panose="02040503050406030204" pitchFamily="18" charset="0"/>
                      </a:rPr>
                      <m:t>)−</m:t>
                    </m:r>
                    <m:r>
                      <a:rPr lang="en-US" altLang="ko-KR" b="1" i="1" smtClean="0">
                        <a:latin typeface="Cambria Math" panose="02040503050406030204" pitchFamily="18" charset="0"/>
                      </a:rPr>
                      <m:t>𝒍𝒏</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𝑷</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𝒕</m:t>
                            </m:r>
                            <m:r>
                              <a:rPr lang="en-US" altLang="ko-KR" b="1" i="1" smtClean="0">
                                <a:latin typeface="Cambria Math" panose="02040503050406030204" pitchFamily="18" charset="0"/>
                              </a:rPr>
                              <m:t>−</m:t>
                            </m:r>
                            <m:r>
                              <a:rPr lang="en-US" altLang="ko-KR" b="1" i="1" smtClean="0">
                                <a:latin typeface="Cambria Math" panose="02040503050406030204" pitchFamily="18" charset="0"/>
                              </a:rPr>
                              <m:t>𝟏</m:t>
                            </m:r>
                          </m:e>
                        </m:d>
                      </m:e>
                    </m:d>
                    <m:r>
                      <a:rPr lang="en-US" altLang="ko-KR" b="1" i="1" smtClean="0">
                        <a:latin typeface="Cambria Math" panose="02040503050406030204" pitchFamily="18" charset="0"/>
                      </a:rPr>
                      <m:t>)</m:t>
                    </m:r>
                  </m:oMath>
                </a14:m>
                <a:endParaRPr lang="ko-KR" altLang="en-US" b="1" dirty="0"/>
              </a:p>
            </p:txBody>
          </p:sp>
        </mc:Choice>
        <mc:Fallback xmlns="">
          <p:sp>
            <p:nvSpPr>
              <p:cNvPr id="11" name="TextBox 10">
                <a:extLst>
                  <a:ext uri="{FF2B5EF4-FFF2-40B4-BE49-F238E27FC236}">
                    <a16:creationId xmlns:a16="http://schemas.microsoft.com/office/drawing/2014/main" id="{3963206E-8484-43ED-B313-C9B16A523821}"/>
                  </a:ext>
                </a:extLst>
              </p:cNvPr>
              <p:cNvSpPr txBox="1">
                <a:spLocks noRot="1" noChangeAspect="1" noMove="1" noResize="1" noEditPoints="1" noAdjustHandles="1" noChangeArrowheads="1" noChangeShapeType="1" noTextEdit="1"/>
              </p:cNvSpPr>
              <p:nvPr/>
            </p:nvSpPr>
            <p:spPr>
              <a:xfrm>
                <a:off x="868755" y="1038225"/>
                <a:ext cx="7381875" cy="404983"/>
              </a:xfrm>
              <a:prstGeom prst="rect">
                <a:avLst/>
              </a:prstGeom>
              <a:blipFill>
                <a:blip r:embed="rId3"/>
                <a:stretch>
                  <a:fillRect l="-744" t="-4478" b="-16418"/>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389AA99A-6B38-4F00-A0E6-F480970BF4B7}"/>
              </a:ext>
            </a:extLst>
          </p:cNvPr>
          <p:cNvPicPr>
            <a:picLocks noChangeAspect="1"/>
          </p:cNvPicPr>
          <p:nvPr/>
        </p:nvPicPr>
        <p:blipFill rotWithShape="1">
          <a:blip r:embed="rId4">
            <a:extLst>
              <a:ext uri="{28A0092B-C50C-407E-A947-70E740481C1C}">
                <a14:useLocalDpi xmlns:a14="http://schemas.microsoft.com/office/drawing/2010/main" val="0"/>
              </a:ext>
            </a:extLst>
          </a:blip>
          <a:srcRect l="11767" t="15055" r="5979" b="18613"/>
          <a:stretch/>
        </p:blipFill>
        <p:spPr>
          <a:xfrm>
            <a:off x="123824" y="1702960"/>
            <a:ext cx="6256155" cy="3716480"/>
          </a:xfrm>
          <a:prstGeom prst="rect">
            <a:avLst/>
          </a:prstGeom>
          <a:ln w="28575">
            <a:solidFill>
              <a:schemeClr val="bg2">
                <a:lumMod val="50000"/>
              </a:schemeClr>
            </a:solidFill>
          </a:ln>
        </p:spPr>
      </p:pic>
      <p:pic>
        <p:nvPicPr>
          <p:cNvPr id="12" name="그림 11">
            <a:extLst>
              <a:ext uri="{FF2B5EF4-FFF2-40B4-BE49-F238E27FC236}">
                <a16:creationId xmlns:a16="http://schemas.microsoft.com/office/drawing/2014/main" id="{0A20AD04-21E3-4016-AC6B-487A5D8D4376}"/>
              </a:ext>
            </a:extLst>
          </p:cNvPr>
          <p:cNvPicPr>
            <a:picLocks noChangeAspect="1"/>
          </p:cNvPicPr>
          <p:nvPr/>
        </p:nvPicPr>
        <p:blipFill rotWithShape="1">
          <a:blip r:embed="rId5">
            <a:extLst>
              <a:ext uri="{28A0092B-C50C-407E-A947-70E740481C1C}">
                <a14:useLocalDpi xmlns:a14="http://schemas.microsoft.com/office/drawing/2010/main" val="0"/>
              </a:ext>
            </a:extLst>
          </a:blip>
          <a:srcRect l="4151" r="5755" b="17881"/>
          <a:stretch/>
        </p:blipFill>
        <p:spPr>
          <a:xfrm>
            <a:off x="6419849" y="1682141"/>
            <a:ext cx="5572125" cy="3741247"/>
          </a:xfrm>
          <a:prstGeom prst="rect">
            <a:avLst/>
          </a:prstGeom>
          <a:ln w="28575">
            <a:solidFill>
              <a:schemeClr val="bg2">
                <a:lumMod val="50000"/>
              </a:schemeClr>
            </a:solidFill>
          </a:ln>
        </p:spPr>
      </p:pic>
    </p:spTree>
    <p:extLst>
      <p:ext uri="{BB962C8B-B14F-4D97-AF65-F5344CB8AC3E}">
        <p14:creationId xmlns:p14="http://schemas.microsoft.com/office/powerpoint/2010/main" val="3654541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802127" cy="765799"/>
            <a:chOff x="746867" y="116632"/>
            <a:chExt cx="8638971"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8630262" cy="523220"/>
            </a:xfrm>
            <a:prstGeom prst="rect">
              <a:avLst/>
            </a:prstGeom>
            <a:noFill/>
          </p:spPr>
          <p:txBody>
            <a:bodyPr wrap="square" rtlCol="0">
              <a:spAutoFit/>
            </a:bodyPr>
            <a:lstStyle/>
            <a:p>
              <a:r>
                <a:rPr lang="en-US" altLang="ko-KR" sz="2800" b="1" dirty="0"/>
                <a:t>Experiments</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963206E-8484-43ED-B313-C9B16A523821}"/>
                  </a:ext>
                </a:extLst>
              </p:cNvPr>
              <p:cNvSpPr txBox="1"/>
              <p:nvPr/>
            </p:nvSpPr>
            <p:spPr>
              <a:xfrm>
                <a:off x="868755" y="1038225"/>
                <a:ext cx="7381875" cy="533544"/>
              </a:xfrm>
              <a:prstGeom prst="rect">
                <a:avLst/>
              </a:prstGeom>
              <a:noFill/>
            </p:spPr>
            <p:txBody>
              <a:bodyPr wrap="square" rtlCol="0">
                <a:spAutoFit/>
              </a:bodyPr>
              <a:lstStyle/>
              <a:p>
                <a:r>
                  <a:rPr lang="en-US" altLang="ko-KR" b="1" dirty="0"/>
                  <a:t>3. Rate </a:t>
                </a:r>
                <a:r>
                  <a:rPr lang="en-US" altLang="ko-KR" b="1"/>
                  <a:t>of change </a:t>
                </a:r>
                <a:r>
                  <a:rPr lang="en-US" altLang="ko-KR" b="1" dirty="0"/>
                  <a:t>dataset </a:t>
                </a:r>
                <a14:m>
                  <m:oMath xmlns:m="http://schemas.openxmlformats.org/officeDocument/2006/math">
                    <m:r>
                      <a:rPr lang="en-US" altLang="ko-KR" b="1" i="1" smtClean="0">
                        <a:latin typeface="Cambria Math" panose="02040503050406030204" pitchFamily="18" charset="0"/>
                      </a:rPr>
                      <m:t>(</m:t>
                    </m:r>
                    <m:r>
                      <a:rPr lang="en-US" altLang="ko-KR" b="1" i="1" smtClean="0">
                        <a:latin typeface="Cambria Math" panose="02040503050406030204" pitchFamily="18" charset="0"/>
                      </a:rPr>
                      <m:t>𝒀</m:t>
                    </m:r>
                    <m:r>
                      <a:rPr lang="en-US" altLang="ko-KR" b="1" i="1" smtClean="0">
                        <a:latin typeface="Cambria Math" panose="02040503050406030204" pitchFamily="18" charset="0"/>
                      </a:rPr>
                      <m:t>=</m:t>
                    </m:r>
                    <m:f>
                      <m:fPr>
                        <m:ctrlPr>
                          <a:rPr lang="en-US" altLang="ko-KR" b="1" i="1" smtClean="0">
                            <a:latin typeface="Cambria Math" panose="02040503050406030204" pitchFamily="18" charset="0"/>
                          </a:rPr>
                        </m:ctrlPr>
                      </m:fPr>
                      <m:num>
                        <m:r>
                          <a:rPr lang="en-US" altLang="ko-KR" b="1" i="1" smtClean="0">
                            <a:latin typeface="Cambria Math" panose="02040503050406030204" pitchFamily="18" charset="0"/>
                          </a:rPr>
                          <m:t>𝑷</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𝒕</m:t>
                            </m:r>
                          </m:e>
                        </m:d>
                        <m:r>
                          <a:rPr lang="en-US" altLang="ko-KR" b="1" i="1" smtClean="0">
                            <a:latin typeface="Cambria Math" panose="02040503050406030204" pitchFamily="18" charset="0"/>
                          </a:rPr>
                          <m:t>−</m:t>
                        </m:r>
                        <m:r>
                          <a:rPr lang="en-US" altLang="ko-KR" b="1" i="1" smtClean="0">
                            <a:latin typeface="Cambria Math" panose="02040503050406030204" pitchFamily="18" charset="0"/>
                          </a:rPr>
                          <m:t>𝑷</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𝒕</m:t>
                            </m:r>
                            <m:r>
                              <a:rPr lang="en-US" altLang="ko-KR" b="1" i="1" smtClean="0">
                                <a:latin typeface="Cambria Math" panose="02040503050406030204" pitchFamily="18" charset="0"/>
                              </a:rPr>
                              <m:t>−</m:t>
                            </m:r>
                            <m:r>
                              <a:rPr lang="en-US" altLang="ko-KR" b="1" i="1" smtClean="0">
                                <a:latin typeface="Cambria Math" panose="02040503050406030204" pitchFamily="18" charset="0"/>
                              </a:rPr>
                              <m:t>𝟏</m:t>
                            </m:r>
                          </m:e>
                        </m:d>
                      </m:num>
                      <m:den>
                        <m:r>
                          <a:rPr lang="en-US" altLang="ko-KR" b="1" i="1" smtClean="0">
                            <a:latin typeface="Cambria Math" panose="02040503050406030204" pitchFamily="18" charset="0"/>
                          </a:rPr>
                          <m:t>𝑷</m:t>
                        </m:r>
                        <m:d>
                          <m:dPr>
                            <m:ctrlPr>
                              <a:rPr lang="en-US" altLang="ko-KR" b="1" i="1" smtClean="0">
                                <a:latin typeface="Cambria Math" panose="02040503050406030204" pitchFamily="18" charset="0"/>
                              </a:rPr>
                            </m:ctrlPr>
                          </m:dPr>
                          <m:e>
                            <m:r>
                              <a:rPr lang="en-US" altLang="ko-KR" b="1" i="1" smtClean="0">
                                <a:latin typeface="Cambria Math" panose="02040503050406030204" pitchFamily="18" charset="0"/>
                              </a:rPr>
                              <m:t>𝒕</m:t>
                            </m:r>
                            <m:r>
                              <a:rPr lang="en-US" altLang="ko-KR" b="1" i="1" smtClean="0">
                                <a:latin typeface="Cambria Math" panose="02040503050406030204" pitchFamily="18" charset="0"/>
                              </a:rPr>
                              <m:t>−</m:t>
                            </m:r>
                            <m:r>
                              <a:rPr lang="en-US" altLang="ko-KR" b="1" i="1" smtClean="0">
                                <a:latin typeface="Cambria Math" panose="02040503050406030204" pitchFamily="18" charset="0"/>
                              </a:rPr>
                              <m:t>𝟏</m:t>
                            </m:r>
                          </m:e>
                        </m:d>
                      </m:den>
                    </m:f>
                    <m:r>
                      <a:rPr lang="en-US" altLang="ko-KR" b="1" i="1" smtClean="0">
                        <a:latin typeface="Cambria Math" panose="02040503050406030204" pitchFamily="18" charset="0"/>
                      </a:rPr>
                      <m:t>)</m:t>
                    </m:r>
                  </m:oMath>
                </a14:m>
                <a:endParaRPr lang="ko-KR" altLang="en-US" b="1" dirty="0"/>
              </a:p>
            </p:txBody>
          </p:sp>
        </mc:Choice>
        <mc:Fallback>
          <p:sp>
            <p:nvSpPr>
              <p:cNvPr id="11" name="TextBox 10">
                <a:extLst>
                  <a:ext uri="{FF2B5EF4-FFF2-40B4-BE49-F238E27FC236}">
                    <a16:creationId xmlns:a16="http://schemas.microsoft.com/office/drawing/2014/main" id="{3963206E-8484-43ED-B313-C9B16A523821}"/>
                  </a:ext>
                </a:extLst>
              </p:cNvPr>
              <p:cNvSpPr txBox="1">
                <a:spLocks noRot="1" noChangeAspect="1" noMove="1" noResize="1" noEditPoints="1" noAdjustHandles="1" noChangeArrowheads="1" noChangeShapeType="1" noTextEdit="1"/>
              </p:cNvSpPr>
              <p:nvPr/>
            </p:nvSpPr>
            <p:spPr>
              <a:xfrm>
                <a:off x="868755" y="1038225"/>
                <a:ext cx="7381875" cy="533544"/>
              </a:xfrm>
              <a:prstGeom prst="rect">
                <a:avLst/>
              </a:prstGeom>
              <a:blipFill>
                <a:blip r:embed="rId3"/>
                <a:stretch>
                  <a:fillRect l="-744"/>
                </a:stretch>
              </a:blipFill>
            </p:spPr>
            <p:txBody>
              <a:bodyPr/>
              <a:lstStyle/>
              <a:p>
                <a:r>
                  <a:rPr lang="ko-KR" altLang="en-US">
                    <a:noFill/>
                  </a:rPr>
                  <a:t> </a:t>
                </a:r>
              </a:p>
            </p:txBody>
          </p:sp>
        </mc:Fallback>
      </mc:AlternateContent>
      <p:pic>
        <p:nvPicPr>
          <p:cNvPr id="10" name="그림 9">
            <a:extLst>
              <a:ext uri="{FF2B5EF4-FFF2-40B4-BE49-F238E27FC236}">
                <a16:creationId xmlns:a16="http://schemas.microsoft.com/office/drawing/2014/main" id="{AA4AB5AD-ECCC-4D8A-B8A3-54F289151CE8}"/>
              </a:ext>
            </a:extLst>
          </p:cNvPr>
          <p:cNvPicPr>
            <a:picLocks noChangeAspect="1"/>
          </p:cNvPicPr>
          <p:nvPr/>
        </p:nvPicPr>
        <p:blipFill rotWithShape="1">
          <a:blip r:embed="rId4">
            <a:extLst>
              <a:ext uri="{28A0092B-C50C-407E-A947-70E740481C1C}">
                <a14:useLocalDpi xmlns:a14="http://schemas.microsoft.com/office/drawing/2010/main" val="0"/>
              </a:ext>
            </a:extLst>
          </a:blip>
          <a:srcRect l="11466" t="14646" r="5866" b="17852"/>
          <a:stretch/>
        </p:blipFill>
        <p:spPr>
          <a:xfrm>
            <a:off x="145444" y="1773282"/>
            <a:ext cx="6150582" cy="3699527"/>
          </a:xfrm>
          <a:prstGeom prst="rect">
            <a:avLst/>
          </a:prstGeom>
          <a:ln w="28575">
            <a:solidFill>
              <a:schemeClr val="bg2">
                <a:lumMod val="50000"/>
              </a:schemeClr>
            </a:solidFill>
          </a:ln>
        </p:spPr>
      </p:pic>
      <p:pic>
        <p:nvPicPr>
          <p:cNvPr id="14" name="그림 13">
            <a:extLst>
              <a:ext uri="{FF2B5EF4-FFF2-40B4-BE49-F238E27FC236}">
                <a16:creationId xmlns:a16="http://schemas.microsoft.com/office/drawing/2014/main" id="{5090B3ED-85B1-48A8-B535-D23CF0C3FE50}"/>
              </a:ext>
            </a:extLst>
          </p:cNvPr>
          <p:cNvPicPr>
            <a:picLocks noChangeAspect="1"/>
          </p:cNvPicPr>
          <p:nvPr/>
        </p:nvPicPr>
        <p:blipFill rotWithShape="1">
          <a:blip r:embed="rId5">
            <a:extLst>
              <a:ext uri="{28A0092B-C50C-407E-A947-70E740481C1C}">
                <a14:useLocalDpi xmlns:a14="http://schemas.microsoft.com/office/drawing/2010/main" val="0"/>
              </a:ext>
            </a:extLst>
          </a:blip>
          <a:srcRect r="4154" b="17349"/>
          <a:stretch/>
        </p:blipFill>
        <p:spPr>
          <a:xfrm>
            <a:off x="6305552" y="1773282"/>
            <a:ext cx="5845802" cy="3713356"/>
          </a:xfrm>
          <a:prstGeom prst="rect">
            <a:avLst/>
          </a:prstGeom>
          <a:ln w="28575">
            <a:solidFill>
              <a:schemeClr val="bg2">
                <a:lumMod val="50000"/>
              </a:schemeClr>
            </a:solidFill>
          </a:ln>
        </p:spPr>
      </p:pic>
    </p:spTree>
    <p:extLst>
      <p:ext uri="{BB962C8B-B14F-4D97-AF65-F5344CB8AC3E}">
        <p14:creationId xmlns:p14="http://schemas.microsoft.com/office/powerpoint/2010/main" val="2154457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The paradigm of mathematical finance</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9962" y="1081721"/>
            <a:ext cx="10216271" cy="331121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2147" y="1414522"/>
            <a:ext cx="9567706" cy="2339102"/>
          </a:xfrm>
          <a:prstGeom prst="rect">
            <a:avLst/>
          </a:prstGeom>
          <a:noFill/>
        </p:spPr>
        <p:txBody>
          <a:bodyPr wrap="square" rtlCol="0">
            <a:spAutoFit/>
          </a:bodyPr>
          <a:lstStyle/>
          <a:p>
            <a:r>
              <a:rPr lang="en-US" altLang="ko-KR" dirty="0"/>
              <a:t>The time series of stock returns are unpredictable. </a:t>
            </a:r>
            <a:r>
              <a:rPr lang="en-US" altLang="ko-KR" sz="1400" dirty="0"/>
              <a:t>(Samuelson, 2016)</a:t>
            </a:r>
          </a:p>
          <a:p>
            <a:r>
              <a:rPr lang="en-US" altLang="ko-KR" dirty="0"/>
              <a:t>-&gt; Random processes </a:t>
            </a:r>
          </a:p>
          <a:p>
            <a:endParaRPr lang="en-US" altLang="ko-KR" dirty="0"/>
          </a:p>
          <a:p>
            <a:r>
              <a:rPr lang="en-US" altLang="ko-KR" sz="2000" b="1" dirty="0"/>
              <a:t>Key point </a:t>
            </a:r>
          </a:p>
          <a:p>
            <a:pPr marL="342900" indent="-342900">
              <a:buAutoNum type="arabicPeriod"/>
            </a:pPr>
            <a:r>
              <a:rPr lang="en-US" altLang="ko-KR" dirty="0"/>
              <a:t>If the random processes of stock returns time series of different stocks are uncorrelated. </a:t>
            </a:r>
          </a:p>
          <a:p>
            <a:pPr marL="342900" indent="-342900">
              <a:buAutoNum type="arabicPeriod"/>
            </a:pPr>
            <a:r>
              <a:rPr lang="en-US" altLang="ko-KR" dirty="0"/>
              <a:t>If economic factors are present in financial markets and are </a:t>
            </a:r>
            <a:r>
              <a:rPr lang="en-US" altLang="ko-KR" b="1" dirty="0"/>
              <a:t>driving several stocks at the same time.</a:t>
            </a:r>
            <a:endParaRPr lang="en-US" altLang="ko-KR" sz="1600" b="1" dirty="0"/>
          </a:p>
        </p:txBody>
      </p:sp>
    </p:spTree>
    <p:extLst>
      <p:ext uri="{BB962C8B-B14F-4D97-AF65-F5344CB8AC3E}">
        <p14:creationId xmlns:p14="http://schemas.microsoft.com/office/powerpoint/2010/main" val="418447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그룹 12">
            <a:extLst>
              <a:ext uri="{FF2B5EF4-FFF2-40B4-BE49-F238E27FC236}">
                <a16:creationId xmlns:a16="http://schemas.microsoft.com/office/drawing/2014/main" id="{FD61F31B-0AC8-4E9C-B61A-5246057ED532}"/>
              </a:ext>
            </a:extLst>
          </p:cNvPr>
          <p:cNvGrpSpPr/>
          <p:nvPr/>
        </p:nvGrpSpPr>
        <p:grpSpPr>
          <a:xfrm>
            <a:off x="875981" y="4354867"/>
            <a:ext cx="10256210" cy="1760708"/>
            <a:chOff x="755576" y="404664"/>
            <a:chExt cx="7632848" cy="2736304"/>
          </a:xfrm>
        </p:grpSpPr>
        <p:sp>
          <p:nvSpPr>
            <p:cNvPr id="15" name="직사각형 14">
              <a:extLst>
                <a:ext uri="{FF2B5EF4-FFF2-40B4-BE49-F238E27FC236}">
                  <a16:creationId xmlns:a16="http://schemas.microsoft.com/office/drawing/2014/main" id="{C762FEF0-2357-499B-9D25-38B1A27C22C7}"/>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C3F8FF97-F5BE-43B6-BA6D-C21C93FDDACF}"/>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4"/>
            <a:ext cx="10275332" cy="3019814"/>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2339102"/>
          </a:xfrm>
          <a:prstGeom prst="rect">
            <a:avLst/>
          </a:prstGeom>
          <a:noFill/>
        </p:spPr>
        <p:txBody>
          <a:bodyPr wrap="square" rtlCol="0">
            <a:spAutoFit/>
          </a:bodyPr>
          <a:lstStyle/>
          <a:p>
            <a:r>
              <a:rPr lang="en-US" altLang="ko-KR" sz="2000" b="1" dirty="0"/>
              <a:t>Modeling of financial markets</a:t>
            </a:r>
            <a:endParaRPr lang="en-US" altLang="ko-KR" sz="2000" dirty="0"/>
          </a:p>
          <a:p>
            <a:r>
              <a:rPr lang="en-US" altLang="ko-KR" dirty="0"/>
              <a:t>need to quantify a distance between different stocks traded in a financial markets. </a:t>
            </a:r>
          </a:p>
          <a:p>
            <a:r>
              <a:rPr lang="en-US" altLang="ko-KR" dirty="0"/>
              <a:t>- Hierarchical arrangement of the stocks of a given portfolio is the synchronous </a:t>
            </a:r>
            <a:r>
              <a:rPr lang="en-US" altLang="ko-KR" b="1" dirty="0"/>
              <a:t>correlation coefficient </a:t>
            </a:r>
            <a:r>
              <a:rPr lang="en-US" altLang="ko-KR" dirty="0"/>
              <a:t>of the daily difference of logarithm of closure price of stocks. </a:t>
            </a:r>
          </a:p>
          <a:p>
            <a:r>
              <a:rPr lang="en-US" altLang="ko-KR" dirty="0"/>
              <a:t>-&gt; The correlation coefficient is computed between all the possible pairs of stocks present in the portfolio in a given time period.</a:t>
            </a:r>
          </a:p>
          <a:p>
            <a:r>
              <a:rPr lang="en-US" altLang="ko-KR" sz="1600" b="1" dirty="0">
                <a:sym typeface="Wingdings" panose="05000000000000000000" pitchFamily="2" charset="2"/>
              </a:rPr>
              <a:t> </a:t>
            </a:r>
            <a:r>
              <a:rPr lang="en-US" altLang="ko-KR" dirty="0"/>
              <a:t>The goal of the present study is to obtain the taxonomy of a portfolio of stocks traded in a financial market by using the information of time series of stock prices only.</a:t>
            </a:r>
            <a:endParaRPr lang="en-US" altLang="ko-KR" sz="1600" b="1" dirty="0"/>
          </a:p>
        </p:txBody>
      </p:sp>
      <p:sp>
        <p:nvSpPr>
          <p:cNvPr id="11" name="직사각형 10">
            <a:extLst>
              <a:ext uri="{FF2B5EF4-FFF2-40B4-BE49-F238E27FC236}">
                <a16:creationId xmlns:a16="http://schemas.microsoft.com/office/drawing/2014/main" id="{195D1BC7-1621-4E35-87CA-0CBEE41D591E}"/>
              </a:ext>
            </a:extLst>
          </p:cNvPr>
          <p:cNvSpPr/>
          <p:nvPr/>
        </p:nvSpPr>
        <p:spPr>
          <a:xfrm>
            <a:off x="1156565" y="4583170"/>
            <a:ext cx="9734930" cy="1231106"/>
          </a:xfrm>
          <a:prstGeom prst="rect">
            <a:avLst/>
          </a:prstGeom>
        </p:spPr>
        <p:txBody>
          <a:bodyPr wrap="square">
            <a:spAutoFit/>
          </a:bodyPr>
          <a:lstStyle/>
          <a:p>
            <a:r>
              <a:rPr lang="en-US" altLang="ko-KR" sz="2000" b="1" dirty="0"/>
              <a:t>Dataset</a:t>
            </a:r>
          </a:p>
          <a:p>
            <a:r>
              <a:rPr lang="en-US" altLang="ko-KR" dirty="0"/>
              <a:t>Dow Jones Industrial Average (DJIA) index and the portfolio of stocks used to compute the Standard and Poor’s 500 (S&amp;P 500) index in the time period from July 1989 to October 1995. Both indices describe the performance of the New York Stock Exchange.</a:t>
            </a:r>
            <a:endParaRPr lang="ko-KR" altLang="en-US" dirty="0"/>
          </a:p>
        </p:txBody>
      </p:sp>
    </p:spTree>
    <p:extLst>
      <p:ext uri="{BB962C8B-B14F-4D97-AF65-F5344CB8AC3E}">
        <p14:creationId xmlns:p14="http://schemas.microsoft.com/office/powerpoint/2010/main" val="369447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535391" cy="522547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892552"/>
          </a:xfrm>
          <a:prstGeom prst="rect">
            <a:avLst/>
          </a:prstGeom>
          <a:noFill/>
        </p:spPr>
        <p:txBody>
          <a:bodyPr wrap="square" rtlCol="0">
            <a:spAutoFit/>
          </a:bodyPr>
          <a:lstStyle/>
          <a:p>
            <a:r>
              <a:rPr lang="en-US" altLang="ko-KR" dirty="0"/>
              <a:t>Quantify the degree of similarity between the synchronous time evolution of a pair of stock price by the correlation coefficient:</a:t>
            </a:r>
          </a:p>
          <a:p>
            <a:endParaRPr lang="en-US" altLang="ko-KR" sz="1400" b="1" dirty="0"/>
          </a:p>
        </p:txBody>
      </p:sp>
      <p:pic>
        <p:nvPicPr>
          <p:cNvPr id="17" name="그림 16">
            <a:extLst>
              <a:ext uri="{FF2B5EF4-FFF2-40B4-BE49-F238E27FC236}">
                <a16:creationId xmlns:a16="http://schemas.microsoft.com/office/drawing/2014/main" id="{4CECB78C-0070-48BF-B50C-82C7CAAA220E}"/>
              </a:ext>
            </a:extLst>
          </p:cNvPr>
          <p:cNvPicPr>
            <a:picLocks noChangeAspect="1"/>
          </p:cNvPicPr>
          <p:nvPr/>
        </p:nvPicPr>
        <p:blipFill>
          <a:blip r:embed="rId2"/>
          <a:stretch>
            <a:fillRect/>
          </a:stretch>
        </p:blipFill>
        <p:spPr>
          <a:xfrm>
            <a:off x="1521204" y="2244057"/>
            <a:ext cx="9249088" cy="1821275"/>
          </a:xfrm>
          <a:prstGeom prst="rect">
            <a:avLst/>
          </a:prstGeom>
        </p:spPr>
      </p:pic>
      <p:sp>
        <p:nvSpPr>
          <p:cNvPr id="18" name="직사각형 17">
            <a:extLst>
              <a:ext uri="{FF2B5EF4-FFF2-40B4-BE49-F238E27FC236}">
                <a16:creationId xmlns:a16="http://schemas.microsoft.com/office/drawing/2014/main" id="{EFEE5DE5-3CEA-43C3-A17A-0DF7BDA295CB}"/>
              </a:ext>
            </a:extLst>
          </p:cNvPr>
          <p:cNvSpPr/>
          <p:nvPr/>
        </p:nvSpPr>
        <p:spPr>
          <a:xfrm>
            <a:off x="1215250" y="4207484"/>
            <a:ext cx="9774328" cy="646331"/>
          </a:xfrm>
          <a:prstGeom prst="rect">
            <a:avLst/>
          </a:prstGeom>
        </p:spPr>
        <p:txBody>
          <a:bodyPr wrap="square">
            <a:spAutoFit/>
          </a:bodyPr>
          <a:lstStyle/>
          <a:p>
            <a:r>
              <a:rPr lang="en-US" altLang="ko-KR" dirty="0"/>
              <a:t>The statistical average &lt;…&gt; is a temporal average performed on all the trading days of the investigated time period</a:t>
            </a:r>
            <a:endParaRPr lang="ko-KR" altLang="en-US" dirty="0"/>
          </a:p>
        </p:txBody>
      </p:sp>
      <p:sp>
        <p:nvSpPr>
          <p:cNvPr id="19" name="직사각형 18">
            <a:extLst>
              <a:ext uri="{FF2B5EF4-FFF2-40B4-BE49-F238E27FC236}">
                <a16:creationId xmlns:a16="http://schemas.microsoft.com/office/drawing/2014/main" id="{37557F44-0E2C-4F78-8ED3-C3C79DA6863F}"/>
              </a:ext>
            </a:extLst>
          </p:cNvPr>
          <p:cNvSpPr/>
          <p:nvPr/>
        </p:nvSpPr>
        <p:spPr>
          <a:xfrm>
            <a:off x="7419476" y="2019411"/>
            <a:ext cx="2681646" cy="1200329"/>
          </a:xfrm>
          <a:prstGeom prst="rect">
            <a:avLst/>
          </a:prstGeom>
          <a:solidFill>
            <a:schemeClr val="bg1"/>
          </a:solidFill>
        </p:spPr>
        <p:txBody>
          <a:bodyPr wrap="square">
            <a:spAutoFit/>
          </a:bodyPr>
          <a:lstStyle/>
          <a:p>
            <a:pPr algn="ctr"/>
            <a:r>
              <a:rPr lang="en-US" altLang="ko-KR" dirty="0"/>
              <a:t>n × n matrix of correlation coefficients for daily logarithm price differences</a:t>
            </a:r>
            <a:endParaRPr lang="ko-KR" altLang="en-US" dirty="0"/>
          </a:p>
        </p:txBody>
      </p:sp>
      <p:cxnSp>
        <p:nvCxnSpPr>
          <p:cNvPr id="21" name="직선 화살표 연결선 20">
            <a:extLst>
              <a:ext uri="{FF2B5EF4-FFF2-40B4-BE49-F238E27FC236}">
                <a16:creationId xmlns:a16="http://schemas.microsoft.com/office/drawing/2014/main" id="{802B0808-9E48-4E18-964C-52BA6E0E412D}"/>
              </a:ext>
            </a:extLst>
          </p:cNvPr>
          <p:cNvCxnSpPr/>
          <p:nvPr/>
        </p:nvCxnSpPr>
        <p:spPr>
          <a:xfrm>
            <a:off x="6878972" y="2574806"/>
            <a:ext cx="36072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BE2788B-EA89-4154-802F-404D29249B2D}"/>
                  </a:ext>
                </a:extLst>
              </p:cNvPr>
              <p:cNvSpPr txBox="1"/>
              <p:nvPr/>
            </p:nvSpPr>
            <p:spPr>
              <a:xfrm>
                <a:off x="5419288" y="4852264"/>
                <a:ext cx="1459684" cy="96795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−1</m:t>
                          </m:r>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rPr>
                            <m:t>𝜌</m:t>
                          </m:r>
                        </m:e>
                        <m:sub>
                          <m:r>
                            <a:rPr lang="en-US" altLang="ko-KR" b="0" i="1" smtClean="0">
                              <a:latin typeface="Cambria Math" panose="02040503050406030204" pitchFamily="18" charset="0"/>
                            </a:rPr>
                            <m:t>𝑖𝑗</m:t>
                          </m:r>
                        </m:sub>
                      </m:sSub>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1</m:t>
                      </m:r>
                    </m:oMath>
                  </m:oMathPara>
                </a14:m>
                <a:endParaRPr lang="en-US" altLang="ko-KR" b="0" i="1" dirty="0">
                  <a:latin typeface="Cambria Math" panose="02040503050406030204" pitchFamily="18" charset="0"/>
                  <a:ea typeface="Cambria Math" panose="02040503050406030204" pitchFamily="18" charset="0"/>
                </a:endParaRPr>
              </a:p>
              <a:p>
                <a:pPr algn="ctr"/>
                <a:endParaRPr lang="en-US" altLang="ko-KR"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𝜌</m:t>
                          </m:r>
                        </m:e>
                        <m:sub>
                          <m:r>
                            <a:rPr lang="en-US" altLang="ko-KR" i="1">
                              <a:latin typeface="Cambria Math" panose="02040503050406030204" pitchFamily="18" charset="0"/>
                            </a:rPr>
                            <m:t>𝑖𝑗</m:t>
                          </m:r>
                        </m:sub>
                      </m:sSub>
                      <m:r>
                        <a:rPr lang="en-US" altLang="ko-KR" b="0" i="1" smtClean="0">
                          <a:latin typeface="Cambria Math" panose="02040503050406030204" pitchFamily="18" charset="0"/>
                        </a:rPr>
                        <m:t>=0</m:t>
                      </m:r>
                    </m:oMath>
                  </m:oMathPara>
                </a14:m>
                <a:endParaRPr lang="ko-KR" altLang="en-US" dirty="0"/>
              </a:p>
            </p:txBody>
          </p:sp>
        </mc:Choice>
        <mc:Fallback xmlns="">
          <p:sp>
            <p:nvSpPr>
              <p:cNvPr id="22" name="TextBox 21">
                <a:extLst>
                  <a:ext uri="{FF2B5EF4-FFF2-40B4-BE49-F238E27FC236}">
                    <a16:creationId xmlns:a16="http://schemas.microsoft.com/office/drawing/2014/main" id="{4BE2788B-EA89-4154-802F-404D29249B2D}"/>
                  </a:ext>
                </a:extLst>
              </p:cNvPr>
              <p:cNvSpPr txBox="1">
                <a:spLocks noRot="1" noChangeAspect="1" noMove="1" noResize="1" noEditPoints="1" noAdjustHandles="1" noChangeArrowheads="1" noChangeShapeType="1" noTextEdit="1"/>
              </p:cNvSpPr>
              <p:nvPr/>
            </p:nvSpPr>
            <p:spPr>
              <a:xfrm>
                <a:off x="5419288" y="4852264"/>
                <a:ext cx="1459684" cy="967957"/>
              </a:xfrm>
              <a:prstGeom prst="rect">
                <a:avLst/>
              </a:prstGeom>
              <a:blipFill>
                <a:blip r:embed="rId3"/>
                <a:stretch>
                  <a:fillRect b="-2516"/>
                </a:stretch>
              </a:blipFill>
            </p:spPr>
            <p:txBody>
              <a:bodyPr/>
              <a:lstStyle/>
              <a:p>
                <a:r>
                  <a:rPr lang="ko-KR" altLang="en-US">
                    <a:noFill/>
                  </a:rPr>
                  <a:t> </a:t>
                </a:r>
              </a:p>
            </p:txBody>
          </p:sp>
        </mc:Fallback>
      </mc:AlternateContent>
      <p:sp>
        <p:nvSpPr>
          <p:cNvPr id="23" name="TextBox 22">
            <a:extLst>
              <a:ext uri="{FF2B5EF4-FFF2-40B4-BE49-F238E27FC236}">
                <a16:creationId xmlns:a16="http://schemas.microsoft.com/office/drawing/2014/main" id="{A9846051-8C81-40FB-8BE6-F54F6B9263A5}"/>
              </a:ext>
            </a:extLst>
          </p:cNvPr>
          <p:cNvSpPr txBox="1"/>
          <p:nvPr/>
        </p:nvSpPr>
        <p:spPr>
          <a:xfrm>
            <a:off x="1889560" y="5159558"/>
            <a:ext cx="4007902" cy="338554"/>
          </a:xfrm>
          <a:prstGeom prst="rect">
            <a:avLst/>
          </a:prstGeom>
          <a:noFill/>
        </p:spPr>
        <p:txBody>
          <a:bodyPr wrap="square" rtlCol="0">
            <a:spAutoFit/>
          </a:bodyPr>
          <a:lstStyle/>
          <a:p>
            <a:r>
              <a:rPr lang="en-US" altLang="ko-KR" sz="1600" dirty="0">
                <a:solidFill>
                  <a:srgbClr val="0066FF"/>
                </a:solidFill>
              </a:rPr>
              <a:t>Completely anti-correlated pair of stocks</a:t>
            </a:r>
            <a:endParaRPr lang="ko-KR" altLang="en-US" sz="1600" dirty="0">
              <a:solidFill>
                <a:srgbClr val="0066FF"/>
              </a:solidFill>
            </a:endParaRPr>
          </a:p>
        </p:txBody>
      </p:sp>
      <p:sp>
        <p:nvSpPr>
          <p:cNvPr id="24" name="TextBox 23">
            <a:extLst>
              <a:ext uri="{FF2B5EF4-FFF2-40B4-BE49-F238E27FC236}">
                <a16:creationId xmlns:a16="http://schemas.microsoft.com/office/drawing/2014/main" id="{EEDB3FE4-F31F-46D3-85FA-E68ED89032FA}"/>
              </a:ext>
            </a:extLst>
          </p:cNvPr>
          <p:cNvSpPr txBox="1"/>
          <p:nvPr/>
        </p:nvSpPr>
        <p:spPr>
          <a:xfrm>
            <a:off x="6549040" y="5159558"/>
            <a:ext cx="4007902" cy="338554"/>
          </a:xfrm>
          <a:prstGeom prst="rect">
            <a:avLst/>
          </a:prstGeom>
          <a:noFill/>
        </p:spPr>
        <p:txBody>
          <a:bodyPr wrap="square" rtlCol="0">
            <a:spAutoFit/>
          </a:bodyPr>
          <a:lstStyle/>
          <a:p>
            <a:r>
              <a:rPr lang="en-US" altLang="ko-KR" sz="1600" dirty="0">
                <a:solidFill>
                  <a:srgbClr val="FF0000"/>
                </a:solidFill>
              </a:rPr>
              <a:t>Completely correlated pair of stocks</a:t>
            </a:r>
            <a:endParaRPr lang="ko-KR" altLang="en-US" sz="1600" dirty="0">
              <a:solidFill>
                <a:srgbClr val="FF0000"/>
              </a:solidFill>
            </a:endParaRPr>
          </a:p>
        </p:txBody>
      </p:sp>
      <p:sp>
        <p:nvSpPr>
          <p:cNvPr id="25" name="TextBox 24">
            <a:extLst>
              <a:ext uri="{FF2B5EF4-FFF2-40B4-BE49-F238E27FC236}">
                <a16:creationId xmlns:a16="http://schemas.microsoft.com/office/drawing/2014/main" id="{810278B1-B62F-4BE9-AE5B-220EB80CF5B6}"/>
              </a:ext>
            </a:extLst>
          </p:cNvPr>
          <p:cNvSpPr txBox="1"/>
          <p:nvPr/>
        </p:nvSpPr>
        <p:spPr>
          <a:xfrm>
            <a:off x="5415525" y="5830902"/>
            <a:ext cx="4007902" cy="338554"/>
          </a:xfrm>
          <a:prstGeom prst="rect">
            <a:avLst/>
          </a:prstGeom>
          <a:noFill/>
        </p:spPr>
        <p:txBody>
          <a:bodyPr wrap="square" rtlCol="0">
            <a:spAutoFit/>
          </a:bodyPr>
          <a:lstStyle/>
          <a:p>
            <a:r>
              <a:rPr lang="en-US" altLang="ko-KR" sz="1600" dirty="0">
                <a:solidFill>
                  <a:srgbClr val="FF0000"/>
                </a:solidFill>
              </a:rPr>
              <a:t>Two stocks are uncorrelated</a:t>
            </a:r>
            <a:endParaRPr lang="ko-KR" altLang="en-US" sz="1600" dirty="0">
              <a:solidFill>
                <a:srgbClr val="FF0000"/>
              </a:solidFill>
            </a:endParaRPr>
          </a:p>
        </p:txBody>
      </p:sp>
    </p:spTree>
    <p:extLst>
      <p:ext uri="{BB962C8B-B14F-4D97-AF65-F5344CB8AC3E}">
        <p14:creationId xmlns:p14="http://schemas.microsoft.com/office/powerpoint/2010/main" val="1938456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3"/>
            <a:ext cx="10535391" cy="350572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215250" y="1414522"/>
            <a:ext cx="9455546" cy="584775"/>
          </a:xfrm>
          <a:prstGeom prst="rect">
            <a:avLst/>
          </a:prstGeom>
          <a:noFill/>
        </p:spPr>
        <p:txBody>
          <a:bodyPr wrap="square" rtlCol="0">
            <a:spAutoFit/>
          </a:bodyPr>
          <a:lstStyle/>
          <a:p>
            <a:r>
              <a:rPr lang="en-US" altLang="ko-KR" dirty="0"/>
              <a:t>The correlation coefficient:</a:t>
            </a:r>
          </a:p>
          <a:p>
            <a:endParaRPr lang="en-US" altLang="ko-KR" sz="1400" b="1" dirty="0"/>
          </a:p>
        </p:txBody>
      </p:sp>
      <p:pic>
        <p:nvPicPr>
          <p:cNvPr id="17" name="그림 16">
            <a:extLst>
              <a:ext uri="{FF2B5EF4-FFF2-40B4-BE49-F238E27FC236}">
                <a16:creationId xmlns:a16="http://schemas.microsoft.com/office/drawing/2014/main" id="{4CECB78C-0070-48BF-B50C-82C7CAAA220E}"/>
              </a:ext>
            </a:extLst>
          </p:cNvPr>
          <p:cNvPicPr>
            <a:picLocks noChangeAspect="1"/>
          </p:cNvPicPr>
          <p:nvPr/>
        </p:nvPicPr>
        <p:blipFill rotWithShape="1">
          <a:blip r:embed="rId2"/>
          <a:srcRect r="41982" b="46623"/>
          <a:stretch/>
        </p:blipFill>
        <p:spPr>
          <a:xfrm>
            <a:off x="1521204" y="1861606"/>
            <a:ext cx="5366157" cy="972141"/>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C9B404F-0F09-4749-8DB7-D153B1ADA933}"/>
                  </a:ext>
                </a:extLst>
              </p:cNvPr>
              <p:cNvSpPr txBox="1"/>
              <p:nvPr/>
            </p:nvSpPr>
            <p:spPr>
              <a:xfrm>
                <a:off x="1246311" y="3153125"/>
                <a:ext cx="9249088" cy="1050352"/>
              </a:xfrm>
              <a:prstGeom prst="rect">
                <a:avLst/>
              </a:prstGeom>
              <a:noFill/>
            </p:spPr>
            <p:txBody>
              <a:bodyPr wrap="square" rtlCol="0">
                <a:spAutoFit/>
              </a:bodyPr>
              <a:lstStyle/>
              <a:p>
                <a:r>
                  <a:rPr lang="en-US" altLang="ko-KR" dirty="0"/>
                  <a:t>a symmetric matrix with </a:t>
                </a:r>
                <a14:m>
                  <m:oMath xmlns:m="http://schemas.openxmlformats.org/officeDocument/2006/math">
                    <m:sSub>
                      <m:sSubPr>
                        <m:ctrlPr>
                          <a:rPr lang="en-US" altLang="ko-KR" i="1">
                            <a:latin typeface="Cambria Math" panose="02040503050406030204" pitchFamily="18" charset="0"/>
                          </a:rPr>
                        </m:ctrlPr>
                      </m:sSubPr>
                      <m:e>
                        <m:r>
                          <a:rPr lang="ko-KR" altLang="en-US" i="1">
                            <a:latin typeface="Cambria Math" panose="02040503050406030204" pitchFamily="18" charset="0"/>
                          </a:rPr>
                          <m:t>𝜌</m:t>
                        </m:r>
                      </m:e>
                      <m:sub>
                        <m:r>
                          <a:rPr lang="en-US" altLang="ko-KR" i="1">
                            <a:latin typeface="Cambria Math" panose="02040503050406030204" pitchFamily="18" charset="0"/>
                          </a:rPr>
                          <m:t>𝑖</m:t>
                        </m:r>
                        <m:r>
                          <a:rPr lang="en-US" altLang="ko-KR" b="0" i="1" smtClean="0">
                            <a:latin typeface="Cambria Math" panose="02040503050406030204" pitchFamily="18" charset="0"/>
                          </a:rPr>
                          <m:t>𝑖</m:t>
                        </m:r>
                      </m:sub>
                    </m:sSub>
                    <m:r>
                      <a:rPr lang="en-US" altLang="ko-KR" i="1">
                        <a:latin typeface="Cambria Math" panose="02040503050406030204" pitchFamily="18" charset="0"/>
                      </a:rPr>
                      <m:t>=</m:t>
                    </m:r>
                    <m:r>
                      <a:rPr lang="en-US" altLang="ko-KR" b="0" i="1" smtClean="0">
                        <a:latin typeface="Cambria Math" panose="02040503050406030204" pitchFamily="18" charset="0"/>
                      </a:rPr>
                      <m:t>1</m:t>
                    </m:r>
                    <m:r>
                      <a:rPr lang="en-US" altLang="ko-KR" i="1">
                        <a:latin typeface="Cambria Math" panose="02040503050406030204" pitchFamily="18" charset="0"/>
                      </a:rPr>
                      <m:t> </m:t>
                    </m:r>
                  </m:oMath>
                </a14:m>
                <a:r>
                  <a:rPr lang="en-US" altLang="ko-KR" dirty="0"/>
                  <a:t>in the main diagonal.</a:t>
                </a:r>
              </a:p>
              <a:p>
                <a:pPr marL="285750" indent="-285750">
                  <a:buFont typeface="Wingdings" panose="05000000000000000000" pitchFamily="2" charset="2"/>
                  <a:buChar char="à"/>
                </a:pPr>
                <a:r>
                  <a:rPr lang="en-US" altLang="ko-KR" dirty="0"/>
                  <a:t>In each portfolio, </a:t>
                </a:r>
                <a14:m>
                  <m:oMath xmlns:m="http://schemas.openxmlformats.org/officeDocument/2006/math">
                    <m:f>
                      <m:fPr>
                        <m:ctrlPr>
                          <a:rPr lang="en-US" altLang="ko-KR" i="1" dirty="0" smtClean="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b="0" i="1" dirty="0" smtClean="0">
                            <a:latin typeface="Cambria Math" panose="02040503050406030204" pitchFamily="18" charset="0"/>
                          </a:rPr>
                          <m:t>2</m:t>
                        </m:r>
                      </m:den>
                    </m:f>
                    <m:r>
                      <a:rPr lang="en-US" altLang="ko-KR" b="0" i="1" dirty="0" smtClean="0">
                        <a:latin typeface="Cambria Math" panose="02040503050406030204" pitchFamily="18" charset="0"/>
                      </a:rPr>
                      <m:t> </m:t>
                    </m:r>
                    <m:r>
                      <a:rPr lang="en-US" altLang="ko-KR" i="1" dirty="0">
                        <a:latin typeface="Cambria Math" panose="02040503050406030204" pitchFamily="18" charset="0"/>
                      </a:rPr>
                      <m:t> </m:t>
                    </m:r>
                  </m:oMath>
                </a14:m>
                <a:r>
                  <a:rPr lang="en-US" altLang="ko-KR" dirty="0"/>
                  <a:t>correlation coefficients characterize the matrix completely.</a:t>
                </a:r>
              </a:p>
              <a:p>
                <a:pPr marL="285750" indent="-285750">
                  <a:buFont typeface="Wingdings" panose="05000000000000000000" pitchFamily="2" charset="2"/>
                  <a:buChar char="à"/>
                </a:pPr>
                <a:r>
                  <a:rPr lang="en-US" altLang="ko-KR" dirty="0"/>
                  <a:t>Detecting the hierarchical organization present inside a portfolio of stocks</a:t>
                </a:r>
                <a:endParaRPr lang="ko-KR" altLang="en-US" dirty="0"/>
              </a:p>
            </p:txBody>
          </p:sp>
        </mc:Choice>
        <mc:Fallback xmlns="">
          <p:sp>
            <p:nvSpPr>
              <p:cNvPr id="11" name="TextBox 10">
                <a:extLst>
                  <a:ext uri="{FF2B5EF4-FFF2-40B4-BE49-F238E27FC236}">
                    <a16:creationId xmlns:a16="http://schemas.microsoft.com/office/drawing/2014/main" id="{0C9B404F-0F09-4749-8DB7-D153B1ADA933}"/>
                  </a:ext>
                </a:extLst>
              </p:cNvPr>
              <p:cNvSpPr txBox="1">
                <a:spLocks noRot="1" noChangeAspect="1" noMove="1" noResize="1" noEditPoints="1" noAdjustHandles="1" noChangeArrowheads="1" noChangeShapeType="1" noTextEdit="1"/>
              </p:cNvSpPr>
              <p:nvPr/>
            </p:nvSpPr>
            <p:spPr>
              <a:xfrm>
                <a:off x="1246311" y="3153125"/>
                <a:ext cx="9249088" cy="1050352"/>
              </a:xfrm>
              <a:prstGeom prst="rect">
                <a:avLst/>
              </a:prstGeom>
              <a:blipFill>
                <a:blip r:embed="rId3"/>
                <a:stretch>
                  <a:fillRect l="-527" t="-2890" b="-751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5304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Modeling of financial markets</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091439"/>
            <a:ext cx="5132401" cy="5392817"/>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4" name="TextBox 13">
            <a:extLst>
              <a:ext uri="{FF2B5EF4-FFF2-40B4-BE49-F238E27FC236}">
                <a16:creationId xmlns:a16="http://schemas.microsoft.com/office/drawing/2014/main" id="{12525136-8C4F-446D-9899-677B3E3B94BF}"/>
              </a:ext>
            </a:extLst>
          </p:cNvPr>
          <p:cNvSpPr txBox="1"/>
          <p:nvPr/>
        </p:nvSpPr>
        <p:spPr>
          <a:xfrm>
            <a:off x="1088228" y="1393686"/>
            <a:ext cx="4724156" cy="3016210"/>
          </a:xfrm>
          <a:prstGeom prst="rect">
            <a:avLst/>
          </a:prstGeom>
          <a:noFill/>
        </p:spPr>
        <p:txBody>
          <a:bodyPr wrap="square" rtlCol="0">
            <a:spAutoFit/>
          </a:bodyPr>
          <a:lstStyle/>
          <a:p>
            <a:r>
              <a:rPr lang="en-US" altLang="ko-KR" dirty="0"/>
              <a:t>The correlation coefficient of a pair of stocks cannot be used as a </a:t>
            </a:r>
            <a:r>
              <a:rPr lang="en-US" altLang="ko-KR" b="1" dirty="0"/>
              <a:t>distance</a:t>
            </a:r>
            <a:r>
              <a:rPr lang="en-US" altLang="ko-KR" dirty="0"/>
              <a:t> between the two stocks.</a:t>
            </a:r>
          </a:p>
          <a:p>
            <a:r>
              <a:rPr lang="en-US" altLang="ko-KR" dirty="0"/>
              <a:t>-&gt; Because it does not fulfill the </a:t>
            </a:r>
            <a:r>
              <a:rPr lang="en-US" altLang="ko-KR" b="1" dirty="0"/>
              <a:t>three axioms that define a metric</a:t>
            </a:r>
            <a:r>
              <a:rPr lang="en-US" altLang="ko-KR" dirty="0"/>
              <a:t>. </a:t>
            </a:r>
          </a:p>
          <a:p>
            <a:r>
              <a:rPr lang="en-US" altLang="ko-KR" dirty="0"/>
              <a:t>However a metric can be defined using as distance a function of the correlation coefficient. </a:t>
            </a:r>
          </a:p>
          <a:p>
            <a:endParaRPr lang="en-US" altLang="ko-KR" sz="1400" b="1" dirty="0"/>
          </a:p>
          <a:p>
            <a:r>
              <a:rPr lang="en-US" altLang="ko-KR" dirty="0"/>
              <a:t>An appropriate function:</a:t>
            </a:r>
          </a:p>
          <a:p>
            <a:endParaRPr lang="en-US" altLang="ko-KR" sz="1400" b="1" dirty="0"/>
          </a:p>
        </p:txBody>
      </p:sp>
      <p:grpSp>
        <p:nvGrpSpPr>
          <p:cNvPr id="15" name="그룹 14">
            <a:extLst>
              <a:ext uri="{FF2B5EF4-FFF2-40B4-BE49-F238E27FC236}">
                <a16:creationId xmlns:a16="http://schemas.microsoft.com/office/drawing/2014/main" id="{E97D73D0-DCE4-4524-B752-E8DBE23C4016}"/>
              </a:ext>
            </a:extLst>
          </p:cNvPr>
          <p:cNvGrpSpPr/>
          <p:nvPr/>
        </p:nvGrpSpPr>
        <p:grpSpPr>
          <a:xfrm>
            <a:off x="6145426" y="1091439"/>
            <a:ext cx="5375179" cy="5392816"/>
            <a:chOff x="755576" y="404664"/>
            <a:chExt cx="7632848" cy="2736304"/>
          </a:xfrm>
        </p:grpSpPr>
        <p:sp>
          <p:nvSpPr>
            <p:cNvPr id="16" name="직사각형 15">
              <a:extLst>
                <a:ext uri="{FF2B5EF4-FFF2-40B4-BE49-F238E27FC236}">
                  <a16:creationId xmlns:a16="http://schemas.microsoft.com/office/drawing/2014/main" id="{CAD9321E-643A-4498-AA73-CFA050388852}"/>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161FCDAF-F46B-4430-8622-C0747579C2D7}"/>
                </a:ext>
              </a:extLst>
            </p:cNvPr>
            <p:cNvSpPr/>
            <p:nvPr/>
          </p:nvSpPr>
          <p:spPr>
            <a:xfrm>
              <a:off x="827584" y="476672"/>
              <a:ext cx="7488832" cy="2592288"/>
            </a:xfrm>
            <a:prstGeom prst="rect">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47953-2DED-4E8F-ABB6-2B8A3AC55E7C}"/>
                  </a:ext>
                </a:extLst>
              </p:cNvPr>
              <p:cNvSpPr txBox="1"/>
              <p:nvPr/>
            </p:nvSpPr>
            <p:spPr>
              <a:xfrm>
                <a:off x="6337495" y="1393686"/>
                <a:ext cx="5132401" cy="5098960"/>
              </a:xfrm>
              <a:prstGeom prst="rect">
                <a:avLst/>
              </a:prstGeom>
              <a:noFill/>
            </p:spPr>
            <p:txBody>
              <a:bodyPr wrap="square" rtlCol="0">
                <a:spAutoFit/>
              </a:bodyPr>
              <a:lstStyle/>
              <a:p>
                <a:pPr marL="400050" indent="-400050">
                  <a:buAutoNum type="romanLcParenBoth"/>
                </a:pPr>
                <a:r>
                  <a:rPr lang="en-US" altLang="ko-KR"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0 </m:t>
                    </m:r>
                    <m:r>
                      <a:rPr lang="en-US" altLang="ko-KR" i="1" dirty="0">
                        <a:latin typeface="Cambria Math" panose="02040503050406030204" pitchFamily="18" charset="0"/>
                      </a:rPr>
                      <m:t>𝑖𝑓</m:t>
                    </m:r>
                    <m:r>
                      <a:rPr lang="en-US" altLang="ko-KR" i="1" dirty="0">
                        <a:latin typeface="Cambria Math" panose="02040503050406030204" pitchFamily="18" charset="0"/>
                      </a:rPr>
                      <m:t> </m:t>
                    </m:r>
                    <m:r>
                      <a:rPr lang="en-US" altLang="ko-KR" i="1" dirty="0">
                        <a:latin typeface="Cambria Math" panose="02040503050406030204" pitchFamily="18" charset="0"/>
                      </a:rPr>
                      <m:t>𝑎𝑛𝑑</m:t>
                    </m:r>
                    <m:r>
                      <a:rPr lang="en-US" altLang="ko-KR" i="1" dirty="0">
                        <a:latin typeface="Cambria Math" panose="02040503050406030204" pitchFamily="18" charset="0"/>
                      </a:rPr>
                      <m:t> </m:t>
                    </m:r>
                    <m:r>
                      <a:rPr lang="en-US" altLang="ko-KR" i="1" dirty="0">
                        <a:latin typeface="Cambria Math" panose="02040503050406030204" pitchFamily="18" charset="0"/>
                      </a:rPr>
                      <m:t>𝑜𝑛𝑙𝑦</m:t>
                    </m:r>
                    <m:r>
                      <a:rPr lang="en-US" altLang="ko-KR" i="1" dirty="0">
                        <a:latin typeface="Cambria Math" panose="02040503050406030204" pitchFamily="18" charset="0"/>
                      </a:rPr>
                      <m:t> </m:t>
                    </m:r>
                    <m:r>
                      <a:rPr lang="en-US" altLang="ko-KR" i="1" dirty="0">
                        <a:latin typeface="Cambria Math" panose="02040503050406030204" pitchFamily="18" charset="0"/>
                      </a:rPr>
                      <m:t>𝑖𝑓</m:t>
                    </m:r>
                    <m:r>
                      <a:rPr lang="en-US" altLang="ko-KR" i="1" dirty="0">
                        <a:latin typeface="Cambria Math" panose="02040503050406030204" pitchFamily="18" charset="0"/>
                      </a:rPr>
                      <m:t> </m:t>
                    </m:r>
                    <m:r>
                      <a:rPr lang="en-US" altLang="ko-KR" i="1" dirty="0" err="1">
                        <a:latin typeface="Cambria Math" panose="02040503050406030204" pitchFamily="18" charset="0"/>
                      </a:rPr>
                      <m:t>𝑖</m:t>
                    </m:r>
                    <m:r>
                      <a:rPr lang="en-US" altLang="ko-KR" i="1" dirty="0">
                        <a:latin typeface="Cambria Math" panose="02040503050406030204" pitchFamily="18" charset="0"/>
                      </a:rPr>
                      <m:t> = </m:t>
                    </m:r>
                    <m:r>
                      <a:rPr lang="en-US" altLang="ko-KR" i="1" dirty="0" smtClean="0">
                        <a:latin typeface="Cambria Math" panose="02040503050406030204" pitchFamily="18" charset="0"/>
                      </a:rPr>
                      <m:t>𝑗</m:t>
                    </m:r>
                  </m:oMath>
                </a14:m>
                <a:endParaRPr lang="en-US" altLang="ko-KR" dirty="0"/>
              </a:p>
              <a:p>
                <a:pPr marL="400050" indent="-400050">
                  <a:buAutoNum type="romanLcParenBoth"/>
                </a:pPr>
                <a:r>
                  <a:rPr lang="en-US" altLang="ko-KR" b="0"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𝑗</m:t>
                    </m:r>
                    <m:r>
                      <a:rPr lang="en-US" altLang="ko-KR" i="1" dirty="0">
                        <a:latin typeface="Cambria Math" panose="02040503050406030204" pitchFamily="18" charset="0"/>
                      </a:rPr>
                      <m:t>, </m:t>
                    </m:r>
                    <m:r>
                      <a:rPr lang="en-US" altLang="ko-KR" i="1" dirty="0" err="1">
                        <a:latin typeface="Cambria Math" panose="02040503050406030204" pitchFamily="18" charset="0"/>
                      </a:rPr>
                      <m:t>𝑖</m:t>
                    </m:r>
                    <m:r>
                      <a:rPr lang="en-US" altLang="ko-KR" i="1" dirty="0" smtClean="0">
                        <a:latin typeface="Cambria Math" panose="02040503050406030204" pitchFamily="18" charset="0"/>
                      </a:rPr>
                      <m:t>) </m:t>
                    </m:r>
                  </m:oMath>
                </a14:m>
                <a:endParaRPr lang="en-US" altLang="ko-KR" dirty="0"/>
              </a:p>
              <a:p>
                <a:pPr marL="400050" indent="-400050">
                  <a:buAutoNum type="romanLcParenBoth"/>
                </a:pPr>
                <a:r>
                  <a:rPr lang="en-US" altLang="ko-KR" b="0" dirty="0"/>
                  <a:t> </a:t>
                </a:r>
                <a14:m>
                  <m:oMath xmlns:m="http://schemas.openxmlformats.org/officeDocument/2006/math">
                    <m:r>
                      <a:rPr lang="en-US" altLang="ko-KR" i="1" dirty="0" smtClean="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err="1">
                        <a:latin typeface="Cambria Math" panose="02040503050406030204" pitchFamily="18" charset="0"/>
                      </a:rPr>
                      <m:t>𝑖</m:t>
                    </m:r>
                    <m:r>
                      <a:rPr lang="en-US" altLang="ko-KR" i="1" dirty="0">
                        <a:latin typeface="Cambria Math" panose="02040503050406030204" pitchFamily="18" charset="0"/>
                      </a:rPr>
                      <m:t>, </m:t>
                    </m:r>
                    <m:r>
                      <a:rPr lang="en-US" altLang="ko-KR" i="1" dirty="0">
                        <a:latin typeface="Cambria Math" panose="02040503050406030204" pitchFamily="18" charset="0"/>
                      </a:rPr>
                      <m:t>𝑘</m:t>
                    </m:r>
                    <m:r>
                      <a:rPr lang="en-US" altLang="ko-KR" i="1" dirty="0">
                        <a:latin typeface="Cambria Math" panose="02040503050406030204" pitchFamily="18" charset="0"/>
                      </a:rPr>
                      <m:t>) + </m:t>
                    </m:r>
                    <m:r>
                      <a:rPr lang="en-US" altLang="ko-KR" i="1" dirty="0">
                        <a:latin typeface="Cambria Math" panose="02040503050406030204" pitchFamily="18" charset="0"/>
                      </a:rPr>
                      <m:t>𝑑</m:t>
                    </m:r>
                    <m:r>
                      <a:rPr lang="en-US" altLang="ko-KR" i="1" dirty="0">
                        <a:latin typeface="Cambria Math" panose="02040503050406030204" pitchFamily="18" charset="0"/>
                      </a:rPr>
                      <m:t>(</m:t>
                    </m:r>
                    <m:r>
                      <a:rPr lang="en-US" altLang="ko-KR" i="1" dirty="0">
                        <a:latin typeface="Cambria Math" panose="02040503050406030204" pitchFamily="18" charset="0"/>
                      </a:rPr>
                      <m:t>𝑘</m:t>
                    </m:r>
                    <m:r>
                      <a:rPr lang="en-US" altLang="ko-KR" i="1" dirty="0">
                        <a:latin typeface="Cambria Math" panose="02040503050406030204" pitchFamily="18" charset="0"/>
                      </a:rPr>
                      <m:t>, </m:t>
                    </m:r>
                    <m:r>
                      <a:rPr lang="en-US" altLang="ko-KR" i="1" dirty="0">
                        <a:latin typeface="Cambria Math" panose="02040503050406030204" pitchFamily="18" charset="0"/>
                      </a:rPr>
                      <m:t>𝑗</m:t>
                    </m:r>
                    <m:r>
                      <a:rPr lang="en-US" altLang="ko-KR" i="1" dirty="0">
                        <a:latin typeface="Cambria Math" panose="02040503050406030204" pitchFamily="18" charset="0"/>
                      </a:rPr>
                      <m:t>)</m:t>
                    </m:r>
                  </m:oMath>
                </a14:m>
                <a:endParaRPr lang="en-US" altLang="ko-KR" dirty="0"/>
              </a:p>
              <a:p>
                <a:endParaRPr lang="en-US" altLang="ko-KR" dirty="0"/>
              </a:p>
              <a:p>
                <a:pPr marL="400050" indent="-400050">
                  <a:buAutoNum type="romanLcParenBoth"/>
                </a:pPr>
                <a:r>
                  <a:rPr lang="en-US" altLang="ko-KR" sz="1600" dirty="0"/>
                  <a:t> </a:t>
                </a:r>
                <a14:m>
                  <m:oMath xmlns:m="http://schemas.openxmlformats.org/officeDocument/2006/math">
                    <m:r>
                      <a:rPr lang="en-US" altLang="ko-KR" sz="1600" i="1" dirty="0">
                        <a:latin typeface="Cambria Math" panose="02040503050406030204" pitchFamily="18" charset="0"/>
                      </a:rPr>
                      <m:t>𝑑</m:t>
                    </m:r>
                    <m:r>
                      <a:rPr lang="en-US" altLang="ko-KR" sz="1600" i="1" dirty="0">
                        <a:latin typeface="Cambria Math" panose="02040503050406030204" pitchFamily="18" charset="0"/>
                      </a:rPr>
                      <m:t>(</m:t>
                    </m:r>
                    <m:r>
                      <a:rPr lang="en-US" altLang="ko-KR" sz="1600" i="1" dirty="0" err="1">
                        <a:latin typeface="Cambria Math" panose="02040503050406030204" pitchFamily="18" charset="0"/>
                      </a:rPr>
                      <m:t>𝑖</m:t>
                    </m:r>
                    <m:r>
                      <a:rPr lang="en-US" altLang="ko-KR" sz="1600" i="1" dirty="0">
                        <a:latin typeface="Cambria Math" panose="02040503050406030204" pitchFamily="18" charset="0"/>
                      </a:rPr>
                      <m:t>, </m:t>
                    </m:r>
                    <m:r>
                      <a:rPr lang="en-US" altLang="ko-KR" sz="1600" i="1" dirty="0">
                        <a:latin typeface="Cambria Math" panose="02040503050406030204" pitchFamily="18" charset="0"/>
                      </a:rPr>
                      <m:t>𝑗</m:t>
                    </m:r>
                    <m:r>
                      <a:rPr lang="en-US" altLang="ko-KR" sz="1600" i="1" dirty="0">
                        <a:latin typeface="Cambria Math" panose="02040503050406030204" pitchFamily="18" charset="0"/>
                      </a:rPr>
                      <m:t>) = 0 </m:t>
                    </m:r>
                    <m:r>
                      <a:rPr lang="en-US" altLang="ko-KR" sz="1600" i="1" dirty="0">
                        <a:latin typeface="Cambria Math" panose="02040503050406030204" pitchFamily="18" charset="0"/>
                      </a:rPr>
                      <m:t>𝑖𝑓</m:t>
                    </m:r>
                    <m:r>
                      <a:rPr lang="en-US" altLang="ko-KR" sz="1600" i="1" dirty="0">
                        <a:latin typeface="Cambria Math" panose="02040503050406030204" pitchFamily="18" charset="0"/>
                      </a:rPr>
                      <m:t> </m:t>
                    </m:r>
                    <m:r>
                      <a:rPr lang="en-US" altLang="ko-KR" sz="1600" i="1" dirty="0">
                        <a:latin typeface="Cambria Math" panose="02040503050406030204" pitchFamily="18" charset="0"/>
                      </a:rPr>
                      <m:t>𝑎𝑛𝑑</m:t>
                    </m:r>
                    <m:r>
                      <a:rPr lang="en-US" altLang="ko-KR" sz="1600" i="1" dirty="0">
                        <a:latin typeface="Cambria Math" panose="02040503050406030204" pitchFamily="18" charset="0"/>
                      </a:rPr>
                      <m:t> </m:t>
                    </m:r>
                    <m:r>
                      <a:rPr lang="en-US" altLang="ko-KR" sz="1600" i="1" dirty="0">
                        <a:latin typeface="Cambria Math" panose="02040503050406030204" pitchFamily="18" charset="0"/>
                      </a:rPr>
                      <m:t>𝑜𝑛𝑙𝑦</m:t>
                    </m:r>
                    <m:r>
                      <a:rPr lang="en-US" altLang="ko-KR" sz="1600" i="1" dirty="0">
                        <a:latin typeface="Cambria Math" panose="02040503050406030204" pitchFamily="18" charset="0"/>
                      </a:rPr>
                      <m:t> </m:t>
                    </m:r>
                    <m:r>
                      <a:rPr lang="en-US" altLang="ko-KR" sz="1600" b="0" i="1" dirty="0" smtClean="0">
                        <a:latin typeface="Cambria Math" panose="02040503050406030204" pitchFamily="18" charset="0"/>
                      </a:rPr>
                      <m:t>𝑖𝑓</m:t>
                    </m:r>
                  </m:oMath>
                </a14:m>
                <a:r>
                  <a:rPr lang="en-US" altLang="ko-KR" sz="1600" dirty="0"/>
                  <a:t> the correlation is total (</a:t>
                </a:r>
                <a14:m>
                  <m:oMath xmlns:m="http://schemas.openxmlformats.org/officeDocument/2006/math">
                    <m:r>
                      <a:rPr lang="ko-KR" altLang="en-US" sz="1600" i="1" smtClean="0">
                        <a:latin typeface="Cambria Math" panose="02040503050406030204" pitchFamily="18" charset="0"/>
                      </a:rPr>
                      <m:t>𝜌</m:t>
                    </m:r>
                    <m:r>
                      <a:rPr lang="en-US" altLang="ko-KR" sz="1600" b="0" i="1" smtClean="0">
                        <a:latin typeface="Cambria Math" panose="02040503050406030204" pitchFamily="18" charset="0"/>
                      </a:rPr>
                      <m:t>=1, </m:t>
                    </m:r>
                  </m:oMath>
                </a14:m>
                <a:r>
                  <a:rPr lang="en-US" altLang="ko-KR" sz="1600" dirty="0"/>
                  <a:t>namely only if the two stocks perform the same stochastic process)</a:t>
                </a:r>
              </a:p>
              <a:p>
                <a:pPr marL="400050" indent="-400050">
                  <a:buAutoNum type="romanLcParenBoth"/>
                </a:pPr>
                <a:endParaRPr lang="en-US" altLang="ko-KR" sz="1600" dirty="0"/>
              </a:p>
              <a:p>
                <a:pPr marL="400050" indent="-400050">
                  <a:buAutoNum type="romanLcParenBoth"/>
                </a:pPr>
                <a:r>
                  <a:rPr lang="en-US" altLang="ko-KR" sz="1600" dirty="0"/>
                  <a:t>The correlation coefficient matrix and the distance matrix D is symmetric</a:t>
                </a:r>
              </a:p>
              <a:p>
                <a:pPr marL="400050" indent="-400050">
                  <a:buAutoNum type="romanLcParenBoth"/>
                </a:pPr>
                <a:endParaRPr lang="en-US" altLang="ko-KR" sz="1600" dirty="0"/>
              </a:p>
              <a:p>
                <a:pPr marL="400050" indent="-400050">
                  <a:buAutoNum type="romanLcParenBoth"/>
                </a:pPr>
                <a:r>
                  <a:rPr lang="en-US" altLang="ko-KR" sz="1600" dirty="0"/>
                  <a:t>(2) is equivalent to the Euclidean distance between </a:t>
                </a:r>
                <a14:m>
                  <m:oMath xmlns:m="http://schemas.openxmlformats.org/officeDocument/2006/math">
                    <m:acc>
                      <m:accPr>
                        <m:chr m:val="̃"/>
                        <m:ctrlPr>
                          <a:rPr lang="en-US" altLang="ko-KR" sz="1600" i="1" smtClean="0">
                            <a:latin typeface="Cambria Math" panose="02040503050406030204" pitchFamily="18" charset="0"/>
                          </a:rPr>
                        </m:ctrlPr>
                      </m:accPr>
                      <m:e>
                        <m:sSub>
                          <m:sSubPr>
                            <m:ctrlPr>
                              <a:rPr lang="en-US" altLang="ko-KR" sz="1600" i="1" smtClean="0">
                                <a:latin typeface="Cambria Math" panose="02040503050406030204" pitchFamily="18" charset="0"/>
                              </a:rPr>
                            </m:ctrlPr>
                          </m:sSubPr>
                          <m:e>
                            <m:r>
                              <a:rPr lang="en-US" altLang="ko-KR" sz="1600" b="0" i="1" smtClean="0">
                                <a:latin typeface="Cambria Math" panose="02040503050406030204" pitchFamily="18" charset="0"/>
                              </a:rPr>
                              <m:t>𝑌</m:t>
                            </m:r>
                          </m:e>
                          <m:sub>
                            <m:r>
                              <a:rPr lang="en-US" altLang="ko-KR" sz="1600" b="0" i="1" smtClean="0">
                                <a:latin typeface="Cambria Math" panose="02040503050406030204" pitchFamily="18" charset="0"/>
                              </a:rPr>
                              <m:t>𝑖</m:t>
                            </m:r>
                          </m:sub>
                        </m:sSub>
                      </m:e>
                    </m:acc>
                  </m:oMath>
                </a14:m>
                <a:r>
                  <a:rPr lang="en-US" altLang="ko-KR" sz="1600" dirty="0"/>
                  <a:t> and </a:t>
                </a:r>
                <a14:m>
                  <m:oMath xmlns:m="http://schemas.openxmlformats.org/officeDocument/2006/math">
                    <m:acc>
                      <m:accPr>
                        <m:chr m:val="̃"/>
                        <m:ctrlPr>
                          <a:rPr lang="en-US" altLang="ko-KR" sz="1600" i="1">
                            <a:latin typeface="Cambria Math" panose="02040503050406030204" pitchFamily="18" charset="0"/>
                          </a:rPr>
                        </m:ctrlPr>
                      </m:accPr>
                      <m:e>
                        <m:sSub>
                          <m:sSubPr>
                            <m:ctrlPr>
                              <a:rPr lang="en-US" altLang="ko-KR" sz="1600" i="1">
                                <a:latin typeface="Cambria Math" panose="02040503050406030204" pitchFamily="18" charset="0"/>
                              </a:rPr>
                            </m:ctrlPr>
                          </m:sSubPr>
                          <m:e>
                            <m:r>
                              <a:rPr lang="en-US" altLang="ko-KR" sz="1600" i="1">
                                <a:latin typeface="Cambria Math" panose="02040503050406030204" pitchFamily="18" charset="0"/>
                              </a:rPr>
                              <m:t>𝑌</m:t>
                            </m:r>
                          </m:e>
                          <m:sub>
                            <m:r>
                              <a:rPr lang="en-US" altLang="ko-KR" sz="1600" b="0" i="1" smtClean="0">
                                <a:latin typeface="Cambria Math" panose="02040503050406030204" pitchFamily="18" charset="0"/>
                              </a:rPr>
                              <m:t>𝑗</m:t>
                            </m:r>
                          </m:sub>
                        </m:sSub>
                      </m:e>
                    </m:acc>
                  </m:oMath>
                </a14:m>
                <a:r>
                  <a:rPr lang="en-US" altLang="ko-KR" sz="1600" dirty="0"/>
                  <a:t> which are obtained from the time series </a:t>
                </a:r>
                <a14:m>
                  <m:oMath xmlns:m="http://schemas.openxmlformats.org/officeDocument/2006/math">
                    <m:sSub>
                      <m:sSubPr>
                        <m:ctrlPr>
                          <a:rPr lang="en-US" altLang="ko-KR" sz="1600" i="1" dirty="0" smtClean="0">
                            <a:latin typeface="Cambria Math" panose="02040503050406030204" pitchFamily="18" charset="0"/>
                          </a:rPr>
                        </m:ctrlPr>
                      </m:sSubPr>
                      <m:e>
                        <m:r>
                          <a:rPr lang="en-US" altLang="ko-KR" sz="1600" b="0" i="1" dirty="0" smtClean="0">
                            <a:latin typeface="Cambria Math" panose="02040503050406030204" pitchFamily="18" charset="0"/>
                          </a:rPr>
                          <m:t>𝑌</m:t>
                        </m:r>
                      </m:e>
                      <m:sub>
                        <m:r>
                          <a:rPr lang="en-US" altLang="ko-KR" sz="1600" b="0" i="1" dirty="0" smtClean="0">
                            <a:latin typeface="Cambria Math" panose="02040503050406030204" pitchFamily="18" charset="0"/>
                          </a:rPr>
                          <m:t>𝑖</m:t>
                        </m:r>
                      </m:sub>
                    </m:sSub>
                  </m:oMath>
                </a14:m>
                <a:r>
                  <a:rPr lang="en-US" altLang="ko-KR" sz="1600" dirty="0"/>
                  <a:t> and </a:t>
                </a:r>
                <a14:m>
                  <m:oMath xmlns:m="http://schemas.openxmlformats.org/officeDocument/2006/math">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𝑌</m:t>
                        </m:r>
                      </m:e>
                      <m:sub>
                        <m:r>
                          <a:rPr lang="en-US" altLang="ko-KR" sz="1600" i="1" dirty="0">
                            <a:latin typeface="Cambria Math" panose="02040503050406030204" pitchFamily="18" charset="0"/>
                          </a:rPr>
                          <m:t>𝑗</m:t>
                        </m:r>
                      </m:sub>
                    </m:sSub>
                  </m:oMath>
                </a14:m>
                <a:r>
                  <a:rPr lang="en-US" altLang="ko-KR" sz="1600" dirty="0"/>
                  <a:t> by considering each record of the time series.</a:t>
                </a:r>
              </a:p>
              <a:p>
                <a:r>
                  <a:rPr lang="en-US" altLang="ko-KR" sz="1400" dirty="0"/>
                  <a:t>      (The vector obtained must have a unitary norm, </a:t>
                </a:r>
              </a:p>
              <a:p>
                <a:r>
                  <a:rPr lang="en-US" altLang="ko-KR" sz="1400" dirty="0"/>
                  <a:t>      namely it is obtained by subtracting to each record the</a:t>
                </a:r>
              </a:p>
              <a:p>
                <a:r>
                  <a:rPr lang="en-US" altLang="ko-KR" sz="1400" dirty="0"/>
                  <a:t>     average value and by normalizing it to its standard</a:t>
                </a:r>
              </a:p>
              <a:p>
                <a:r>
                  <a:rPr lang="en-US" altLang="ko-KR" sz="1400" dirty="0"/>
                  <a:t>     deviation.)</a:t>
                </a:r>
              </a:p>
              <a:p>
                <a:endParaRPr lang="ko-KR" altLang="en-US" dirty="0"/>
              </a:p>
            </p:txBody>
          </p:sp>
        </mc:Choice>
        <mc:Fallback xmlns="">
          <p:sp>
            <p:nvSpPr>
              <p:cNvPr id="13" name="TextBox 12">
                <a:extLst>
                  <a:ext uri="{FF2B5EF4-FFF2-40B4-BE49-F238E27FC236}">
                    <a16:creationId xmlns:a16="http://schemas.microsoft.com/office/drawing/2014/main" id="{3BD47953-2DED-4E8F-ABB6-2B8A3AC55E7C}"/>
                  </a:ext>
                </a:extLst>
              </p:cNvPr>
              <p:cNvSpPr txBox="1">
                <a:spLocks noRot="1" noChangeAspect="1" noMove="1" noResize="1" noEditPoints="1" noAdjustHandles="1" noChangeArrowheads="1" noChangeShapeType="1" noTextEdit="1"/>
              </p:cNvSpPr>
              <p:nvPr/>
            </p:nvSpPr>
            <p:spPr>
              <a:xfrm>
                <a:off x="6337495" y="1393686"/>
                <a:ext cx="5132401" cy="5098960"/>
              </a:xfrm>
              <a:prstGeom prst="rect">
                <a:avLst/>
              </a:prstGeom>
              <a:blipFill>
                <a:blip r:embed="rId2"/>
                <a:stretch>
                  <a:fillRect l="-1306" t="-1196" r="-594"/>
                </a:stretch>
              </a:blipFill>
            </p:spPr>
            <p:txBody>
              <a:bodyPr/>
              <a:lstStyle/>
              <a:p>
                <a:r>
                  <a:rPr lang="ko-KR" altLang="en-US">
                    <a:noFill/>
                  </a:rPr>
                  <a:t> </a:t>
                </a:r>
              </a:p>
            </p:txBody>
          </p:sp>
        </mc:Fallback>
      </mc:AlternateContent>
      <p:cxnSp>
        <p:nvCxnSpPr>
          <p:cNvPr id="20" name="연결선: 꺾임 19">
            <a:extLst>
              <a:ext uri="{FF2B5EF4-FFF2-40B4-BE49-F238E27FC236}">
                <a16:creationId xmlns:a16="http://schemas.microsoft.com/office/drawing/2014/main" id="{C8729F4A-C2F3-4FCA-A3D1-A018FD74C305}"/>
              </a:ext>
            </a:extLst>
          </p:cNvPr>
          <p:cNvCxnSpPr>
            <a:cxnSpLocks/>
          </p:cNvCxnSpPr>
          <p:nvPr/>
        </p:nvCxnSpPr>
        <p:spPr>
          <a:xfrm flipV="1">
            <a:off x="5301842" y="1776202"/>
            <a:ext cx="976102" cy="65660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그림 21">
            <a:extLst>
              <a:ext uri="{FF2B5EF4-FFF2-40B4-BE49-F238E27FC236}">
                <a16:creationId xmlns:a16="http://schemas.microsoft.com/office/drawing/2014/main" id="{184A90D0-D149-4EE7-911B-5446AADEFDF8}"/>
              </a:ext>
            </a:extLst>
          </p:cNvPr>
          <p:cNvPicPr>
            <a:picLocks noChangeAspect="1"/>
          </p:cNvPicPr>
          <p:nvPr/>
        </p:nvPicPr>
        <p:blipFill>
          <a:blip r:embed="rId3"/>
          <a:stretch>
            <a:fillRect/>
          </a:stretch>
        </p:blipFill>
        <p:spPr>
          <a:xfrm>
            <a:off x="1619055" y="4623923"/>
            <a:ext cx="3714750" cy="666750"/>
          </a:xfrm>
          <a:prstGeom prst="rect">
            <a:avLst/>
          </a:prstGeom>
        </p:spPr>
      </p:pic>
    </p:spTree>
    <p:extLst>
      <p:ext uri="{BB962C8B-B14F-4D97-AF65-F5344CB8AC3E}">
        <p14:creationId xmlns:p14="http://schemas.microsoft.com/office/powerpoint/2010/main" val="349596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b="1" dirty="0"/>
                <a:t>Minimal spanning tree (MST)</a:t>
              </a:r>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8" y="1150164"/>
            <a:ext cx="10535391" cy="463824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6" name="직사각형 15">
            <a:extLst>
              <a:ext uri="{FF2B5EF4-FFF2-40B4-BE49-F238E27FC236}">
                <a16:creationId xmlns:a16="http://schemas.microsoft.com/office/drawing/2014/main" id="{25F19C5A-E148-4BA8-B772-A7BBA44276F2}"/>
              </a:ext>
            </a:extLst>
          </p:cNvPr>
          <p:cNvSpPr/>
          <p:nvPr/>
        </p:nvSpPr>
        <p:spPr>
          <a:xfrm>
            <a:off x="1368226" y="1503371"/>
            <a:ext cx="9604573" cy="1477328"/>
          </a:xfrm>
          <a:prstGeom prst="rect">
            <a:avLst/>
          </a:prstGeom>
        </p:spPr>
        <p:txBody>
          <a:bodyPr wrap="square">
            <a:spAutoFit/>
          </a:bodyPr>
          <a:lstStyle/>
          <a:p>
            <a:r>
              <a:rPr lang="ko-KR" altLang="en-US" dirty="0" err="1"/>
              <a:t>Calculate</a:t>
            </a:r>
            <a:r>
              <a:rPr lang="ko-KR" altLang="en-US" dirty="0"/>
              <a:t> </a:t>
            </a:r>
            <a:r>
              <a:rPr lang="ko-KR" altLang="en-US" dirty="0" err="1"/>
              <a:t>the</a:t>
            </a:r>
            <a:r>
              <a:rPr lang="ko-KR" altLang="en-US" dirty="0"/>
              <a:t> </a:t>
            </a:r>
            <a:r>
              <a:rPr lang="ko-KR" altLang="en-US" dirty="0" err="1"/>
              <a:t>correlation</a:t>
            </a:r>
            <a:r>
              <a:rPr lang="ko-KR" altLang="en-US" dirty="0"/>
              <a:t> </a:t>
            </a:r>
            <a:r>
              <a:rPr lang="ko-KR" altLang="en-US" dirty="0" err="1"/>
              <a:t>coefficient</a:t>
            </a:r>
            <a:r>
              <a:rPr lang="ko-KR" altLang="en-US" dirty="0"/>
              <a:t> </a:t>
            </a:r>
            <a:r>
              <a:rPr lang="ko-KR" altLang="en-US" dirty="0" err="1"/>
              <a:t>matrix</a:t>
            </a:r>
            <a:r>
              <a:rPr lang="ko-KR" altLang="en-US" dirty="0"/>
              <a:t> and </a:t>
            </a:r>
            <a:r>
              <a:rPr lang="ko-KR" altLang="en-US" dirty="0" err="1"/>
              <a:t>distance</a:t>
            </a:r>
            <a:r>
              <a:rPr lang="ko-KR" altLang="en-US" dirty="0"/>
              <a:t> </a:t>
            </a:r>
            <a:r>
              <a:rPr lang="ko-KR" altLang="en-US" dirty="0" err="1"/>
              <a:t>coefficient</a:t>
            </a:r>
            <a:r>
              <a:rPr lang="ko-KR" altLang="en-US" dirty="0"/>
              <a:t> </a:t>
            </a:r>
            <a:r>
              <a:rPr lang="ko-KR" altLang="en-US" dirty="0" err="1"/>
              <a:t>matrix</a:t>
            </a:r>
            <a:r>
              <a:rPr lang="ko-KR" altLang="en-US" dirty="0"/>
              <a:t> </a:t>
            </a:r>
            <a:r>
              <a:rPr lang="ko-KR" altLang="en-US" dirty="0" err="1"/>
              <a:t>between</a:t>
            </a:r>
            <a:r>
              <a:rPr lang="ko-KR" altLang="en-US" dirty="0"/>
              <a:t> </a:t>
            </a:r>
            <a:r>
              <a:rPr lang="ko-KR" altLang="en-US" dirty="0" err="1"/>
              <a:t>nodes</a:t>
            </a:r>
            <a:r>
              <a:rPr lang="ko-KR" altLang="en-US" dirty="0"/>
              <a:t> </a:t>
            </a:r>
            <a:r>
              <a:rPr lang="ko-KR" altLang="en-US" dirty="0" err="1"/>
              <a:t>on</a:t>
            </a:r>
            <a:r>
              <a:rPr lang="ko-KR" altLang="en-US" dirty="0"/>
              <a:t> </a:t>
            </a:r>
            <a:r>
              <a:rPr lang="ko-KR" altLang="en-US" dirty="0" err="1"/>
              <a:t>the</a:t>
            </a:r>
            <a:r>
              <a:rPr lang="ko-KR" altLang="en-US" dirty="0"/>
              <a:t> </a:t>
            </a:r>
            <a:r>
              <a:rPr lang="ko-KR" altLang="en-US" dirty="0" err="1"/>
              <a:t>graph</a:t>
            </a:r>
            <a:endParaRPr lang="en-US" altLang="ko-KR" dirty="0"/>
          </a:p>
          <a:p>
            <a:pPr marL="285750" indent="-285750">
              <a:buFont typeface="Wingdings" panose="05000000000000000000" pitchFamily="2" charset="2"/>
              <a:buChar char="à"/>
            </a:pPr>
            <a:r>
              <a:rPr lang="en-US" altLang="ko-KR" dirty="0">
                <a:sym typeface="Wingdings" panose="05000000000000000000" pitchFamily="2" charset="2"/>
              </a:rPr>
              <a:t>select the most important correlation</a:t>
            </a:r>
          </a:p>
          <a:p>
            <a:pPr marL="285750" indent="-285750">
              <a:buFont typeface="Wingdings" panose="05000000000000000000" pitchFamily="2" charset="2"/>
              <a:buChar char="à"/>
            </a:pPr>
            <a:r>
              <a:rPr lang="en-US" altLang="ko-KR" dirty="0"/>
              <a:t>build a graph that completely connects these nodes with the shortest distance</a:t>
            </a:r>
          </a:p>
          <a:p>
            <a:pPr marL="285750" indent="-285750">
              <a:buFont typeface="Wingdings" panose="05000000000000000000" pitchFamily="2" charset="2"/>
              <a:buChar char="à"/>
            </a:pPr>
            <a:r>
              <a:rPr lang="en-US" altLang="ko-KR" dirty="0"/>
              <a:t>identify the clusters of nodes</a:t>
            </a:r>
            <a:endParaRPr lang="ko-KR" altLang="en-US" dirty="0"/>
          </a:p>
        </p:txBody>
      </p:sp>
      <p:sp>
        <p:nvSpPr>
          <p:cNvPr id="18" name="TextBox 17">
            <a:extLst>
              <a:ext uri="{FF2B5EF4-FFF2-40B4-BE49-F238E27FC236}">
                <a16:creationId xmlns:a16="http://schemas.microsoft.com/office/drawing/2014/main" id="{B48A82AF-4410-4DA3-AF9E-59A4DC5A802B}"/>
              </a:ext>
            </a:extLst>
          </p:cNvPr>
          <p:cNvSpPr txBox="1"/>
          <p:nvPr/>
        </p:nvSpPr>
        <p:spPr>
          <a:xfrm>
            <a:off x="1368226" y="3346994"/>
            <a:ext cx="9272632" cy="2031325"/>
          </a:xfrm>
          <a:prstGeom prst="rect">
            <a:avLst/>
          </a:prstGeom>
          <a:noFill/>
        </p:spPr>
        <p:txBody>
          <a:bodyPr wrap="square" rtlCol="0">
            <a:spAutoFit/>
          </a:bodyPr>
          <a:lstStyle/>
          <a:p>
            <a:r>
              <a:rPr lang="en-US" altLang="ko-KR" b="1" dirty="0"/>
              <a:t>Step 1 </a:t>
            </a:r>
            <a:r>
              <a:rPr lang="en-US" altLang="ko-KR" dirty="0"/>
              <a:t>Select an arbitrary point and connect it to the least dissimilar </a:t>
            </a:r>
            <a:r>
              <a:rPr lang="en-US" altLang="ko-KR" dirty="0" err="1"/>
              <a:t>neighbour</a:t>
            </a:r>
            <a:r>
              <a:rPr lang="en-US" altLang="ko-KR" dirty="0"/>
              <a:t>. These two points constitute a subgraph of the MST. </a:t>
            </a:r>
          </a:p>
          <a:p>
            <a:endParaRPr lang="en-US" altLang="ko-KR" dirty="0"/>
          </a:p>
          <a:p>
            <a:r>
              <a:rPr lang="en-US" altLang="ko-KR" b="1" dirty="0"/>
              <a:t>Step 2 </a:t>
            </a:r>
            <a:r>
              <a:rPr lang="en-US" altLang="ko-KR" dirty="0"/>
              <a:t>Connect the current subgraph to the least dissimilar </a:t>
            </a:r>
            <a:r>
              <a:rPr lang="en-US" altLang="ko-KR" dirty="0" err="1"/>
              <a:t>neighbour</a:t>
            </a:r>
            <a:r>
              <a:rPr lang="en-US" altLang="ko-KR" dirty="0"/>
              <a:t> of any of the members of the subgraph. </a:t>
            </a:r>
          </a:p>
          <a:p>
            <a:endParaRPr lang="en-US" altLang="ko-KR" dirty="0"/>
          </a:p>
          <a:p>
            <a:r>
              <a:rPr lang="en-US" altLang="ko-KR" b="1" dirty="0"/>
              <a:t>Step 3 </a:t>
            </a:r>
            <a:r>
              <a:rPr lang="en-US" altLang="ko-KR" dirty="0"/>
              <a:t>Loop on Step 2, until all points are in the one subgraph: this, then, is the MST</a:t>
            </a:r>
            <a:endParaRPr lang="ko-KR" altLang="en-US" dirty="0"/>
          </a:p>
        </p:txBody>
      </p:sp>
    </p:spTree>
    <p:extLst>
      <p:ext uri="{BB962C8B-B14F-4D97-AF65-F5344CB8AC3E}">
        <p14:creationId xmlns:p14="http://schemas.microsoft.com/office/powerpoint/2010/main" val="104396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8" name="그룹 7">
            <a:extLst>
              <a:ext uri="{FF2B5EF4-FFF2-40B4-BE49-F238E27FC236}">
                <a16:creationId xmlns:a16="http://schemas.microsoft.com/office/drawing/2014/main" id="{631700FC-5223-48D8-B059-5395C297FB46}"/>
              </a:ext>
            </a:extLst>
          </p:cNvPr>
          <p:cNvGrpSpPr/>
          <p:nvPr/>
        </p:nvGrpSpPr>
        <p:grpSpPr>
          <a:xfrm>
            <a:off x="856859" y="1150163"/>
            <a:ext cx="11047120" cy="5272030"/>
            <a:chOff x="755576" y="404664"/>
            <a:chExt cx="7632848" cy="2736304"/>
          </a:xfrm>
        </p:grpSpPr>
        <p:sp>
          <p:nvSpPr>
            <p:cNvPr id="9" name="직사각형 8">
              <a:extLst>
                <a:ext uri="{FF2B5EF4-FFF2-40B4-BE49-F238E27FC236}">
                  <a16:creationId xmlns:a16="http://schemas.microsoft.com/office/drawing/2014/main" id="{20DC40F1-5674-49FD-84AA-BA0471E2AB4B}"/>
                </a:ext>
              </a:extLst>
            </p:cNvPr>
            <p:cNvSpPr/>
            <p:nvPr/>
          </p:nvSpPr>
          <p:spPr>
            <a:xfrm>
              <a:off x="755576" y="404664"/>
              <a:ext cx="7632848" cy="273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9A306B70-2E6C-43E1-BABA-0AA76D0DF6E4}"/>
                </a:ext>
              </a:extLst>
            </p:cNvPr>
            <p:cNvSpPr/>
            <p:nvPr/>
          </p:nvSpPr>
          <p:spPr>
            <a:xfrm>
              <a:off x="827584" y="476672"/>
              <a:ext cx="7488832" cy="2592288"/>
            </a:xfrm>
            <a:prstGeom prst="rect">
              <a:avLst/>
            </a:prstGeom>
            <a:solidFill>
              <a:schemeClr val="bg1"/>
            </a:solidFill>
            <a:ln w="38100">
              <a:solidFill>
                <a:srgbClr val="CCB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직사각형 11">
            <a:extLst>
              <a:ext uri="{FF2B5EF4-FFF2-40B4-BE49-F238E27FC236}">
                <a16:creationId xmlns:a16="http://schemas.microsoft.com/office/drawing/2014/main" id="{034B0ACC-C41D-426D-939D-CAA44B3B5E36}"/>
              </a:ext>
            </a:extLst>
          </p:cNvPr>
          <p:cNvSpPr/>
          <p:nvPr/>
        </p:nvSpPr>
        <p:spPr>
          <a:xfrm>
            <a:off x="1135309" y="1513085"/>
            <a:ext cx="6097108" cy="4247317"/>
          </a:xfrm>
          <a:prstGeom prst="rect">
            <a:avLst/>
          </a:prstGeom>
        </p:spPr>
        <p:txBody>
          <a:bodyPr wrap="square">
            <a:spAutoFit/>
          </a:bodyPr>
          <a:lstStyle/>
          <a:p>
            <a:r>
              <a:rPr lang="en-US" altLang="ko-KR" b="1" dirty="0"/>
              <a:t>Order the nondiagonal elements of the distance matrix D in increasing order.</a:t>
            </a:r>
          </a:p>
          <a:p>
            <a:endParaRPr lang="en-US" altLang="ko-KR" dirty="0"/>
          </a:p>
          <a:p>
            <a:r>
              <a:rPr lang="en-US" altLang="ko-KR" dirty="0"/>
              <a:t>Shortest 10 distances:</a:t>
            </a:r>
          </a:p>
          <a:p>
            <a:r>
              <a:rPr lang="en-US" altLang="ko-KR" sz="1400" b="1" dirty="0"/>
              <a:t>CHV–TX d = 0.949 </a:t>
            </a:r>
            <a:r>
              <a:rPr lang="en-US" altLang="ko-KR" sz="1400" dirty="0"/>
              <a:t>| TX–XON d = 0.962 | </a:t>
            </a:r>
          </a:p>
          <a:p>
            <a:r>
              <a:rPr lang="en-US" altLang="ko-KR" sz="1400" dirty="0"/>
              <a:t>CHV–XON d = 0.982 | KO–PG d = 1.040 | GE– KO d = 1.063 |</a:t>
            </a:r>
          </a:p>
          <a:p>
            <a:r>
              <a:rPr lang="en-US" altLang="ko-KR" sz="1400" dirty="0"/>
              <a:t>AA–IP d = 1.074 | GE–MMM d = 1.078 | KO–MCD d = 1.084 | </a:t>
            </a:r>
          </a:p>
          <a:p>
            <a:r>
              <a:rPr lang="en-US" altLang="ko-KR" sz="1400" dirty="0"/>
              <a:t>GE–T d = 1.090 | DD–GE d = 1.095.</a:t>
            </a:r>
          </a:p>
          <a:p>
            <a:endParaRPr lang="en-US" altLang="ko-KR" sz="1400" dirty="0"/>
          </a:p>
          <a:p>
            <a:r>
              <a:rPr lang="en-US" altLang="ko-KR" sz="1600" dirty="0"/>
              <a:t>-&gt; The MST is progressively built up by linking all the elements of the set together in a graph characterized by a minimal distance between stocks.</a:t>
            </a:r>
          </a:p>
          <a:p>
            <a:endParaRPr lang="en-US" altLang="ko-KR" sz="1600" dirty="0"/>
          </a:p>
          <a:p>
            <a:r>
              <a:rPr lang="en-US" altLang="ko-KR" sz="1600" dirty="0"/>
              <a:t>(MMM,MCD, T and DD) need to be linked to the GE–KO–PG. MMM, T and DD </a:t>
            </a:r>
            <a:r>
              <a:rPr lang="en-US" altLang="ko-KR" sz="1600" dirty="0">
                <a:sym typeface="Wingdings" panose="05000000000000000000" pitchFamily="2" charset="2"/>
              </a:rPr>
              <a:t> </a:t>
            </a:r>
            <a:r>
              <a:rPr lang="en-US" altLang="ko-KR" sz="1600" dirty="0"/>
              <a:t>GE (which has at this stage 4 links)</a:t>
            </a:r>
          </a:p>
          <a:p>
            <a:r>
              <a:rPr lang="en-US" altLang="ko-KR" sz="1600" dirty="0"/>
              <a:t>MCD </a:t>
            </a:r>
            <a:r>
              <a:rPr lang="en-US" altLang="ko-KR" sz="1600" dirty="0">
                <a:sym typeface="Wingdings" panose="05000000000000000000" pitchFamily="2" charset="2"/>
              </a:rPr>
              <a:t> </a:t>
            </a:r>
            <a:r>
              <a:rPr lang="en-US" altLang="ko-KR" sz="1600" dirty="0"/>
              <a:t>KO (which has at this stage 3 links)</a:t>
            </a:r>
          </a:p>
          <a:p>
            <a:endParaRPr lang="en-US" altLang="ko-KR" sz="1600" dirty="0"/>
          </a:p>
        </p:txBody>
      </p:sp>
      <p:pic>
        <p:nvPicPr>
          <p:cNvPr id="13" name="그림 12">
            <a:extLst>
              <a:ext uri="{FF2B5EF4-FFF2-40B4-BE49-F238E27FC236}">
                <a16:creationId xmlns:a16="http://schemas.microsoft.com/office/drawing/2014/main" id="{90D8B652-AED1-4FDE-BFB8-CF70808E8D53}"/>
              </a:ext>
            </a:extLst>
          </p:cNvPr>
          <p:cNvPicPr>
            <a:picLocks noChangeAspect="1"/>
          </p:cNvPicPr>
          <p:nvPr/>
        </p:nvPicPr>
        <p:blipFill>
          <a:blip r:embed="rId2"/>
          <a:stretch>
            <a:fillRect/>
          </a:stretch>
        </p:blipFill>
        <p:spPr>
          <a:xfrm>
            <a:off x="7336635" y="1596561"/>
            <a:ext cx="4195843" cy="2631143"/>
          </a:xfrm>
          <a:prstGeom prst="rect">
            <a:avLst/>
          </a:prstGeom>
          <a:ln w="28575">
            <a:solidFill>
              <a:schemeClr val="bg2">
                <a:lumMod val="25000"/>
              </a:schemeClr>
            </a:solidFill>
          </a:ln>
        </p:spPr>
      </p:pic>
      <p:sp>
        <p:nvSpPr>
          <p:cNvPr id="14" name="직사각형 13">
            <a:extLst>
              <a:ext uri="{FF2B5EF4-FFF2-40B4-BE49-F238E27FC236}">
                <a16:creationId xmlns:a16="http://schemas.microsoft.com/office/drawing/2014/main" id="{A79BF663-E8B7-4658-AB8D-7EE5F2370026}"/>
              </a:ext>
            </a:extLst>
          </p:cNvPr>
          <p:cNvSpPr/>
          <p:nvPr/>
        </p:nvSpPr>
        <p:spPr>
          <a:xfrm>
            <a:off x="9698310" y="4243722"/>
            <a:ext cx="1920398" cy="307777"/>
          </a:xfrm>
          <a:prstGeom prst="rect">
            <a:avLst/>
          </a:prstGeom>
        </p:spPr>
        <p:txBody>
          <a:bodyPr wrap="none">
            <a:spAutoFit/>
          </a:bodyPr>
          <a:lstStyle/>
          <a:p>
            <a:r>
              <a:rPr lang="en-US" altLang="ko-KR" sz="1400" dirty="0">
                <a:solidFill>
                  <a:srgbClr val="0066FF"/>
                </a:solidFill>
              </a:rPr>
              <a:t>Three distinct groups</a:t>
            </a:r>
            <a:endParaRPr lang="ko-KR" altLang="en-US" sz="1400" dirty="0">
              <a:solidFill>
                <a:srgbClr val="0066FF"/>
              </a:solidFill>
            </a:endParaRPr>
          </a:p>
        </p:txBody>
      </p:sp>
      <p:sp>
        <p:nvSpPr>
          <p:cNvPr id="15" name="직사각형 14">
            <a:extLst>
              <a:ext uri="{FF2B5EF4-FFF2-40B4-BE49-F238E27FC236}">
                <a16:creationId xmlns:a16="http://schemas.microsoft.com/office/drawing/2014/main" id="{A9C7981E-FCF8-4161-89AD-777F48CE6D79}"/>
              </a:ext>
            </a:extLst>
          </p:cNvPr>
          <p:cNvSpPr/>
          <p:nvPr/>
        </p:nvSpPr>
        <p:spPr>
          <a:xfrm>
            <a:off x="1141533" y="5526302"/>
            <a:ext cx="10477772" cy="584775"/>
          </a:xfrm>
          <a:prstGeom prst="rect">
            <a:avLst/>
          </a:prstGeom>
        </p:spPr>
        <p:txBody>
          <a:bodyPr wrap="square">
            <a:spAutoFit/>
          </a:bodyPr>
          <a:lstStyle/>
          <a:p>
            <a:r>
              <a:rPr lang="en-US" altLang="ko-KR" sz="1600" dirty="0"/>
              <a:t>Different groups (IP-MMM d=1.110) is detected </a:t>
            </a:r>
          </a:p>
          <a:p>
            <a:r>
              <a:rPr lang="en-US" altLang="ko-KR" sz="1600" dirty="0">
                <a:sym typeface="Wingdings" panose="05000000000000000000" pitchFamily="2" charset="2"/>
              </a:rPr>
              <a:t> </a:t>
            </a:r>
            <a:r>
              <a:rPr lang="en-US" altLang="ko-KR" sz="1600" dirty="0"/>
              <a:t>the two groups containing MMM and IP are then linked together through the MMM-IP connection</a:t>
            </a:r>
            <a:endParaRPr lang="ko-KR" altLang="en-US" sz="1600" dirty="0"/>
          </a:p>
        </p:txBody>
      </p:sp>
    </p:spTree>
    <p:extLst>
      <p:ext uri="{BB962C8B-B14F-4D97-AF65-F5344CB8AC3E}">
        <p14:creationId xmlns:p14="http://schemas.microsoft.com/office/powerpoint/2010/main" val="116303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B26849C9-4885-4F0C-BBB5-EC9901B6A70F}"/>
              </a:ext>
            </a:extLst>
          </p:cNvPr>
          <p:cNvGrpSpPr/>
          <p:nvPr/>
        </p:nvGrpSpPr>
        <p:grpSpPr>
          <a:xfrm>
            <a:off x="856859" y="116632"/>
            <a:ext cx="11372465" cy="765799"/>
            <a:chOff x="746867" y="116632"/>
            <a:chExt cx="8324465" cy="765799"/>
          </a:xfrm>
        </p:grpSpPr>
        <p:sp>
          <p:nvSpPr>
            <p:cNvPr id="3" name="직사각형 2">
              <a:extLst>
                <a:ext uri="{FF2B5EF4-FFF2-40B4-BE49-F238E27FC236}">
                  <a16:creationId xmlns:a16="http://schemas.microsoft.com/office/drawing/2014/main" id="{9F2D8330-BD74-43B3-B7E7-B36C9C7FE6C0}"/>
                </a:ext>
              </a:extLst>
            </p:cNvPr>
            <p:cNvSpPr/>
            <p:nvPr/>
          </p:nvSpPr>
          <p:spPr>
            <a:xfrm>
              <a:off x="755575" y="188640"/>
              <a:ext cx="8289629" cy="64807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ltLang="ko-KR" b="1" dirty="0"/>
            </a:p>
          </p:txBody>
        </p:sp>
        <p:sp>
          <p:nvSpPr>
            <p:cNvPr id="4" name="TextBox 3">
              <a:extLst>
                <a:ext uri="{FF2B5EF4-FFF2-40B4-BE49-F238E27FC236}">
                  <a16:creationId xmlns:a16="http://schemas.microsoft.com/office/drawing/2014/main" id="{327DCDE5-501B-45CD-8D22-1C6760047075}"/>
                </a:ext>
              </a:extLst>
            </p:cNvPr>
            <p:cNvSpPr txBox="1"/>
            <p:nvPr/>
          </p:nvSpPr>
          <p:spPr>
            <a:xfrm>
              <a:off x="755576" y="260648"/>
              <a:ext cx="7056784" cy="523220"/>
            </a:xfrm>
            <a:prstGeom prst="rect">
              <a:avLst/>
            </a:prstGeom>
            <a:noFill/>
          </p:spPr>
          <p:txBody>
            <a:bodyPr wrap="square" rtlCol="0">
              <a:spAutoFit/>
            </a:bodyPr>
            <a:lstStyle/>
            <a:p>
              <a:r>
                <a:rPr lang="en-US" altLang="ko-KR" sz="2800" dirty="0"/>
                <a:t>The</a:t>
              </a:r>
              <a:r>
                <a:rPr lang="en-US" altLang="ko-KR" sz="2800" b="1" dirty="0"/>
                <a:t> MST </a:t>
              </a:r>
              <a:r>
                <a:rPr lang="en-US" altLang="ko-KR" sz="2400" dirty="0"/>
                <a:t>associated with an</a:t>
              </a:r>
              <a:r>
                <a:rPr lang="en-US" altLang="ko-KR" sz="2400" b="1" dirty="0"/>
                <a:t> </a:t>
              </a:r>
              <a:r>
                <a:rPr lang="en-US" altLang="ko-KR" sz="2800" b="1" dirty="0"/>
                <a:t>Euclidean distance matrix </a:t>
              </a:r>
              <a:endParaRPr lang="ko-KR" altLang="en-US" sz="2800" b="1" dirty="0"/>
            </a:p>
          </p:txBody>
        </p:sp>
        <p:grpSp>
          <p:nvGrpSpPr>
            <p:cNvPr id="5" name="그룹 21">
              <a:extLst>
                <a:ext uri="{FF2B5EF4-FFF2-40B4-BE49-F238E27FC236}">
                  <a16:creationId xmlns:a16="http://schemas.microsoft.com/office/drawing/2014/main" id="{69619CC5-EE2E-4692-BEF6-D0ABE865652B}"/>
                </a:ext>
              </a:extLst>
            </p:cNvPr>
            <p:cNvGrpSpPr/>
            <p:nvPr/>
          </p:nvGrpSpPr>
          <p:grpSpPr>
            <a:xfrm>
              <a:off x="746867" y="116632"/>
              <a:ext cx="8324465" cy="765799"/>
              <a:chOff x="746867" y="116632"/>
              <a:chExt cx="8324465" cy="765799"/>
            </a:xfrm>
            <a:solidFill>
              <a:srgbClr val="58378D"/>
            </a:solidFill>
          </p:grpSpPr>
          <p:sp>
            <p:nvSpPr>
              <p:cNvPr id="6" name="직사각형 5">
                <a:extLst>
                  <a:ext uri="{FF2B5EF4-FFF2-40B4-BE49-F238E27FC236}">
                    <a16:creationId xmlns:a16="http://schemas.microsoft.com/office/drawing/2014/main" id="{5A4CCB74-128E-44F5-891F-C51BE31122C7}"/>
                  </a:ext>
                </a:extLst>
              </p:cNvPr>
              <p:cNvSpPr/>
              <p:nvPr/>
            </p:nvSpPr>
            <p:spPr>
              <a:xfrm>
                <a:off x="746867" y="116632"/>
                <a:ext cx="8307046" cy="894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2139653F-141E-4C55-B1BC-2984F6B25D93}"/>
                  </a:ext>
                </a:extLst>
              </p:cNvPr>
              <p:cNvSpPr/>
              <p:nvPr/>
            </p:nvSpPr>
            <p:spPr>
              <a:xfrm>
                <a:off x="755576" y="836712"/>
                <a:ext cx="8315756"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11" name="그림 10">
            <a:extLst>
              <a:ext uri="{FF2B5EF4-FFF2-40B4-BE49-F238E27FC236}">
                <a16:creationId xmlns:a16="http://schemas.microsoft.com/office/drawing/2014/main" id="{07B70F11-9818-49EA-9646-F44D9A9A44EE}"/>
              </a:ext>
            </a:extLst>
          </p:cNvPr>
          <p:cNvPicPr>
            <a:picLocks noChangeAspect="1"/>
          </p:cNvPicPr>
          <p:nvPr/>
        </p:nvPicPr>
        <p:blipFill>
          <a:blip r:embed="rId2"/>
          <a:stretch>
            <a:fillRect/>
          </a:stretch>
        </p:blipFill>
        <p:spPr>
          <a:xfrm>
            <a:off x="868755" y="1107713"/>
            <a:ext cx="5948635" cy="4583797"/>
          </a:xfrm>
          <a:prstGeom prst="rect">
            <a:avLst/>
          </a:prstGeom>
          <a:ln w="28575">
            <a:solidFill>
              <a:schemeClr val="bg2">
                <a:lumMod val="50000"/>
              </a:schemeClr>
            </a:solidFill>
          </a:ln>
        </p:spPr>
      </p:pic>
      <p:sp>
        <p:nvSpPr>
          <p:cNvPr id="16" name="직사각형 15">
            <a:extLst>
              <a:ext uri="{FF2B5EF4-FFF2-40B4-BE49-F238E27FC236}">
                <a16:creationId xmlns:a16="http://schemas.microsoft.com/office/drawing/2014/main" id="{4DE70559-0DA7-4F72-865A-E1B4367C22BE}"/>
              </a:ext>
            </a:extLst>
          </p:cNvPr>
          <p:cNvSpPr/>
          <p:nvPr/>
        </p:nvSpPr>
        <p:spPr>
          <a:xfrm>
            <a:off x="856859" y="5846954"/>
            <a:ext cx="5960531" cy="34361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p>
        </p:txBody>
      </p:sp>
      <p:sp>
        <p:nvSpPr>
          <p:cNvPr id="17" name="TextBox 16">
            <a:extLst>
              <a:ext uri="{FF2B5EF4-FFF2-40B4-BE49-F238E27FC236}">
                <a16:creationId xmlns:a16="http://schemas.microsoft.com/office/drawing/2014/main" id="{95DE728F-5913-40CC-8900-8B483C8F5F62}"/>
              </a:ext>
            </a:extLst>
          </p:cNvPr>
          <p:cNvSpPr txBox="1"/>
          <p:nvPr/>
        </p:nvSpPr>
        <p:spPr>
          <a:xfrm>
            <a:off x="931204" y="5852011"/>
            <a:ext cx="5811839" cy="338554"/>
          </a:xfrm>
          <a:prstGeom prst="rect">
            <a:avLst/>
          </a:prstGeom>
          <a:noFill/>
        </p:spPr>
        <p:txBody>
          <a:bodyPr wrap="square" rtlCol="0">
            <a:spAutoFit/>
          </a:bodyPr>
          <a:lstStyle/>
          <a:p>
            <a:pPr algn="ctr"/>
            <a:r>
              <a:rPr lang="en-US" altLang="ko-KR" sz="1600" b="1" dirty="0"/>
              <a:t>Minimal spanning tree connecting the 30 stocks (DJIA)</a:t>
            </a:r>
          </a:p>
        </p:txBody>
      </p:sp>
      <mc:AlternateContent xmlns:mc="http://schemas.openxmlformats.org/markup-compatibility/2006" xmlns:a14="http://schemas.microsoft.com/office/drawing/2010/main">
        <mc:Choice Requires="a14">
          <p:sp>
            <p:nvSpPr>
              <p:cNvPr id="8" name="직사각형 7">
                <a:extLst>
                  <a:ext uri="{FF2B5EF4-FFF2-40B4-BE49-F238E27FC236}">
                    <a16:creationId xmlns:a16="http://schemas.microsoft.com/office/drawing/2014/main" id="{0A4979A6-1C02-4967-9127-C577276F25E5}"/>
                  </a:ext>
                </a:extLst>
              </p:cNvPr>
              <p:cNvSpPr/>
              <p:nvPr/>
            </p:nvSpPr>
            <p:spPr>
              <a:xfrm>
                <a:off x="7152070" y="1275103"/>
                <a:ext cx="3801772" cy="1327351"/>
              </a:xfrm>
              <a:prstGeom prst="rect">
                <a:avLst/>
              </a:prstGeom>
            </p:spPr>
            <p:txBody>
              <a:bodyPr wrap="square">
                <a:spAutoFit/>
              </a:bodyPr>
              <a:lstStyle/>
              <a:p>
                <a:r>
                  <a:rPr lang="ko-KR" altLang="en-US" dirty="0" err="1"/>
                  <a:t>By</a:t>
                </a:r>
                <a:r>
                  <a:rPr lang="ko-KR" altLang="en-US" dirty="0"/>
                  <a:t> </a:t>
                </a:r>
                <a:r>
                  <a:rPr lang="ko-KR" altLang="en-US" dirty="0" err="1"/>
                  <a:t>following</a:t>
                </a:r>
                <a:r>
                  <a:rPr lang="ko-KR" altLang="en-US" dirty="0"/>
                  <a:t> </a:t>
                </a:r>
                <a:r>
                  <a:rPr lang="ko-KR" altLang="en-US" dirty="0" err="1"/>
                  <a:t>the</a:t>
                </a:r>
                <a:r>
                  <a:rPr lang="ko-KR" altLang="en-US" dirty="0"/>
                  <a:t> </a:t>
                </a:r>
                <a:r>
                  <a:rPr lang="ko-KR" altLang="en-US" dirty="0" err="1"/>
                  <a:t>above</a:t>
                </a:r>
                <a:r>
                  <a:rPr lang="ko-KR" altLang="en-US" dirty="0"/>
                  <a:t> </a:t>
                </a:r>
                <a:r>
                  <a:rPr lang="ko-KR" altLang="en-US" dirty="0" err="1"/>
                  <a:t>illustrated</a:t>
                </a:r>
                <a:r>
                  <a:rPr lang="ko-KR" altLang="en-US" dirty="0"/>
                  <a:t> </a:t>
                </a:r>
                <a:r>
                  <a:rPr lang="ko-KR" altLang="en-US" dirty="0" err="1"/>
                  <a:t>procedure</a:t>
                </a:r>
                <a:r>
                  <a:rPr lang="ko-KR" altLang="en-US" dirty="0"/>
                  <a:t> </a:t>
                </a:r>
                <a:r>
                  <a:rPr lang="ko-KR" altLang="en-US" dirty="0" err="1"/>
                  <a:t>for</a:t>
                </a:r>
                <a:r>
                  <a:rPr lang="ko-KR" altLang="en-US" dirty="0"/>
                  <a:t> </a:t>
                </a:r>
                <a:r>
                  <a:rPr lang="ko-KR" altLang="en-US" dirty="0" err="1"/>
                  <a:t>all</a:t>
                </a:r>
                <a:r>
                  <a:rPr lang="ko-KR" altLang="en-US" dirty="0"/>
                  <a:t> </a:t>
                </a:r>
                <a:r>
                  <a:rPr lang="ko-KR" altLang="en-US" dirty="0" err="1"/>
                  <a:t>then</a:t>
                </a:r>
                <a:r>
                  <a:rPr lang="ko-KR" altLang="en-US" dirty="0"/>
                  <a:t> </a:t>
                </a:r>
                <a14:m>
                  <m:oMath xmlns:m="http://schemas.openxmlformats.org/officeDocument/2006/math">
                    <m:f>
                      <m:fPr>
                        <m:ctrlPr>
                          <a:rPr lang="en-US" altLang="ko-KR" i="1" dirty="0">
                            <a:latin typeface="Cambria Math" panose="02040503050406030204" pitchFamily="18" charset="0"/>
                          </a:rPr>
                        </m:ctrlPr>
                      </m:fPr>
                      <m:num>
                        <m:r>
                          <a:rPr lang="en-US" altLang="ko-KR" i="1" dirty="0">
                            <a:latin typeface="Cambria Math" panose="02040503050406030204" pitchFamily="18" charset="0"/>
                          </a:rPr>
                          <m:t>𝑛</m:t>
                        </m:r>
                        <m:r>
                          <a:rPr lang="en-US" altLang="ko-KR" i="1" dirty="0">
                            <a:latin typeface="Cambria Math" panose="02040503050406030204" pitchFamily="18" charset="0"/>
                          </a:rPr>
                          <m:t>(</m:t>
                        </m:r>
                        <m:r>
                          <a:rPr lang="en-US" altLang="ko-KR" i="1" dirty="0">
                            <a:latin typeface="Cambria Math" panose="02040503050406030204" pitchFamily="18" charset="0"/>
                          </a:rPr>
                          <m:t>𝑛</m:t>
                        </m:r>
                        <m:r>
                          <a:rPr lang="en-US" altLang="ko-KR" i="1" dirty="0">
                            <a:latin typeface="Cambria Math" panose="02040503050406030204" pitchFamily="18" charset="0"/>
                          </a:rPr>
                          <m:t>−1)</m:t>
                        </m:r>
                      </m:num>
                      <m:den>
                        <m:r>
                          <a:rPr lang="en-US" altLang="ko-KR" i="1" dirty="0">
                            <a:latin typeface="Cambria Math" panose="02040503050406030204" pitchFamily="18" charset="0"/>
                          </a:rPr>
                          <m:t>2</m:t>
                        </m:r>
                      </m:den>
                    </m:f>
                    <m:r>
                      <a:rPr lang="en-US" altLang="ko-KR" i="1" dirty="0">
                        <a:latin typeface="Cambria Math" panose="02040503050406030204" pitchFamily="18" charset="0"/>
                      </a:rPr>
                      <m:t> </m:t>
                    </m:r>
                  </m:oMath>
                </a14:m>
                <a:r>
                  <a:rPr lang="ko-KR" altLang="en-US" dirty="0" err="1"/>
                  <a:t>distances</a:t>
                </a:r>
                <a:r>
                  <a:rPr lang="ko-KR" altLang="en-US" dirty="0"/>
                  <a:t> </a:t>
                </a:r>
                <a:r>
                  <a:rPr lang="ko-KR" altLang="en-US" dirty="0" err="1"/>
                  <a:t>one</a:t>
                </a:r>
                <a:r>
                  <a:rPr lang="ko-KR" altLang="en-US" dirty="0"/>
                  <a:t> </a:t>
                </a:r>
                <a:r>
                  <a:rPr lang="ko-KR" altLang="en-US" dirty="0" err="1"/>
                  <a:t>eventually</a:t>
                </a:r>
                <a:r>
                  <a:rPr lang="ko-KR" altLang="en-US" dirty="0"/>
                  <a:t> </a:t>
                </a:r>
                <a:r>
                  <a:rPr lang="ko-KR" altLang="en-US" dirty="0" err="1"/>
                  <a:t>obtain</a:t>
                </a:r>
                <a:r>
                  <a:rPr lang="ko-KR" altLang="en-US" dirty="0"/>
                  <a:t> </a:t>
                </a:r>
                <a:r>
                  <a:rPr lang="ko-KR" altLang="en-US" dirty="0" err="1"/>
                  <a:t>the</a:t>
                </a:r>
                <a:r>
                  <a:rPr lang="ko-KR" altLang="en-US" dirty="0"/>
                  <a:t> </a:t>
                </a:r>
                <a:r>
                  <a:rPr lang="ko-KR" altLang="en-US" dirty="0" err="1"/>
                  <a:t>final</a:t>
                </a:r>
                <a:r>
                  <a:rPr lang="ko-KR" altLang="en-US" dirty="0"/>
                  <a:t> MST.</a:t>
                </a:r>
              </a:p>
            </p:txBody>
          </p:sp>
        </mc:Choice>
        <mc:Fallback xmlns="">
          <p:sp>
            <p:nvSpPr>
              <p:cNvPr id="8" name="직사각형 7">
                <a:extLst>
                  <a:ext uri="{FF2B5EF4-FFF2-40B4-BE49-F238E27FC236}">
                    <a16:creationId xmlns:a16="http://schemas.microsoft.com/office/drawing/2014/main" id="{0A4979A6-1C02-4967-9127-C577276F25E5}"/>
                  </a:ext>
                </a:extLst>
              </p:cNvPr>
              <p:cNvSpPr>
                <a:spLocks noRot="1" noChangeAspect="1" noMove="1" noResize="1" noEditPoints="1" noAdjustHandles="1" noChangeArrowheads="1" noChangeShapeType="1" noTextEdit="1"/>
              </p:cNvSpPr>
              <p:nvPr/>
            </p:nvSpPr>
            <p:spPr>
              <a:xfrm>
                <a:off x="7152070" y="1275103"/>
                <a:ext cx="3801772" cy="1327351"/>
              </a:xfrm>
              <a:prstGeom prst="rect">
                <a:avLst/>
              </a:prstGeom>
              <a:blipFill>
                <a:blip r:embed="rId3"/>
                <a:stretch>
                  <a:fillRect l="-1282" t="-2294" b="-596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132625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3345</TotalTime>
  <Words>1657</Words>
  <Application>Microsoft Office PowerPoint</Application>
  <PresentationFormat>와이드스크린</PresentationFormat>
  <Paragraphs>146</Paragraphs>
  <Slides>16</Slides>
  <Notes>6</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16</vt:i4>
      </vt:variant>
    </vt:vector>
  </HeadingPairs>
  <TitlesOfParts>
    <vt:vector size="21" baseType="lpstr">
      <vt:lpstr>맑은 고딕</vt:lpstr>
      <vt:lpstr>Arial</vt:lpstr>
      <vt:lpstr>Cambria Math</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eileen1426@naver.com</dc:creator>
  <cp:lastModifiedBy>eileen1426@naver.com</cp:lastModifiedBy>
  <cp:revision>174</cp:revision>
  <dcterms:created xsi:type="dcterms:W3CDTF">2021-01-20T10:27:03Z</dcterms:created>
  <dcterms:modified xsi:type="dcterms:W3CDTF">2022-01-19T15:44:16Z</dcterms:modified>
</cp:coreProperties>
</file>