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4"/>
  </p:notesMasterIdLst>
  <p:handoutMasterIdLst>
    <p:handoutMasterId r:id="rId5"/>
  </p:handoutMasterIdLst>
  <p:sldIdLst>
    <p:sldId id="387" r:id="rId2"/>
    <p:sldId id="388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/>
    <p:restoredTop sz="95755"/>
  </p:normalViewPr>
  <p:slideViewPr>
    <p:cSldViewPr snapToGrid="0">
      <p:cViewPr varScale="1">
        <p:scale>
          <a:sx n="109" d="100"/>
          <a:sy n="109" d="100"/>
        </p:scale>
        <p:origin x="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6/15/25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788E-EF59-8EA4-ECD6-7E50CFC3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55D2A-10A1-D81B-CB5B-D4800230B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1B12E-C120-B749-E5E6-73B6B07C5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561-2B68-7D64-3570-A4519261B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9F989-EF0A-4BF4-14C3-E2BB95335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09C-06CB-26AA-7E6B-4E4AC6D77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05EC7-219E-6D76-185A-257708CF0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1A879-1B8D-5F7A-E5D0-9558AF82C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MIC-PPT-cover-page-design-0802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714750"/>
            <a:ext cx="12192000" cy="3143250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852961"/>
            <a:ext cx="6638544" cy="98260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Sub-topic Line One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62840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4952999"/>
            <a:ext cx="6638544" cy="651933"/>
          </a:xfr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9" name="Picture 8" descr="CUIMC-ko-logo-large.png">
            <a:extLst>
              <a:ext uri="{FF2B5EF4-FFF2-40B4-BE49-F238E27FC236}">
                <a16:creationId xmlns:a16="http://schemas.microsoft.com/office/drawing/2014/main" id="{4E8FC1BE-C716-5C46-A259-BC04461F2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3" y="6274393"/>
            <a:ext cx="3297324" cy="4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DED7FD0-D892-9143-A8AA-489C3FA99E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357618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849387"/>
            <a:ext cx="6638544" cy="150880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3200" b="0" i="0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CUIMC-ko-logo-large.png">
            <a:extLst>
              <a:ext uri="{FF2B5EF4-FFF2-40B4-BE49-F238E27FC236}">
                <a16:creationId xmlns:a16="http://schemas.microsoft.com/office/drawing/2014/main" id="{9728D9F9-56C1-F64A-9CD6-800216EEBB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3" y="6274393"/>
            <a:ext cx="3297324" cy="4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7" y="1833658"/>
            <a:ext cx="7727865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6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3581739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503662" y="1833660"/>
            <a:ext cx="6670306" cy="410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vitae dolor </a:t>
            </a:r>
            <a:r>
              <a:rPr lang="en-US" err="1"/>
              <a:t>euismod</a:t>
            </a:r>
            <a:r>
              <a:rPr lang="en-US"/>
              <a:t>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finibus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. In </a:t>
            </a:r>
            <a:r>
              <a:rPr lang="en-US" err="1"/>
              <a:t>ornare</a:t>
            </a:r>
            <a:r>
              <a:rPr lang="en-US"/>
              <a:t> convallis </a:t>
            </a:r>
            <a:r>
              <a:rPr lang="en-US" err="1"/>
              <a:t>velit</a:t>
            </a:r>
            <a:r>
              <a:rPr lang="en-US"/>
              <a:t> vitae cursus. Integer </a:t>
            </a:r>
            <a:r>
              <a:rPr lang="en-US" err="1"/>
              <a:t>egestas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mi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sollicitudin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55828" y="1833660"/>
            <a:ext cx="7735824" cy="4101472"/>
          </a:xfrm>
          <a:prstGeom prst="rect">
            <a:avLst/>
          </a:prstGeom>
        </p:spPr>
        <p:txBody>
          <a:bodyPr lIns="0" rIns="182880">
            <a:noAutofit/>
          </a:bodyPr>
          <a:lstStyle>
            <a:lvl1pPr marL="0" marR="0" indent="-310896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0"/>
              </a:spcAft>
              <a:buClr>
                <a:srgbClr val="1D4F91"/>
              </a:buClr>
              <a:buSzPct val="100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r>
              <a:rPr lang="en-US" err="1"/>
              <a:t>Quisque</a:t>
            </a:r>
            <a:r>
              <a:rPr lang="en-US"/>
              <a:t> ac </a:t>
            </a:r>
            <a:r>
              <a:rPr lang="en-US" err="1"/>
              <a:t>orci</a:t>
            </a:r>
            <a:r>
              <a:rPr lang="en-US"/>
              <a:t> in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  <a:p>
            <a:r>
              <a:rPr lang="en-US" err="1"/>
              <a:t>Donec</a:t>
            </a:r>
            <a:r>
              <a:rPr lang="en-US"/>
              <a:t> vitae </a:t>
            </a:r>
            <a:r>
              <a:rPr lang="en-US" err="1"/>
              <a:t>justo</a:t>
            </a:r>
            <a:r>
              <a:rPr lang="en-US"/>
              <a:t> et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ex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ac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</a:t>
            </a:r>
          </a:p>
          <a:p>
            <a:r>
              <a:rPr lang="en-US" err="1"/>
              <a:t>Duis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</a:t>
            </a:r>
          </a:p>
          <a:p>
            <a:r>
              <a:rPr lang="en-US"/>
              <a:t>Justo et neque odio facilisis turpis </a:t>
            </a:r>
            <a:r>
              <a:rPr lang="en-US" err="1"/>
              <a:t>sodales</a:t>
            </a:r>
            <a:r>
              <a:rPr lang="en-US"/>
              <a:t> placerat.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19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55828" y="1833659"/>
            <a:ext cx="7735824" cy="41014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8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48640" indent="-279400">
              <a:lnSpc>
                <a:spcPts val="2300"/>
              </a:lnSpc>
              <a:buClr>
                <a:srgbClr val="1D4F91"/>
              </a:buClr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18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text</a:t>
            </a:r>
          </a:p>
          <a:p>
            <a:pPr lvl="2"/>
            <a:r>
              <a:rPr lang="en-US"/>
              <a:t>Third level</a:t>
            </a:r>
          </a:p>
          <a:p>
            <a:pPr lvl="1"/>
            <a:r>
              <a:rPr lang="en-US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/>
              <a:t>Third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text </a:t>
            </a:r>
          </a:p>
          <a:p>
            <a:pPr lvl="2"/>
            <a:r>
              <a:rPr lang="en-US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662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4447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3658"/>
            <a:ext cx="4268652" cy="41014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and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3005" y="-7952"/>
            <a:ext cx="7078995" cy="6233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3004" y="965197"/>
            <a:ext cx="7078995" cy="49699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658368" y="985165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8369" y="1834652"/>
            <a:ext cx="4268652" cy="4100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and </a:t>
            </a:r>
            <a:r>
              <a:rPr lang="en-US" err="1"/>
              <a:t>libero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"/>
            <a:ext cx="12192000" cy="623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171C69-2C49-06E0-CF56-2638E260AE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89032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408" imgH="408" progId="TCLayout.ActiveDocument.1">
                  <p:embed/>
                </p:oleObj>
              </mc:Choice>
              <mc:Fallback>
                <p:oleObj name="think-cell Slide" r:id="rId12" imgW="408" imgH="40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171C69-2C49-06E0-CF56-2638E260AE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39EAD0F-0857-0B4B-B430-7DD6F72FF46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55828" y="1839327"/>
            <a:ext cx="10515600" cy="40865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5828" y="835953"/>
            <a:ext cx="105156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859516" y="6316340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000" b="0" i="0" smtClean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pPr/>
              <a:t>‹#›</a:t>
            </a:fld>
            <a:endParaRPr lang="en-US" sz="1000" b="0" i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pic>
        <p:nvPicPr>
          <p:cNvPr id="10" name="Picture 9" descr="CUIMC-ko-logo-large.png">
            <a:extLst>
              <a:ext uri="{FF2B5EF4-FFF2-40B4-BE49-F238E27FC236}">
                <a16:creationId xmlns:a16="http://schemas.microsoft.com/office/drawing/2014/main" id="{A67E612B-A897-E644-BA17-13A7E8FEBD8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8" y="6348093"/>
            <a:ext cx="2802989" cy="3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None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600"/>
        </a:spcBef>
        <a:buClr>
          <a:srgbClr val="1D4F91"/>
        </a:buClr>
        <a:buFont typeface="Lucida Grande"/>
        <a:buChar char="-"/>
        <a:defRPr sz="18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E95A-CA3C-4C46-291E-C137374D4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4EF8AE-020D-6480-2581-546159396B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B1BA75B-A411-EAF2-7491-B10CF9110F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99299630-965B-1098-B631-01BA2FA6CA44}"/>
              </a:ext>
            </a:extLst>
          </p:cNvPr>
          <p:cNvSpPr txBox="1">
            <a:spLocks/>
          </p:cNvSpPr>
          <p:nvPr/>
        </p:nvSpPr>
        <p:spPr>
          <a:xfrm>
            <a:off x="658368" y="471585"/>
            <a:ext cx="10582446" cy="71608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Deploying C2Q: Step-by-Step Overview</a:t>
            </a:r>
            <a:endParaRPr lang="en-US" sz="3200" dirty="0">
              <a:latin typeface="Avenir Next LT Pro Demi" panose="020B07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8FB937-C7A6-AD89-A14B-1946466C325D}"/>
              </a:ext>
            </a:extLst>
          </p:cNvPr>
          <p:cNvSpPr txBox="1"/>
          <p:nvPr/>
        </p:nvSpPr>
        <p:spPr>
          <a:xfrm>
            <a:off x="3771126" y="1654255"/>
            <a:ext cx="32392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concept mapping (from OHDSI)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Negation Detection model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(from the shared Google Drive)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OMOP CDM v5.2.2 datasets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SynPUF_1K / 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OMOP CDM Vocabulary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Athena)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9FAA6-9AB5-5233-7454-03C2728BA255}"/>
              </a:ext>
            </a:extLst>
          </p:cNvPr>
          <p:cNvSpPr txBox="1"/>
          <p:nvPr/>
        </p:nvSpPr>
        <p:spPr>
          <a:xfrm>
            <a:off x="7362026" y="1654255"/>
            <a:ext cx="45839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Clone Repository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 up 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install packages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&amp; place the Negation Detection 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NegationDetection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Usagi &amp; implement the Concept Hub POST 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Configure paths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GlobalSetting.java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Negation model path,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virtualenv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path, Concept Hub POST API endpoint (Usagi)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Load OMOP datasets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into 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Update DB config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GlobalSetting.java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(URLs, credentials)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and deploy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Apache Tomcat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C2Q via browser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77264-84FC-AE09-0F0A-73B1D26B82B6}"/>
              </a:ext>
            </a:extLst>
          </p:cNvPr>
          <p:cNvSpPr txBox="1"/>
          <p:nvPr/>
        </p:nvSpPr>
        <p:spPr>
          <a:xfrm>
            <a:off x="449168" y="1654255"/>
            <a:ext cx="3047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8+, Apache Maven 3, Apache 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3.7.6+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PostgreSQL (optional for queries)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EB4003-9E28-BD2C-0E85-74BE3C0F7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5224" y="1220157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759488-0948-8252-9161-F992186EF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196" y="1220157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D4BED0-2249-1E36-F8F6-9F21770E7F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257" y="1220157"/>
            <a:ext cx="457200" cy="45720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171983-A9D9-59A1-9DFD-D7855D377FC1}"/>
              </a:ext>
            </a:extLst>
          </p:cNvPr>
          <p:cNvSpPr/>
          <p:nvPr/>
        </p:nvSpPr>
        <p:spPr>
          <a:xfrm>
            <a:off x="356838" y="1148440"/>
            <a:ext cx="3139397" cy="2545021"/>
          </a:xfrm>
          <a:prstGeom prst="roundRect">
            <a:avLst>
              <a:gd name="adj" fmla="val 56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C699FC3-B43C-0BCB-30CE-70962B9EF5D4}"/>
              </a:ext>
            </a:extLst>
          </p:cNvPr>
          <p:cNvSpPr/>
          <p:nvPr/>
        </p:nvSpPr>
        <p:spPr>
          <a:xfrm>
            <a:off x="3674621" y="1134837"/>
            <a:ext cx="3335779" cy="3670249"/>
          </a:xfrm>
          <a:prstGeom prst="roundRect">
            <a:avLst>
              <a:gd name="adj" fmla="val 56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A48B645-A146-6B6F-B425-5305DDB2E9DF}"/>
              </a:ext>
            </a:extLst>
          </p:cNvPr>
          <p:cNvSpPr/>
          <p:nvPr/>
        </p:nvSpPr>
        <p:spPr>
          <a:xfrm>
            <a:off x="7188786" y="1134836"/>
            <a:ext cx="4757216" cy="5043734"/>
          </a:xfrm>
          <a:prstGeom prst="roundRect">
            <a:avLst>
              <a:gd name="adj" fmla="val 56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0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4BE5-2412-D95F-ACBA-BA8EF49E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99D1188-15C9-C519-4FAC-C807098618A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8" imgH="408" progId="TCLayout.ActiveDocument.1">
                  <p:embed/>
                </p:oleObj>
              </mc:Choice>
              <mc:Fallback>
                <p:oleObj name="think-cell Slide" r:id="rId5" imgW="408" imgH="40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4EF8AE-020D-6480-2581-546159396B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76FDEB98-AE7E-F20A-3C17-2C5BDB6281D5}"/>
              </a:ext>
            </a:extLst>
          </p:cNvPr>
          <p:cNvSpPr txBox="1">
            <a:spLocks/>
          </p:cNvSpPr>
          <p:nvPr/>
        </p:nvSpPr>
        <p:spPr>
          <a:xfrm>
            <a:off x="658368" y="471585"/>
            <a:ext cx="10582446" cy="716084"/>
          </a:xfrm>
          <a:prstGeom prst="rect">
            <a:avLst/>
          </a:prstGeom>
        </p:spPr>
        <p:txBody>
          <a:bodyPr vert="horz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200" dirty="0"/>
              <a:t>Integrating Clinical Notes into the C2Q Pipeline</a:t>
            </a:r>
            <a:endParaRPr lang="en-US" sz="3200" dirty="0">
              <a:latin typeface="Avenir Next LT Pro Demi" panose="020B07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CF907-8645-0C23-3DD9-8D7988137A43}"/>
              </a:ext>
            </a:extLst>
          </p:cNvPr>
          <p:cNvSpPr/>
          <p:nvPr/>
        </p:nvSpPr>
        <p:spPr>
          <a:xfrm>
            <a:off x="265570" y="1274234"/>
            <a:ext cx="3520440" cy="644325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11845" numCol="1" spcCol="1270" anchor="t" anchorCtr="0">
            <a:noAutofit/>
          </a:bodyPr>
          <a:lstStyle/>
          <a:p>
            <a:pPr marL="0" lvl="0" indent="0" algn="ctr" defTabSz="800100">
              <a:spcBef>
                <a:spcPct val="0"/>
              </a:spcBef>
              <a:buNone/>
            </a:pP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Pre-filter Clinical Notes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07E30-FC45-DB95-2A18-4C912499C17E}"/>
              </a:ext>
            </a:extLst>
          </p:cNvPr>
          <p:cNvSpPr/>
          <p:nvPr/>
        </p:nvSpPr>
        <p:spPr>
          <a:xfrm>
            <a:off x="256334" y="1918559"/>
            <a:ext cx="3520440" cy="36230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88" tIns="201988" rIns="201988" bIns="20198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targeted data mart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by filtering clinical notes using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major eligibility criteria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(e.g., conditions, or clinical departments).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966DF57-AD31-7F05-750D-0BEAAF6C89D9}"/>
              </a:ext>
            </a:extLst>
          </p:cNvPr>
          <p:cNvSpPr/>
          <p:nvPr/>
        </p:nvSpPr>
        <p:spPr>
          <a:xfrm>
            <a:off x="3836536" y="1489485"/>
            <a:ext cx="457200" cy="274320"/>
          </a:xfrm>
          <a:custGeom>
            <a:avLst/>
            <a:gdLst>
              <a:gd name="connsiteX0" fmla="*/ 0 w 811330"/>
              <a:gd name="connsiteY0" fmla="*/ 125739 h 628696"/>
              <a:gd name="connsiteX1" fmla="*/ 496982 w 811330"/>
              <a:gd name="connsiteY1" fmla="*/ 125739 h 628696"/>
              <a:gd name="connsiteX2" fmla="*/ 496982 w 811330"/>
              <a:gd name="connsiteY2" fmla="*/ 0 h 628696"/>
              <a:gd name="connsiteX3" fmla="*/ 811330 w 811330"/>
              <a:gd name="connsiteY3" fmla="*/ 314348 h 628696"/>
              <a:gd name="connsiteX4" fmla="*/ 496982 w 811330"/>
              <a:gd name="connsiteY4" fmla="*/ 628696 h 628696"/>
              <a:gd name="connsiteX5" fmla="*/ 496982 w 811330"/>
              <a:gd name="connsiteY5" fmla="*/ 502957 h 628696"/>
              <a:gd name="connsiteX6" fmla="*/ 0 w 811330"/>
              <a:gd name="connsiteY6" fmla="*/ 502957 h 628696"/>
              <a:gd name="connsiteX7" fmla="*/ 0 w 811330"/>
              <a:gd name="connsiteY7" fmla="*/ 125739 h 6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1330" h="628696">
                <a:moveTo>
                  <a:pt x="0" y="125739"/>
                </a:moveTo>
                <a:lnTo>
                  <a:pt x="496982" y="125739"/>
                </a:lnTo>
                <a:lnTo>
                  <a:pt x="496982" y="0"/>
                </a:lnTo>
                <a:lnTo>
                  <a:pt x="811330" y="314348"/>
                </a:lnTo>
                <a:lnTo>
                  <a:pt x="496982" y="628696"/>
                </a:lnTo>
                <a:lnTo>
                  <a:pt x="496982" y="502957"/>
                </a:lnTo>
                <a:lnTo>
                  <a:pt x="0" y="502957"/>
                </a:lnTo>
                <a:lnTo>
                  <a:pt x="0" y="1257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739" rIns="188609" bIns="1257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DC8FF-81C7-24DB-0F37-62122F8B43D0}"/>
              </a:ext>
            </a:extLst>
          </p:cNvPr>
          <p:cNvSpPr/>
          <p:nvPr/>
        </p:nvSpPr>
        <p:spPr>
          <a:xfrm>
            <a:off x="4345570" y="1274234"/>
            <a:ext cx="3536396" cy="644325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11845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Extract &amp; Structure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7D69F-FD0B-8896-228F-2D818A387F1A}"/>
              </a:ext>
            </a:extLst>
          </p:cNvPr>
          <p:cNvSpPr/>
          <p:nvPr/>
        </p:nvSpPr>
        <p:spPr>
          <a:xfrm>
            <a:off x="4352290" y="1918560"/>
            <a:ext cx="3520440" cy="36230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88" tIns="201988" rIns="201988" bIns="20198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NLP tools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to extract clinical entities from free-text notes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concept mapping tools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to map extracted entities to standardized OMOP CDM concepts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Store the structured outputs as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augmented data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within the OMOP CDM structured database.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02D5F-46A8-FCF8-D2E0-6F7E8434AB0C}"/>
              </a:ext>
            </a:extLst>
          </p:cNvPr>
          <p:cNvSpPr/>
          <p:nvPr/>
        </p:nvSpPr>
        <p:spPr>
          <a:xfrm>
            <a:off x="8448729" y="1274234"/>
            <a:ext cx="3520440" cy="644325"/>
          </a:xfrm>
          <a:prstGeom prst="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128016" rIns="128016" bIns="411845" numCol="1" spcCol="1270" anchor="t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Generate Cohort Using C2Q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D7AA93-CFD4-8648-6682-B41B35580187}"/>
              </a:ext>
            </a:extLst>
          </p:cNvPr>
          <p:cNvSpPr/>
          <p:nvPr/>
        </p:nvSpPr>
        <p:spPr>
          <a:xfrm>
            <a:off x="8451065" y="1918559"/>
            <a:ext cx="3520440" cy="3623003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88" tIns="201988" rIns="201988" bIns="20198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free-text eligibility criteria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via the C2Q interface.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C2Q converts criteria into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SQL queries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executed against the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augmented OMOP CDM database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Retrieve a </a:t>
            </a:r>
            <a:r>
              <a:rPr lang="en-US" sz="1800" b="1" kern="1200" dirty="0">
                <a:latin typeface="Arial" panose="020B0604020202020204" pitchFamily="34" charset="0"/>
                <a:cs typeface="Arial" panose="020B0604020202020204" pitchFamily="34" charset="0"/>
              </a:rPr>
              <a:t>patient cohort </a:t>
            </a:r>
            <a:r>
              <a:rPr lang="en-US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informed by both structured data and unstructured notes.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7D6104D-1D96-92CF-0495-D3D9BF284EE2}"/>
              </a:ext>
            </a:extLst>
          </p:cNvPr>
          <p:cNvSpPr/>
          <p:nvPr/>
        </p:nvSpPr>
        <p:spPr>
          <a:xfrm>
            <a:off x="7948304" y="1489485"/>
            <a:ext cx="457200" cy="274320"/>
          </a:xfrm>
          <a:custGeom>
            <a:avLst/>
            <a:gdLst>
              <a:gd name="connsiteX0" fmla="*/ 0 w 811330"/>
              <a:gd name="connsiteY0" fmla="*/ 125739 h 628696"/>
              <a:gd name="connsiteX1" fmla="*/ 496982 w 811330"/>
              <a:gd name="connsiteY1" fmla="*/ 125739 h 628696"/>
              <a:gd name="connsiteX2" fmla="*/ 496982 w 811330"/>
              <a:gd name="connsiteY2" fmla="*/ 0 h 628696"/>
              <a:gd name="connsiteX3" fmla="*/ 811330 w 811330"/>
              <a:gd name="connsiteY3" fmla="*/ 314348 h 628696"/>
              <a:gd name="connsiteX4" fmla="*/ 496982 w 811330"/>
              <a:gd name="connsiteY4" fmla="*/ 628696 h 628696"/>
              <a:gd name="connsiteX5" fmla="*/ 496982 w 811330"/>
              <a:gd name="connsiteY5" fmla="*/ 502957 h 628696"/>
              <a:gd name="connsiteX6" fmla="*/ 0 w 811330"/>
              <a:gd name="connsiteY6" fmla="*/ 502957 h 628696"/>
              <a:gd name="connsiteX7" fmla="*/ 0 w 811330"/>
              <a:gd name="connsiteY7" fmla="*/ 125739 h 6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1330" h="628696">
                <a:moveTo>
                  <a:pt x="0" y="125739"/>
                </a:moveTo>
                <a:lnTo>
                  <a:pt x="496982" y="125739"/>
                </a:lnTo>
                <a:lnTo>
                  <a:pt x="496982" y="0"/>
                </a:lnTo>
                <a:lnTo>
                  <a:pt x="811330" y="314348"/>
                </a:lnTo>
                <a:lnTo>
                  <a:pt x="496982" y="628696"/>
                </a:lnTo>
                <a:lnTo>
                  <a:pt x="496982" y="502957"/>
                </a:lnTo>
                <a:lnTo>
                  <a:pt x="0" y="502957"/>
                </a:lnTo>
                <a:lnTo>
                  <a:pt x="0" y="12573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5739" rIns="188609" bIns="125739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962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.5|8.7|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.5|8.7|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B Powerpoint Template">
  <a:themeElements>
    <a:clrScheme name="Custom 5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264</Words>
  <Application>Microsoft Macintosh PowerPoint</Application>
  <PresentationFormat>Widescreen</PresentationFormat>
  <Paragraphs>33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 Demi</vt:lpstr>
      <vt:lpstr>Lucida Grande</vt:lpstr>
      <vt:lpstr>LucidaGrande</vt:lpstr>
      <vt:lpstr>UB Powerpoint Template</vt:lpstr>
      <vt:lpstr>think-cell Slide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Fang, Yilu</cp:lastModifiedBy>
  <cp:revision>15</cp:revision>
  <cp:lastPrinted>2018-10-19T13:20:43Z</cp:lastPrinted>
  <dcterms:created xsi:type="dcterms:W3CDTF">2016-06-28T14:05:07Z</dcterms:created>
  <dcterms:modified xsi:type="dcterms:W3CDTF">2025-06-15T20:42:14Z</dcterms:modified>
  <cp:category/>
</cp:coreProperties>
</file>