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3" r:id="rId11"/>
    <p:sldId id="268" r:id="rId12"/>
    <p:sldId id="269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73529-437F-4B29-B718-C60F1BB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667000"/>
            <a:ext cx="7620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713B-6EE5-4858-A1E0-168C6334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824A-93C3-4B4B-9DE8-DD4043E1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Options to install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Through CRAN: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Through GitHub: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Through drat: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9B1DC-EB5E-4A57-9AA9-41EE13661F96}"/>
              </a:ext>
            </a:extLst>
          </p:cNvPr>
          <p:cNvSpPr txBox="1"/>
          <p:nvPr/>
        </p:nvSpPr>
        <p:spPr>
          <a:xfrm>
            <a:off x="4204457" y="1224854"/>
            <a:ext cx="1891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Latest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7ECE0-574A-46AB-B904-44F9F809C417}"/>
              </a:ext>
            </a:extLst>
          </p:cNvPr>
          <p:cNvSpPr txBox="1"/>
          <p:nvPr/>
        </p:nvSpPr>
        <p:spPr>
          <a:xfrm>
            <a:off x="8534400" y="1203992"/>
            <a:ext cx="210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Historic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97DCF-D725-4862-AD49-40A5D6F31923}"/>
              </a:ext>
            </a:extLst>
          </p:cNvPr>
          <p:cNvSpPr txBox="1"/>
          <p:nvPr/>
        </p:nvSpPr>
        <p:spPr>
          <a:xfrm>
            <a:off x="3967372" y="2091511"/>
            <a:ext cx="2365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20425A"/>
                </a:solidFill>
              </a:rPr>
              <a:t>install.packages</a:t>
            </a:r>
            <a:r>
              <a:rPr lang="en-US" sz="1400" dirty="0">
                <a:solidFill>
                  <a:srgbClr val="20425A"/>
                </a:solidFill>
              </a:rPr>
              <a:t>("</a:t>
            </a:r>
            <a:r>
              <a:rPr lang="en-US" sz="1400" dirty="0" err="1">
                <a:solidFill>
                  <a:srgbClr val="20425A"/>
                </a:solidFill>
              </a:rPr>
              <a:t>SqlRender</a:t>
            </a:r>
            <a:r>
              <a:rPr lang="en-US" sz="1400" dirty="0">
                <a:solidFill>
                  <a:srgbClr val="20425A"/>
                </a:solidFill>
              </a:rPr>
              <a:t>") </a:t>
            </a:r>
          </a:p>
          <a:p>
            <a:pPr algn="ctr"/>
            <a:endParaRPr lang="en-US" sz="1400" dirty="0">
              <a:solidFill>
                <a:srgbClr val="20425A"/>
              </a:solidFill>
            </a:endParaRPr>
          </a:p>
          <a:p>
            <a:pPr algn="ctr"/>
            <a:endParaRPr lang="en-US" sz="1400" dirty="0">
              <a:solidFill>
                <a:srgbClr val="20425A"/>
              </a:solidFill>
            </a:endParaRP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or </a:t>
            </a:r>
          </a:p>
          <a:p>
            <a:pPr algn="ctr"/>
            <a:r>
              <a:rPr lang="en-US" sz="1400" dirty="0" err="1">
                <a:solidFill>
                  <a:srgbClr val="20425A"/>
                </a:solidFill>
              </a:rPr>
              <a:t>renv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0A531-995E-4E95-9FC6-C0AA9B0BBBDB}"/>
              </a:ext>
            </a:extLst>
          </p:cNvPr>
          <p:cNvSpPr txBox="1"/>
          <p:nvPr/>
        </p:nvSpPr>
        <p:spPr>
          <a:xfrm>
            <a:off x="5257800" y="2090039"/>
            <a:ext cx="6683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20425A"/>
                </a:solidFill>
              </a:rPr>
              <a:t>devtools</a:t>
            </a:r>
            <a:r>
              <a:rPr lang="en-US" sz="1400" dirty="0">
                <a:solidFill>
                  <a:srgbClr val="20425A"/>
                </a:solidFill>
              </a:rPr>
              <a:t>::</a:t>
            </a:r>
            <a:r>
              <a:rPr lang="en-US" sz="1400" dirty="0" err="1">
                <a:solidFill>
                  <a:srgbClr val="20425A"/>
                </a:solidFill>
              </a:rPr>
              <a:t>install_version</a:t>
            </a:r>
            <a:r>
              <a:rPr lang="en-US" sz="1400" dirty="0">
                <a:solidFill>
                  <a:srgbClr val="20425A"/>
                </a:solidFill>
              </a:rPr>
              <a:t>(“</a:t>
            </a:r>
            <a:r>
              <a:rPr lang="en-US" sz="1400" dirty="0" err="1">
                <a:solidFill>
                  <a:srgbClr val="20425A"/>
                </a:solidFill>
              </a:rPr>
              <a:t>SqlRender</a:t>
            </a:r>
            <a:r>
              <a:rPr lang="en-US" sz="1400" dirty="0">
                <a:solidFill>
                  <a:srgbClr val="20425A"/>
                </a:solidFill>
              </a:rPr>
              <a:t>”, 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                                                     version = “1.5.0”,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                                                                                            repos = "http://cran.us.r-project.org")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                                           or</a:t>
            </a: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                                          </a:t>
            </a:r>
            <a:r>
              <a:rPr lang="en-US" sz="1400" dirty="0" err="1">
                <a:solidFill>
                  <a:srgbClr val="20425A"/>
                </a:solidFill>
              </a:rPr>
              <a:t>renv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5BBE-B861-4DEC-9FD8-2DB2C52E7672}"/>
              </a:ext>
            </a:extLst>
          </p:cNvPr>
          <p:cNvSpPr txBox="1"/>
          <p:nvPr/>
        </p:nvSpPr>
        <p:spPr>
          <a:xfrm>
            <a:off x="3528886" y="3810000"/>
            <a:ext cx="3242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0425A"/>
                </a:solidFill>
              </a:rPr>
              <a:t>remotes::</a:t>
            </a:r>
            <a:r>
              <a:rPr lang="en-US" sz="1400" dirty="0" err="1">
                <a:solidFill>
                  <a:srgbClr val="20425A"/>
                </a:solidFill>
              </a:rPr>
              <a:t>install_github</a:t>
            </a:r>
            <a:r>
              <a:rPr lang="en-US" sz="1400" dirty="0">
                <a:solidFill>
                  <a:srgbClr val="20425A"/>
                </a:solidFill>
              </a:rPr>
              <a:t>("</a:t>
            </a:r>
            <a:r>
              <a:rPr lang="en-US" sz="1400" dirty="0" err="1">
                <a:solidFill>
                  <a:srgbClr val="20425A"/>
                </a:solidFill>
              </a:rPr>
              <a:t>ohdsi</a:t>
            </a:r>
            <a:r>
              <a:rPr lang="en-US" sz="1400" dirty="0">
                <a:solidFill>
                  <a:srgbClr val="20425A"/>
                </a:solidFill>
              </a:rPr>
              <a:t>/Eunomia")</a:t>
            </a:r>
          </a:p>
          <a:p>
            <a:pPr algn="ctr"/>
            <a:endParaRPr lang="en-US" sz="1400" dirty="0">
              <a:solidFill>
                <a:srgbClr val="20425A"/>
              </a:solidFill>
            </a:endParaRP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or </a:t>
            </a:r>
          </a:p>
          <a:p>
            <a:pPr algn="ctr"/>
            <a:r>
              <a:rPr lang="en-US" sz="1400" dirty="0" err="1">
                <a:solidFill>
                  <a:srgbClr val="20425A"/>
                </a:solidFill>
              </a:rPr>
              <a:t>renv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5F9A5-6495-423B-9657-A42EBC77712B}"/>
              </a:ext>
            </a:extLst>
          </p:cNvPr>
          <p:cNvSpPr txBox="1"/>
          <p:nvPr/>
        </p:nvSpPr>
        <p:spPr>
          <a:xfrm>
            <a:off x="7311949" y="3804682"/>
            <a:ext cx="4315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0425A"/>
                </a:solidFill>
              </a:rPr>
              <a:t>remotes::</a:t>
            </a:r>
            <a:r>
              <a:rPr lang="en-US" sz="1400" dirty="0" err="1">
                <a:solidFill>
                  <a:srgbClr val="20425A"/>
                </a:solidFill>
              </a:rPr>
              <a:t>install_github</a:t>
            </a:r>
            <a:r>
              <a:rPr lang="en-US" sz="1400" dirty="0">
                <a:solidFill>
                  <a:srgbClr val="20425A"/>
                </a:solidFill>
              </a:rPr>
              <a:t>("</a:t>
            </a:r>
            <a:r>
              <a:rPr lang="en-US" sz="1400" dirty="0" err="1">
                <a:solidFill>
                  <a:srgbClr val="20425A"/>
                </a:solidFill>
              </a:rPr>
              <a:t>ohdsi</a:t>
            </a:r>
            <a:r>
              <a:rPr lang="en-US" sz="1400" dirty="0">
                <a:solidFill>
                  <a:srgbClr val="20425A"/>
                </a:solidFill>
              </a:rPr>
              <a:t>/Eunomia", ref = “v1.0.0")</a:t>
            </a:r>
          </a:p>
          <a:p>
            <a:pPr algn="ctr"/>
            <a:endParaRPr lang="en-US" sz="1400" dirty="0">
              <a:solidFill>
                <a:srgbClr val="20425A"/>
              </a:solidFill>
            </a:endParaRPr>
          </a:p>
          <a:p>
            <a:pPr algn="ctr"/>
            <a:r>
              <a:rPr lang="en-US" sz="1400" dirty="0">
                <a:solidFill>
                  <a:srgbClr val="20425A"/>
                </a:solidFill>
              </a:rPr>
              <a:t>or </a:t>
            </a:r>
          </a:p>
          <a:p>
            <a:pPr algn="ctr"/>
            <a:r>
              <a:rPr lang="en-US" sz="1400" dirty="0" err="1">
                <a:solidFill>
                  <a:srgbClr val="20425A"/>
                </a:solidFill>
              </a:rPr>
              <a:t>renv</a:t>
            </a:r>
            <a:endParaRPr lang="en-US" sz="1400" dirty="0">
              <a:solidFill>
                <a:srgbClr val="20425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93916-B1E8-408C-A711-D30635AD2271}"/>
              </a:ext>
            </a:extLst>
          </p:cNvPr>
          <p:cNvSpPr txBox="1"/>
          <p:nvPr/>
        </p:nvSpPr>
        <p:spPr>
          <a:xfrm>
            <a:off x="3959752" y="5538974"/>
            <a:ext cx="236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0425A"/>
                </a:solidFill>
              </a:rPr>
              <a:t>drat::</a:t>
            </a:r>
            <a:r>
              <a:rPr lang="en-US" sz="1400" dirty="0" err="1">
                <a:solidFill>
                  <a:srgbClr val="20425A"/>
                </a:solidFill>
              </a:rPr>
              <a:t>addRepo</a:t>
            </a:r>
            <a:r>
              <a:rPr lang="en-US" sz="1400" dirty="0">
                <a:solidFill>
                  <a:srgbClr val="20425A"/>
                </a:solidFill>
              </a:rPr>
              <a:t>("OHDSI")</a:t>
            </a:r>
          </a:p>
          <a:p>
            <a:pPr algn="ctr"/>
            <a:r>
              <a:rPr lang="en-US" sz="1400" dirty="0" err="1">
                <a:solidFill>
                  <a:srgbClr val="20425A"/>
                </a:solidFill>
              </a:rPr>
              <a:t>install.packages</a:t>
            </a:r>
            <a:r>
              <a:rPr lang="en-US" sz="1400" dirty="0">
                <a:solidFill>
                  <a:srgbClr val="20425A"/>
                </a:solidFill>
              </a:rPr>
              <a:t>(" Eunomia ")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8BDC6-9756-47E2-AEE0-53175C0CA8B2}"/>
              </a:ext>
            </a:extLst>
          </p:cNvPr>
          <p:cNvSpPr txBox="1"/>
          <p:nvPr/>
        </p:nvSpPr>
        <p:spPr>
          <a:xfrm>
            <a:off x="6779189" y="5607553"/>
            <a:ext cx="539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0425A"/>
                </a:solidFill>
              </a:rPr>
              <a:t>install.packages</a:t>
            </a:r>
            <a:r>
              <a:rPr lang="en-US" sz="1000" dirty="0">
                <a:solidFill>
                  <a:srgbClr val="20425A"/>
                </a:solidFill>
              </a:rPr>
              <a:t>("https://github.com/OHDSI/drat/raw/</a:t>
            </a:r>
            <a:r>
              <a:rPr lang="en-US" sz="1000" dirty="0" err="1">
                <a:solidFill>
                  <a:srgbClr val="20425A"/>
                </a:solidFill>
              </a:rPr>
              <a:t>gh</a:t>
            </a:r>
            <a:r>
              <a:rPr lang="en-US" sz="1000" dirty="0">
                <a:solidFill>
                  <a:srgbClr val="20425A"/>
                </a:solidFill>
              </a:rPr>
              <a:t>-pages/</a:t>
            </a:r>
            <a:r>
              <a:rPr lang="en-US" sz="1000" dirty="0" err="1">
                <a:solidFill>
                  <a:srgbClr val="20425A"/>
                </a:solidFill>
              </a:rPr>
              <a:t>src</a:t>
            </a:r>
            <a:r>
              <a:rPr lang="en-US" sz="1000" dirty="0">
                <a:solidFill>
                  <a:srgbClr val="20425A"/>
                </a:solidFill>
              </a:rPr>
              <a:t>/</a:t>
            </a:r>
            <a:r>
              <a:rPr lang="en-US" sz="1000" dirty="0" err="1">
                <a:solidFill>
                  <a:srgbClr val="20425A"/>
                </a:solidFill>
              </a:rPr>
              <a:t>contrib</a:t>
            </a:r>
            <a:r>
              <a:rPr lang="en-US" sz="1000" dirty="0">
                <a:solidFill>
                  <a:srgbClr val="20425A"/>
                </a:solidFill>
              </a:rPr>
              <a:t>/Eunomia_1.0.0.tar.gz", </a:t>
            </a:r>
          </a:p>
          <a:p>
            <a:pPr algn="ctr"/>
            <a:r>
              <a:rPr lang="en-US" sz="1000" dirty="0">
                <a:solidFill>
                  <a:srgbClr val="20425A"/>
                </a:solidFill>
              </a:rPr>
              <a:t>repos = NULL)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6589-AD32-4026-93ED-568372C7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163-0970-4F2E-85B8-B2C370DC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4A6E-4B37-4C58-AD24-9D4E7E72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Moving a package to CRAN is hard</a:t>
            </a:r>
          </a:p>
          <a:p>
            <a:r>
              <a:rPr lang="en-US" sz="2400" dirty="0"/>
              <a:t>Requires runnable examples for all functions</a:t>
            </a:r>
          </a:p>
          <a:p>
            <a:r>
              <a:rPr lang="en-US" sz="2400" dirty="0"/>
              <a:t>Package size &lt; 5MB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7CC39-8728-4819-A42C-4DD0698A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163-0970-4F2E-85B8-B2C370DC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CRAN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7CC39-8728-4819-A42C-4DD0698A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D873D8-66C8-45B5-8E01-0AB598A5C998}"/>
              </a:ext>
            </a:extLst>
          </p:cNvPr>
          <p:cNvSpPr/>
          <p:nvPr/>
        </p:nvSpPr>
        <p:spPr>
          <a:xfrm>
            <a:off x="5420208" y="4952192"/>
            <a:ext cx="2052660" cy="4988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DatabaseConnector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67D32F-44B2-42F9-B72C-FFDA61E51A47}"/>
              </a:ext>
            </a:extLst>
          </p:cNvPr>
          <p:cNvSpPr/>
          <p:nvPr/>
        </p:nvSpPr>
        <p:spPr>
          <a:xfrm>
            <a:off x="5599712" y="5822809"/>
            <a:ext cx="1214460" cy="4988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SqlRender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A38D37-7F6B-4FD0-A9C8-05B3C750D937}"/>
              </a:ext>
            </a:extLst>
          </p:cNvPr>
          <p:cNvSpPr/>
          <p:nvPr/>
        </p:nvSpPr>
        <p:spPr>
          <a:xfrm>
            <a:off x="2464544" y="5822809"/>
            <a:ext cx="1600200" cy="4988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ParallelLogger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23F2B7-5D30-4A91-9951-A02F8083D5DF}"/>
              </a:ext>
            </a:extLst>
          </p:cNvPr>
          <p:cNvSpPr/>
          <p:nvPr/>
        </p:nvSpPr>
        <p:spPr>
          <a:xfrm>
            <a:off x="4148798" y="5822809"/>
            <a:ext cx="1366860" cy="4988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Andromeda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C4C642-5903-435E-812F-2795980101FB}"/>
              </a:ext>
            </a:extLst>
          </p:cNvPr>
          <p:cNvSpPr/>
          <p:nvPr/>
        </p:nvSpPr>
        <p:spPr>
          <a:xfrm>
            <a:off x="4333070" y="4958147"/>
            <a:ext cx="985860" cy="4988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Cyclops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CE4B82-E18E-4F74-804A-6C119E524318}"/>
              </a:ext>
            </a:extLst>
          </p:cNvPr>
          <p:cNvSpPr/>
          <p:nvPr/>
        </p:nvSpPr>
        <p:spPr>
          <a:xfrm>
            <a:off x="327830" y="5822809"/>
            <a:ext cx="2052660" cy="4988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EmpiricalCalibration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27E37-6DCC-4F49-A2FA-51B6ABBD7F6B}"/>
              </a:ext>
            </a:extLst>
          </p:cNvPr>
          <p:cNvSpPr/>
          <p:nvPr/>
        </p:nvSpPr>
        <p:spPr>
          <a:xfrm>
            <a:off x="10314770" y="4209142"/>
            <a:ext cx="113826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Eunomia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7D93ED-A528-41F1-BFB1-59EA4DBD6B89}"/>
              </a:ext>
            </a:extLst>
          </p:cNvPr>
          <p:cNvSpPr/>
          <p:nvPr/>
        </p:nvSpPr>
        <p:spPr>
          <a:xfrm>
            <a:off x="6224346" y="3403498"/>
            <a:ext cx="205266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FeatureExtraction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8E5FA0-52D6-47D9-B17A-1CBC40AB9768}"/>
              </a:ext>
            </a:extLst>
          </p:cNvPr>
          <p:cNvSpPr/>
          <p:nvPr/>
        </p:nvSpPr>
        <p:spPr>
          <a:xfrm>
            <a:off x="6898226" y="5822809"/>
            <a:ext cx="1671019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ROhdsiWebApi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D3303B-0AA3-4325-948B-454477D28C56}"/>
              </a:ext>
            </a:extLst>
          </p:cNvPr>
          <p:cNvSpPr/>
          <p:nvPr/>
        </p:nvSpPr>
        <p:spPr>
          <a:xfrm>
            <a:off x="3738835" y="2234742"/>
            <a:ext cx="1588538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CohortMethod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98F27-B0B6-42B2-A419-6061440B48F4}"/>
              </a:ext>
            </a:extLst>
          </p:cNvPr>
          <p:cNvSpPr/>
          <p:nvPr/>
        </p:nvSpPr>
        <p:spPr>
          <a:xfrm>
            <a:off x="1043027" y="2234742"/>
            <a:ext cx="213360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PatientLevelPrediction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890104-FEC9-4E6D-B889-0BFC26B768B4}"/>
              </a:ext>
            </a:extLst>
          </p:cNvPr>
          <p:cNvSpPr/>
          <p:nvPr/>
        </p:nvSpPr>
        <p:spPr>
          <a:xfrm>
            <a:off x="8405030" y="3403498"/>
            <a:ext cx="2494581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SelfControlledCaseSeries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7156F6-8A90-4C88-A8D8-B7C73DDD3D98}"/>
              </a:ext>
            </a:extLst>
          </p:cNvPr>
          <p:cNvSpPr/>
          <p:nvPr/>
        </p:nvSpPr>
        <p:spPr>
          <a:xfrm>
            <a:off x="4043661" y="3403498"/>
            <a:ext cx="205266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SelfControlledCohort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5499BD-53AF-455B-809B-4926DD0F8B57}"/>
              </a:ext>
            </a:extLst>
          </p:cNvPr>
          <p:cNvSpPr/>
          <p:nvPr/>
        </p:nvSpPr>
        <p:spPr>
          <a:xfrm>
            <a:off x="8653299" y="5822809"/>
            <a:ext cx="1577417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OhdsiSharing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5A9EFA-7EAF-4CA4-B10B-91AC26551728}"/>
              </a:ext>
            </a:extLst>
          </p:cNvPr>
          <p:cNvSpPr/>
          <p:nvPr/>
        </p:nvSpPr>
        <p:spPr>
          <a:xfrm>
            <a:off x="1701626" y="4964762"/>
            <a:ext cx="816402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BigKnn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865F18-8D58-4E09-B744-723C7140BBA2}"/>
              </a:ext>
            </a:extLst>
          </p:cNvPr>
          <p:cNvSpPr/>
          <p:nvPr/>
        </p:nvSpPr>
        <p:spPr>
          <a:xfrm>
            <a:off x="8968570" y="2234742"/>
            <a:ext cx="205266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MethodEvaluation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1FEF0E-7A4B-4DD3-B927-3D451495EF8E}"/>
              </a:ext>
            </a:extLst>
          </p:cNvPr>
          <p:cNvSpPr/>
          <p:nvPr/>
        </p:nvSpPr>
        <p:spPr>
          <a:xfrm>
            <a:off x="6353703" y="2234742"/>
            <a:ext cx="205266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CohortDiagnostics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76095F-D764-4A7D-A8B6-5E17F1AA3972}"/>
              </a:ext>
            </a:extLst>
          </p:cNvPr>
          <p:cNvCxnSpPr>
            <a:stCxn id="8" idx="0"/>
            <a:endCxn id="9" idx="2"/>
          </p:cNvCxnSpPr>
          <p:nvPr/>
        </p:nvCxnSpPr>
        <p:spPr>
          <a:xfrm rot="16200000" flipV="1">
            <a:off x="4646201" y="5636782"/>
            <a:ext cx="365826" cy="6228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D87E414-0B4F-402A-A37A-58298A770E1F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rot="16200000" flipV="1">
            <a:off x="3291423" y="4282003"/>
            <a:ext cx="359211" cy="272240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580F5EA-E04A-4EF4-A6B0-BEBF2DE9B9B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6140850" y="5517121"/>
            <a:ext cx="371781" cy="2395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4241CD-031F-4DFA-9503-D3C51084196B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8543112" y="2611404"/>
            <a:ext cx="244214" cy="4437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489A461-F490-4597-B3C5-E561EAB47784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rot="16200000" flipV="1">
            <a:off x="5233336" y="3738989"/>
            <a:ext cx="1049858" cy="1376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090A0B-17D0-459C-8FD2-BEB2B34A2905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rot="5400000" flipH="1" flipV="1">
            <a:off x="6323678" y="4025194"/>
            <a:ext cx="1049858" cy="804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23C8CC6-EC08-430A-9ABF-E6A49EC3D46B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rot="5400000" flipH="1" flipV="1">
            <a:off x="7524500" y="2824372"/>
            <a:ext cx="1049858" cy="3205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B37935-75B8-439A-BED6-DF17BF2281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rot="16200000" flipV="1">
            <a:off x="4345292" y="498113"/>
            <a:ext cx="669920" cy="5140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E69C678-A844-40CE-B3F6-B73AD7557DA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16200000" flipV="1">
            <a:off x="5556930" y="1709752"/>
            <a:ext cx="669920" cy="27175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30ED13F-1585-4636-9446-967FC6EEAB53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rot="5400000" flipH="1" flipV="1">
            <a:off x="6980394" y="3003860"/>
            <a:ext cx="669920" cy="129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FB9CD35-3CA2-48AB-A09D-01DDB46EEEBB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rot="5400000" flipH="1" flipV="1">
            <a:off x="8287828" y="1696426"/>
            <a:ext cx="669920" cy="27442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2454AF4-D4EA-48BD-9494-D618480D68AB}"/>
              </a:ext>
            </a:extLst>
          </p:cNvPr>
          <p:cNvSpPr/>
          <p:nvPr/>
        </p:nvSpPr>
        <p:spPr>
          <a:xfrm>
            <a:off x="10314770" y="5829159"/>
            <a:ext cx="90966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Hydra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EB988EB-C086-4192-BBAE-782537CBB7CF}"/>
              </a:ext>
            </a:extLst>
          </p:cNvPr>
          <p:cNvSpPr/>
          <p:nvPr/>
        </p:nvSpPr>
        <p:spPr>
          <a:xfrm>
            <a:off x="5493600" y="1293228"/>
            <a:ext cx="882100" cy="4988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Hades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D9315F3-2619-41CC-B18D-31F5C20F9C6A}"/>
              </a:ext>
            </a:extLst>
          </p:cNvPr>
          <p:cNvCxnSpPr>
            <a:cxnSpLocks/>
            <a:stCxn id="9" idx="0"/>
            <a:endCxn id="19" idx="2"/>
          </p:cNvCxnSpPr>
          <p:nvPr/>
        </p:nvCxnSpPr>
        <p:spPr>
          <a:xfrm rot="5400000" flipH="1" flipV="1">
            <a:off x="4420089" y="4308246"/>
            <a:ext cx="1055813" cy="243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7649A1C-1E0B-4939-B5FE-EFF3F0E79CBF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rot="5400000" flipH="1" flipV="1">
            <a:off x="994235" y="3849170"/>
            <a:ext cx="223118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FF78489-C600-4C48-817B-419DF10B4142}"/>
              </a:ext>
            </a:extLst>
          </p:cNvPr>
          <p:cNvSpPr/>
          <p:nvPr/>
        </p:nvSpPr>
        <p:spPr>
          <a:xfrm>
            <a:off x="10216832" y="1196359"/>
            <a:ext cx="258235" cy="2596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F61810B-D2A3-41A5-AD25-F96CF44A7772}"/>
              </a:ext>
            </a:extLst>
          </p:cNvPr>
          <p:cNvSpPr/>
          <p:nvPr/>
        </p:nvSpPr>
        <p:spPr>
          <a:xfrm>
            <a:off x="10216831" y="1568751"/>
            <a:ext cx="258235" cy="2548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00B8E7-C31E-492E-8C88-4891CD53BCD0}"/>
              </a:ext>
            </a:extLst>
          </p:cNvPr>
          <p:cNvSpPr txBox="1"/>
          <p:nvPr/>
        </p:nvSpPr>
        <p:spPr>
          <a:xfrm>
            <a:off x="10576667" y="150741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CRAN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79FF13-6DC6-451B-A945-D73750DB50C1}"/>
              </a:ext>
            </a:extLst>
          </p:cNvPr>
          <p:cNvSpPr txBox="1"/>
          <p:nvPr/>
        </p:nvSpPr>
        <p:spPr>
          <a:xfrm>
            <a:off x="10573450" y="116183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only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DC8E133-428B-4603-8528-BED5F3595B0D}"/>
              </a:ext>
            </a:extLst>
          </p:cNvPr>
          <p:cNvSpPr/>
          <p:nvPr/>
        </p:nvSpPr>
        <p:spPr>
          <a:xfrm>
            <a:off x="8968570" y="4772950"/>
            <a:ext cx="3062274" cy="9629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Eunomia is next</a:t>
            </a:r>
          </a:p>
          <a:p>
            <a:pPr algn="ctr"/>
            <a:r>
              <a:rPr lang="en-US" dirty="0"/>
              <a:t>Can be used for examples in </a:t>
            </a:r>
            <a:r>
              <a:rPr lang="en-US" dirty="0" err="1"/>
              <a:t>FeatureExtraction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9280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8BF-DEDB-4D2F-8303-65A75E5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Unambiguous versions in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6B50-BBDC-4BED-B892-FFE40EF45830}"/>
              </a:ext>
            </a:extLst>
          </p:cNvPr>
          <p:cNvSpPr txBox="1"/>
          <p:nvPr/>
        </p:nvSpPr>
        <p:spPr>
          <a:xfrm>
            <a:off x="586284" y="22860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D8F97-EC37-4366-9E7B-6D6D676C781B}"/>
              </a:ext>
            </a:extLst>
          </p:cNvPr>
          <p:cNvSpPr txBox="1"/>
          <p:nvPr/>
        </p:nvSpPr>
        <p:spPr>
          <a:xfrm>
            <a:off x="510615" y="160020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5625E-71E9-420D-8606-775F74200A62}"/>
              </a:ext>
            </a:extLst>
          </p:cNvPr>
          <p:cNvCxnSpPr>
            <a:cxnSpLocks/>
          </p:cNvCxnSpPr>
          <p:nvPr/>
        </p:nvCxnSpPr>
        <p:spPr>
          <a:xfrm>
            <a:off x="1730091" y="3048000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1AB34-E381-4175-97B4-1ABC11596632}"/>
              </a:ext>
            </a:extLst>
          </p:cNvPr>
          <p:cNvSpPr txBox="1"/>
          <p:nvPr/>
        </p:nvSpPr>
        <p:spPr>
          <a:xfrm>
            <a:off x="10312737" y="30301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8B5DA-A05D-470C-9D06-282A620CDE07}"/>
              </a:ext>
            </a:extLst>
          </p:cNvPr>
          <p:cNvSpPr/>
          <p:nvPr/>
        </p:nvSpPr>
        <p:spPr>
          <a:xfrm>
            <a:off x="3406491" y="1371307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DFFE-316F-4A37-AC25-ECEC742FDB14}"/>
              </a:ext>
            </a:extLst>
          </p:cNvPr>
          <p:cNvSpPr txBox="1"/>
          <p:nvPr/>
        </p:nvSpPr>
        <p:spPr>
          <a:xfrm>
            <a:off x="1873060" y="1383268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A2BC34-4C92-42B2-A86B-AF9573DB897D}"/>
              </a:ext>
            </a:extLst>
          </p:cNvPr>
          <p:cNvCxnSpPr>
            <a:cxnSpLocks/>
          </p:cNvCxnSpPr>
          <p:nvPr/>
        </p:nvCxnSpPr>
        <p:spPr>
          <a:xfrm>
            <a:off x="4927894" y="1784866"/>
            <a:ext cx="759404" cy="3621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4BE95C-0140-4897-94AF-E67F3FB69036}"/>
              </a:ext>
            </a:extLst>
          </p:cNvPr>
          <p:cNvSpPr/>
          <p:nvPr/>
        </p:nvSpPr>
        <p:spPr>
          <a:xfrm>
            <a:off x="5687298" y="2074746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8C25F-E4B6-4796-8871-667EE445E2A9}"/>
              </a:ext>
            </a:extLst>
          </p:cNvPr>
          <p:cNvCxnSpPr>
            <a:cxnSpLocks/>
          </p:cNvCxnSpPr>
          <p:nvPr/>
        </p:nvCxnSpPr>
        <p:spPr>
          <a:xfrm>
            <a:off x="1873060" y="1856292"/>
            <a:ext cx="153343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3465F-C756-414D-BEC7-9E690A4282EC}"/>
              </a:ext>
            </a:extLst>
          </p:cNvPr>
          <p:cNvCxnSpPr>
            <a:cxnSpLocks/>
          </p:cNvCxnSpPr>
          <p:nvPr/>
        </p:nvCxnSpPr>
        <p:spPr>
          <a:xfrm>
            <a:off x="6378291" y="2912935"/>
            <a:ext cx="0" cy="68533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56F694-055E-4D73-B916-584B4B0069E2}"/>
              </a:ext>
            </a:extLst>
          </p:cNvPr>
          <p:cNvSpPr/>
          <p:nvPr/>
        </p:nvSpPr>
        <p:spPr>
          <a:xfrm>
            <a:off x="5687298" y="3659222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tag: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v1.0.1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030BE-B377-4ED1-AA8D-51A56A6166DB}"/>
              </a:ext>
            </a:extLst>
          </p:cNvPr>
          <p:cNvSpPr txBox="1"/>
          <p:nvPr/>
        </p:nvSpPr>
        <p:spPr>
          <a:xfrm>
            <a:off x="6444460" y="3228940"/>
            <a:ext cx="69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travis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1BEC-A89E-441B-8F7B-E19727F88FBE}"/>
              </a:ext>
            </a:extLst>
          </p:cNvPr>
          <p:cNvSpPr txBox="1"/>
          <p:nvPr/>
        </p:nvSpPr>
        <p:spPr>
          <a:xfrm>
            <a:off x="13280" y="4436461"/>
            <a:ext cx="1217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Head of master is always latest released version:		remotes::</a:t>
            </a:r>
            <a:r>
              <a:rPr lang="en-US" dirty="0" err="1">
                <a:solidFill>
                  <a:srgbClr val="20425A"/>
                </a:solidFill>
              </a:rPr>
              <a:t>install_github</a:t>
            </a:r>
            <a:r>
              <a:rPr lang="en-US" dirty="0">
                <a:solidFill>
                  <a:srgbClr val="20425A"/>
                </a:solidFill>
              </a:rPr>
              <a:t>("</a:t>
            </a:r>
            <a:r>
              <a:rPr lang="en-US" dirty="0" err="1">
                <a:solidFill>
                  <a:srgbClr val="20425A"/>
                </a:solidFill>
              </a:rPr>
              <a:t>ohdsi</a:t>
            </a:r>
            <a:r>
              <a:rPr lang="en-US" dirty="0">
                <a:solidFill>
                  <a:srgbClr val="20425A"/>
                </a:solidFill>
              </a:rPr>
              <a:t>/Eunomia")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Git tag guaranteed to correspond to version in DESCRIPTION: 	remotes::</a:t>
            </a:r>
            <a:r>
              <a:rPr lang="en-US" dirty="0" err="1">
                <a:solidFill>
                  <a:srgbClr val="20425A"/>
                </a:solidFill>
              </a:rPr>
              <a:t>install_github</a:t>
            </a:r>
            <a:r>
              <a:rPr lang="en-US" dirty="0">
                <a:solidFill>
                  <a:srgbClr val="20425A"/>
                </a:solidFill>
              </a:rPr>
              <a:t>("</a:t>
            </a:r>
            <a:r>
              <a:rPr lang="en-US" dirty="0" err="1">
                <a:solidFill>
                  <a:srgbClr val="20425A"/>
                </a:solidFill>
              </a:rPr>
              <a:t>ohdsi</a:t>
            </a:r>
            <a:r>
              <a:rPr lang="en-US" dirty="0">
                <a:solidFill>
                  <a:srgbClr val="20425A"/>
                </a:solidFill>
              </a:rPr>
              <a:t>/Eunomia", ref = “v1.0.0")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Prevents accidental installation of (buggy) develop version</a:t>
            </a:r>
          </a:p>
          <a:p>
            <a:r>
              <a:rPr lang="en-US" dirty="0">
                <a:solidFill>
                  <a:srgbClr val="20425A"/>
                </a:solidFill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No GitHub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Requires discipline not to use master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425A"/>
              </a:solidFill>
            </a:endParaRPr>
          </a:p>
          <a:p>
            <a:pPr algn="ctr"/>
            <a:endParaRPr lang="en-US" dirty="0">
              <a:solidFill>
                <a:srgbClr val="2042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5A3C-278F-4179-8D26-F408F01C69CD}"/>
              </a:ext>
            </a:extLst>
          </p:cNvPr>
          <p:cNvSpPr txBox="1"/>
          <p:nvPr/>
        </p:nvSpPr>
        <p:spPr>
          <a:xfrm>
            <a:off x="5234674" y="15640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release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01F544-F380-4F72-BF9E-53B8BBCA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21" grpId="0" animBg="1"/>
      <p:bldP spid="22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1F8C-4E5A-4A86-8363-E69146D4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3B33-28F8-4F88-971E-7791E68D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Martijn: will lobby with employer and OHDSI Steering Committee for more resources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0A4E-12A2-4475-A30C-CA2A97ED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0CE5-662B-4824-9C8E-5234DD2C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5347-AA0D-4E26-BC90-4F6D812A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set of open source R packages</a:t>
            </a:r>
          </a:p>
          <a:p>
            <a:r>
              <a:rPr lang="en-US" dirty="0"/>
              <a:t>For large scale analytics</a:t>
            </a:r>
          </a:p>
          <a:p>
            <a:pPr lvl="1"/>
            <a:r>
              <a:rPr lang="en-US" dirty="0"/>
              <a:t>population characterization</a:t>
            </a:r>
          </a:p>
          <a:p>
            <a:pPr lvl="1"/>
            <a:r>
              <a:rPr lang="en-US" dirty="0"/>
              <a:t>population-level causal effect estimation</a:t>
            </a:r>
          </a:p>
          <a:p>
            <a:pPr lvl="1"/>
            <a:r>
              <a:rPr lang="en-US" dirty="0"/>
              <a:t>patient-level prediction.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estimates, figures, tables, etc.</a:t>
            </a:r>
          </a:p>
          <a:p>
            <a:r>
              <a:rPr lang="en-US" dirty="0"/>
              <a:t>Interact directly with data in the Common Data Model (CDM)</a:t>
            </a:r>
          </a:p>
          <a:p>
            <a:r>
              <a:rPr lang="en-US" dirty="0"/>
              <a:t>Designed to support both large datasets and large numbers of analyses (e.g. for testing many hypotheses including control hypotheses, and testing many analyses design variations)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33A2F-2D83-4394-98DC-8A772A08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F8EF-A371-4BEB-B64C-EBF90A7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HADES’ place in the OHDSI </a:t>
            </a:r>
            <a:r>
              <a:rPr lang="en-US" sz="4800" b="1" dirty="0" err="1"/>
              <a:t>toolstack</a:t>
            </a:r>
            <a:endParaRPr lang="en-US" sz="4800" b="1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57F76A9-C62E-4D2A-A609-C1DF37197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9"/>
          <a:stretch/>
        </p:blipFill>
        <p:spPr>
          <a:xfrm>
            <a:off x="4030664" y="2517975"/>
            <a:ext cx="1752601" cy="16881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ACBFE6A-1829-42E3-95A2-DA9E64263522}"/>
              </a:ext>
            </a:extLst>
          </p:cNvPr>
          <p:cNvGrpSpPr/>
          <p:nvPr/>
        </p:nvGrpSpPr>
        <p:grpSpPr>
          <a:xfrm>
            <a:off x="1190945" y="2379880"/>
            <a:ext cx="1641996" cy="2555588"/>
            <a:chOff x="1250382" y="2428875"/>
            <a:chExt cx="1641996" cy="25555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E31AB7-B323-4F49-AB0F-410F7D645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382" y="2428875"/>
              <a:ext cx="1641996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63B3F-5947-4EB1-A934-C02D4A303341}"/>
                </a:ext>
              </a:extLst>
            </p:cNvPr>
            <p:cNvSpPr txBox="1"/>
            <p:nvPr/>
          </p:nvSpPr>
          <p:spPr>
            <a:xfrm>
              <a:off x="1461277" y="4399688"/>
              <a:ext cx="1220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ATLAS</a:t>
              </a:r>
            </a:p>
          </p:txBody>
        </p:sp>
      </p:grpSp>
      <p:pic>
        <p:nvPicPr>
          <p:cNvPr id="1030" name="Picture 6" descr="ARACHNE OHDSI US ARACHNE IQVIA Network">
            <a:extLst>
              <a:ext uri="{FF2B5EF4-FFF2-40B4-BE49-F238E27FC236}">
                <a16:creationId xmlns:a16="http://schemas.microsoft.com/office/drawing/2014/main" id="{1665A70E-7DA4-4255-BAF2-588D95B6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89" y="3449053"/>
            <a:ext cx="2661107" cy="6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8FFF93-2C09-4BC7-B078-5BD01A608D3B}"/>
              </a:ext>
            </a:extLst>
          </p:cNvPr>
          <p:cNvSpPr txBox="1"/>
          <p:nvPr/>
        </p:nvSpPr>
        <p:spPr>
          <a:xfrm>
            <a:off x="703461" y="1676906"/>
            <a:ext cx="266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Graphical user interface</a:t>
            </a:r>
          </a:p>
          <a:p>
            <a:pPr algn="ctr"/>
            <a:r>
              <a:rPr lang="en-US" sz="2000" dirty="0"/>
              <a:t>for designing analyses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9B7C5-F32A-4CFB-976B-F0A86F701B15}"/>
              </a:ext>
            </a:extLst>
          </p:cNvPr>
          <p:cNvSpPr txBox="1"/>
          <p:nvPr/>
        </p:nvSpPr>
        <p:spPr>
          <a:xfrm>
            <a:off x="4221965" y="1984682"/>
            <a:ext cx="112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35B54-7BAB-4250-A416-E9A9DBDDFF1D}"/>
              </a:ext>
            </a:extLst>
          </p:cNvPr>
          <p:cNvSpPr txBox="1"/>
          <p:nvPr/>
        </p:nvSpPr>
        <p:spPr>
          <a:xfrm>
            <a:off x="7408183" y="1676906"/>
            <a:ext cx="1199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Network </a:t>
            </a:r>
          </a:p>
          <a:p>
            <a:pPr algn="ctr"/>
            <a:r>
              <a:rPr lang="en-US" sz="2000" dirty="0"/>
              <a:t>execution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9929A-E912-4D8F-938D-3C67456305BE}"/>
              </a:ext>
            </a:extLst>
          </p:cNvPr>
          <p:cNvSpPr txBox="1"/>
          <p:nvPr/>
        </p:nvSpPr>
        <p:spPr>
          <a:xfrm>
            <a:off x="9448800" y="1676906"/>
            <a:ext cx="164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Evidence </a:t>
            </a:r>
          </a:p>
          <a:p>
            <a:pPr algn="ctr"/>
            <a:r>
              <a:rPr lang="en-US" sz="2000" dirty="0"/>
              <a:t>dissemination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2DAA34-CC2F-4B1F-BDBE-08ED44610431}"/>
              </a:ext>
            </a:extLst>
          </p:cNvPr>
          <p:cNvSpPr/>
          <p:nvPr/>
        </p:nvSpPr>
        <p:spPr>
          <a:xfrm>
            <a:off x="3225950" y="2987153"/>
            <a:ext cx="615954" cy="76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36C1DE-4C0F-42FB-970C-73A0E21C90F9}"/>
              </a:ext>
            </a:extLst>
          </p:cNvPr>
          <p:cNvSpPr/>
          <p:nvPr/>
        </p:nvSpPr>
        <p:spPr>
          <a:xfrm>
            <a:off x="5813483" y="2988035"/>
            <a:ext cx="615954" cy="76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91200A-8FFC-46DF-A7EF-947C811EAB36}"/>
              </a:ext>
            </a:extLst>
          </p:cNvPr>
          <p:cNvSpPr/>
          <p:nvPr/>
        </p:nvSpPr>
        <p:spPr>
          <a:xfrm>
            <a:off x="9269156" y="2981058"/>
            <a:ext cx="615954" cy="76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DBC5B-776B-429D-B7D8-F0CCED319295}"/>
              </a:ext>
            </a:extLst>
          </p:cNvPr>
          <p:cNvSpPr txBox="1"/>
          <p:nvPr/>
        </p:nvSpPr>
        <p:spPr>
          <a:xfrm>
            <a:off x="10107356" y="2973617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614042-39E0-4CEB-A3FC-55FF364C1DE6}"/>
              </a:ext>
            </a:extLst>
          </p:cNvPr>
          <p:cNvGrpSpPr/>
          <p:nvPr/>
        </p:nvGrpSpPr>
        <p:grpSpPr>
          <a:xfrm>
            <a:off x="6656918" y="2741876"/>
            <a:ext cx="2361918" cy="463482"/>
            <a:chOff x="6649911" y="2967335"/>
            <a:chExt cx="2361918" cy="463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63A54A-38B2-4C73-8F74-FCD7BAE98006}"/>
                </a:ext>
              </a:extLst>
            </p:cNvPr>
            <p:cNvSpPr txBox="1"/>
            <p:nvPr/>
          </p:nvSpPr>
          <p:spPr>
            <a:xfrm>
              <a:off x="7043020" y="2967335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OHDSI Studies</a:t>
              </a:r>
            </a:p>
          </p:txBody>
        </p:sp>
        <p:pic>
          <p:nvPicPr>
            <p:cNvPr id="1032" name="Picture 8" descr="GitHub Logos and Usage · GitHub">
              <a:extLst>
                <a:ext uri="{FF2B5EF4-FFF2-40B4-BE49-F238E27FC236}">
                  <a16:creationId xmlns:a16="http://schemas.microsoft.com/office/drawing/2014/main" id="{359C7953-A8DB-4BD9-B3AA-5C972CD33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911" y="297361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86C37-152C-461F-BA39-F3C74364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6794-541F-4D0B-95FD-166132D0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1746-1B7B-47C6-860D-0FEECC58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complex</a:t>
            </a:r>
          </a:p>
          <a:p>
            <a:r>
              <a:rPr lang="en-US" dirty="0"/>
              <a:t>Supporting many platforms</a:t>
            </a:r>
          </a:p>
          <a:p>
            <a:r>
              <a:rPr lang="en-US" dirty="0"/>
              <a:t>Need to adapt latest best practices quickly</a:t>
            </a:r>
          </a:p>
          <a:p>
            <a:r>
              <a:rPr lang="en-US" dirty="0"/>
              <a:t>Deep semantic requirements on the data + needs to run on databases that we don't have access to during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93B65-7F3F-4D90-BC9A-358A4D7B2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BD8E-B683-4BDF-88B3-0ACBACCE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66FA-FA54-4EED-91AC-0FC0FDE2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at 18 packages (recently dropped 2)</a:t>
            </a:r>
          </a:p>
          <a:p>
            <a:r>
              <a:rPr lang="en-US" dirty="0"/>
              <a:t>Used in &gt;40 studies in OHDSI in 2020 alone</a:t>
            </a:r>
          </a:p>
          <a:p>
            <a:r>
              <a:rPr lang="en-US" dirty="0"/>
              <a:t>Developer resources have stayed the same</a:t>
            </a:r>
          </a:p>
          <a:p>
            <a:r>
              <a:rPr lang="en-US" dirty="0"/>
              <a:t>Need to add developers who are</a:t>
            </a:r>
          </a:p>
          <a:p>
            <a:pPr lvl="1"/>
            <a:r>
              <a:rPr lang="en-US" dirty="0"/>
              <a:t>Experienced in writing R packages</a:t>
            </a:r>
          </a:p>
          <a:p>
            <a:pPr lvl="1"/>
            <a:r>
              <a:rPr lang="en-US" dirty="0"/>
              <a:t>Familiar with CDM and observational research</a:t>
            </a:r>
          </a:p>
          <a:p>
            <a:pPr lvl="1"/>
            <a:r>
              <a:rPr lang="en-US" dirty="0"/>
              <a:t>Can commit for long term (several years) to gain familiarity</a:t>
            </a:r>
          </a:p>
          <a:p>
            <a:r>
              <a:rPr lang="en-US" dirty="0"/>
              <a:t>Need about 1 FTE to prevent decline, 2-3 FTE to continue to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F104B-B139-4B62-BFC5-27A2EC786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7A9-13EE-4C4B-AE9D-60785017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these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7356-3571-4C40-8533-2AE73594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Coordinate between (hopefully) growing roster of developers</a:t>
            </a:r>
          </a:p>
          <a:p>
            <a:r>
              <a:rPr lang="en-US" dirty="0"/>
              <a:t>Decide on common practices where needed</a:t>
            </a:r>
          </a:p>
          <a:p>
            <a:r>
              <a:rPr lang="en-US" dirty="0"/>
              <a:t>Alignment on high-level roadmap</a:t>
            </a:r>
          </a:p>
          <a:p>
            <a:r>
              <a:rPr lang="en-US" dirty="0"/>
              <a:t>Drive progress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03F33-5A06-4B3C-9010-B0EFCDAEE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74FF1-FB87-4A64-93C4-916685A5B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Versioning and releasing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636E35-88CE-4DFE-9CCF-2075EBC9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A254-86E0-421F-B98D-745F84D8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4239F-B8D4-4E38-82E3-5EDECEC8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18585" cy="4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140CB6-977D-4C79-89C3-73AF0F8C6C8E}"/>
              </a:ext>
            </a:extLst>
          </p:cNvPr>
          <p:cNvCxnSpPr>
            <a:cxnSpLocks/>
          </p:cNvCxnSpPr>
          <p:nvPr/>
        </p:nvCxnSpPr>
        <p:spPr>
          <a:xfrm>
            <a:off x="2133600" y="4419600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171D2B-ADE0-4DE3-BCFA-B6D454636191}"/>
              </a:ext>
            </a:extLst>
          </p:cNvPr>
          <p:cNvSpPr txBox="1"/>
          <p:nvPr/>
        </p:nvSpPr>
        <p:spPr>
          <a:xfrm>
            <a:off x="10716246" y="44017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E47FD-56A1-4085-9C16-E3659045117C}"/>
              </a:ext>
            </a:extLst>
          </p:cNvPr>
          <p:cNvSpPr txBox="1"/>
          <p:nvPr/>
        </p:nvSpPr>
        <p:spPr>
          <a:xfrm>
            <a:off x="1377018" y="1953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0F7E9-BAB3-43D2-B35F-FBB9C1C2642E}"/>
              </a:ext>
            </a:extLst>
          </p:cNvPr>
          <p:cNvSpPr txBox="1"/>
          <p:nvPr/>
        </p:nvSpPr>
        <p:spPr>
          <a:xfrm>
            <a:off x="901759" y="2399159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SqlRender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44D85-F035-4609-9A52-12ABC7DBDB99}"/>
              </a:ext>
            </a:extLst>
          </p:cNvPr>
          <p:cNvSpPr txBox="1"/>
          <p:nvPr/>
        </p:nvSpPr>
        <p:spPr>
          <a:xfrm>
            <a:off x="5616" y="2844691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DatabaseConnector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B99C1-A88D-4C2A-9D76-646B63F782DB}"/>
              </a:ext>
            </a:extLst>
          </p:cNvPr>
          <p:cNvSpPr txBox="1"/>
          <p:nvPr/>
        </p:nvSpPr>
        <p:spPr>
          <a:xfrm>
            <a:off x="193745" y="3292615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FeatureExtraction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2E6B4-ED98-41D8-B154-922D7C3D0FD8}"/>
              </a:ext>
            </a:extLst>
          </p:cNvPr>
          <p:cNvSpPr txBox="1"/>
          <p:nvPr/>
        </p:nvSpPr>
        <p:spPr>
          <a:xfrm>
            <a:off x="458145" y="3740539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CohortMethod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77D14B-BD6F-459F-8264-CD2EA7F97FB0}"/>
              </a:ext>
            </a:extLst>
          </p:cNvPr>
          <p:cNvGrpSpPr/>
          <p:nvPr/>
        </p:nvGrpSpPr>
        <p:grpSpPr>
          <a:xfrm>
            <a:off x="2286000" y="1648758"/>
            <a:ext cx="533400" cy="2276447"/>
            <a:chOff x="2286000" y="1648758"/>
            <a:chExt cx="533400" cy="22764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AD528F-2B73-49A3-8BAA-234C9537D294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963533-C809-40FA-B6EB-EBD9A33CBFC3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D06596-35B9-4218-B667-82197296C8F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8467C2-1BD7-4717-81EA-619DF2751364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170AB2-67E9-44E6-B16B-024D61E6BE86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A9F2B8-B0CA-4695-8181-297A33DE351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1BDCE5-3BE0-40BD-89F9-7448AB6AB485}"/>
              </a:ext>
            </a:extLst>
          </p:cNvPr>
          <p:cNvGrpSpPr/>
          <p:nvPr/>
        </p:nvGrpSpPr>
        <p:grpSpPr>
          <a:xfrm>
            <a:off x="2796082" y="1648758"/>
            <a:ext cx="533400" cy="2276447"/>
            <a:chOff x="2286000" y="1648758"/>
            <a:chExt cx="533400" cy="22764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F99610-E518-42EC-9D8E-47201ECA145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15BAAB-9659-477E-8CFA-09BE42A4DBA6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8497EA-D9EF-4A82-84A2-83E6B7AF3D46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28BEC8-C137-4E38-B36E-649953CFFD4E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652792-8098-4EB4-9F8B-2FB2FCB7ECF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694B8-E51E-4948-A952-4DD353723E7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5E5FE4-4EA1-4996-8A3A-F13FA2EF236F}"/>
              </a:ext>
            </a:extLst>
          </p:cNvPr>
          <p:cNvSpPr/>
          <p:nvPr/>
        </p:nvSpPr>
        <p:spPr>
          <a:xfrm>
            <a:off x="2805286" y="1488587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3.6.1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A7F8B5-CF31-4E76-AE4C-97AAFA41DDFE}"/>
              </a:ext>
            </a:extLst>
          </p:cNvPr>
          <p:cNvGrpSpPr/>
          <p:nvPr/>
        </p:nvGrpSpPr>
        <p:grpSpPr>
          <a:xfrm>
            <a:off x="3306164" y="1648758"/>
            <a:ext cx="533400" cy="2276447"/>
            <a:chOff x="2286000" y="1648758"/>
            <a:chExt cx="533400" cy="227644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8EDB7A-D000-4666-AA55-73DE58CFB12A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02F96-DD37-46E8-A3B3-232880758C6D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6B3199-8B38-4EFD-8DC2-4AA8C9B39BE2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91A9CD-23F4-45E9-803B-FF3946E298D6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D0661D-4D3B-436D-93FF-46406FB6AD72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37BEC7-0073-4E72-B42B-3F8E6E17A05D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5713F2-FCCC-4EF7-B01F-38472871E8C0}"/>
              </a:ext>
            </a:extLst>
          </p:cNvPr>
          <p:cNvSpPr/>
          <p:nvPr/>
        </p:nvSpPr>
        <p:spPr>
          <a:xfrm>
            <a:off x="3287818" y="1964311"/>
            <a:ext cx="523455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1.0.0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54DE87-55F7-4E85-A65C-6780F2B6274E}"/>
              </a:ext>
            </a:extLst>
          </p:cNvPr>
          <p:cNvSpPr/>
          <p:nvPr/>
        </p:nvSpPr>
        <p:spPr>
          <a:xfrm>
            <a:off x="3282846" y="242588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1.6.5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708C9A-A9F6-4143-8634-E4572032E55E}"/>
              </a:ext>
            </a:extLst>
          </p:cNvPr>
          <p:cNvGrpSpPr/>
          <p:nvPr/>
        </p:nvGrpSpPr>
        <p:grpSpPr>
          <a:xfrm>
            <a:off x="3839530" y="1648758"/>
            <a:ext cx="533400" cy="2276447"/>
            <a:chOff x="2286000" y="1648758"/>
            <a:chExt cx="533400" cy="227644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945B1B-5AA8-4912-9AB0-3A14C1E9F139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7AE464-D6B1-4E82-8B42-72154802BBDB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308A1-4055-49A6-8992-27978B03B526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FBB06D-D365-4AA7-AA42-AD23ED5E5069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3F2B49-A5F4-4FF5-A50D-93AB40EDD26D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4C39DB-7A32-48C8-803C-4A0E7E24CD0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B1294F2-C74B-4E3B-A1A6-D58F835B7D96}"/>
              </a:ext>
            </a:extLst>
          </p:cNvPr>
          <p:cNvSpPr/>
          <p:nvPr/>
        </p:nvSpPr>
        <p:spPr>
          <a:xfrm>
            <a:off x="3839564" y="2868831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3.0.0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3E133E-C550-452B-BCC0-AE5E000F5245}"/>
              </a:ext>
            </a:extLst>
          </p:cNvPr>
          <p:cNvSpPr/>
          <p:nvPr/>
        </p:nvSpPr>
        <p:spPr>
          <a:xfrm>
            <a:off x="3839564" y="3312149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3.0.0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1CDD29-5F0A-4F84-8D04-41E0FA30DFC1}"/>
              </a:ext>
            </a:extLst>
          </p:cNvPr>
          <p:cNvSpPr/>
          <p:nvPr/>
        </p:nvSpPr>
        <p:spPr>
          <a:xfrm>
            <a:off x="3839564" y="3747731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4.0.0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7620C9-FBF2-46D0-B175-FB47AE82FB98}"/>
              </a:ext>
            </a:extLst>
          </p:cNvPr>
          <p:cNvGrpSpPr/>
          <p:nvPr/>
        </p:nvGrpSpPr>
        <p:grpSpPr>
          <a:xfrm>
            <a:off x="4372930" y="1648758"/>
            <a:ext cx="533400" cy="2276447"/>
            <a:chOff x="2286000" y="1648758"/>
            <a:chExt cx="533400" cy="227644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717A7E-1761-42E7-9964-285E6DE5B4F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F44884-741B-48FC-AB15-08F3914D3285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A1D7B2-DEB9-4FE5-970D-2E9097B83B0C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18376B-B7EE-49C5-8B30-54D0B4C09DB0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5F5773-357E-47DA-8834-125175CBF16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3035C5-1D57-42F6-8057-2641EC14BC8C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2477F4-7012-4C4A-AC3E-A4AFD0FD48B8}"/>
              </a:ext>
            </a:extLst>
          </p:cNvPr>
          <p:cNvGrpSpPr/>
          <p:nvPr/>
        </p:nvGrpSpPr>
        <p:grpSpPr>
          <a:xfrm>
            <a:off x="4906296" y="1648758"/>
            <a:ext cx="533400" cy="2276447"/>
            <a:chOff x="2286000" y="1648758"/>
            <a:chExt cx="533400" cy="227644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DEF7357-776E-4480-8E84-B442B9CE6E6F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7796F0-5F26-408A-8564-4E8EEE82A3B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F445CF-62F7-4A42-8D09-57761860B83D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C64CB1-D1C2-420C-9BEF-7DD70159DF8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9DA9F9-8040-4BC3-8E7A-20537EFA0D9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748C341-D5BE-4EE0-BFF9-E1F1AB83812C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A4C350D-D004-4AD3-974A-26FD82F71C4F}"/>
              </a:ext>
            </a:extLst>
          </p:cNvPr>
          <p:cNvSpPr/>
          <p:nvPr/>
        </p:nvSpPr>
        <p:spPr>
          <a:xfrm>
            <a:off x="4407890" y="1454187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4.0.0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572B160-ED4F-4FA9-9E5E-F9DCBB2E27F4}"/>
              </a:ext>
            </a:extLst>
          </p:cNvPr>
          <p:cNvSpPr/>
          <p:nvPr/>
        </p:nvSpPr>
        <p:spPr>
          <a:xfrm>
            <a:off x="4651272" y="2416302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1.6.7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94C55-E311-40C1-8868-893E5EC1426A}"/>
              </a:ext>
            </a:extLst>
          </p:cNvPr>
          <p:cNvGrpSpPr/>
          <p:nvPr/>
        </p:nvGrpSpPr>
        <p:grpSpPr>
          <a:xfrm>
            <a:off x="5439662" y="1648758"/>
            <a:ext cx="533400" cy="2276447"/>
            <a:chOff x="2286000" y="1648758"/>
            <a:chExt cx="533400" cy="227644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DABEC7-CEED-4789-B044-61FA6A694C6A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8E9AEC-520E-4963-8A86-19C5E1FB9CF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40C537C-D742-4DC5-9E42-A89E17C0FFC7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FF3F0B-C45F-4B3E-9437-17466711502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39A796-6938-41FD-95EB-BEF1A00DE87E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F99133-953E-46DB-ACBC-84B0DBB0DE40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97BF980-4C46-41B4-8A2E-930B4C1E65B7}"/>
              </a:ext>
            </a:extLst>
          </p:cNvPr>
          <p:cNvSpPr/>
          <p:nvPr/>
        </p:nvSpPr>
        <p:spPr>
          <a:xfrm>
            <a:off x="5107378" y="375680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4.0.1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71D598-9C67-49A5-9FD8-F877DD1D5D9D}"/>
              </a:ext>
            </a:extLst>
          </p:cNvPr>
          <p:cNvCxnSpPr>
            <a:cxnSpLocks/>
          </p:cNvCxnSpPr>
          <p:nvPr/>
        </p:nvCxnSpPr>
        <p:spPr>
          <a:xfrm>
            <a:off x="6172200" y="1486118"/>
            <a:ext cx="0" cy="34668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F147347-E698-40E3-AFCA-BC98941DA6CE}"/>
              </a:ext>
            </a:extLst>
          </p:cNvPr>
          <p:cNvSpPr txBox="1"/>
          <p:nvPr/>
        </p:nvSpPr>
        <p:spPr>
          <a:xfrm>
            <a:off x="4784993" y="4890723"/>
            <a:ext cx="27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Functioning set of packages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5287D2-C522-4B46-A048-A58E3EBDF67A}"/>
              </a:ext>
            </a:extLst>
          </p:cNvPr>
          <p:cNvCxnSpPr>
            <a:cxnSpLocks/>
          </p:cNvCxnSpPr>
          <p:nvPr/>
        </p:nvCxnSpPr>
        <p:spPr>
          <a:xfrm>
            <a:off x="6172200" y="5262425"/>
            <a:ext cx="0" cy="4525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1B78CE-9103-4798-AAF6-8647276772D0}"/>
              </a:ext>
            </a:extLst>
          </p:cNvPr>
          <p:cNvSpPr txBox="1"/>
          <p:nvPr/>
        </p:nvSpPr>
        <p:spPr>
          <a:xfrm>
            <a:off x="5542579" y="5692919"/>
            <a:ext cx="110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Study XYZ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096B46-2827-4BDF-A5BE-95B659DC5233}"/>
              </a:ext>
            </a:extLst>
          </p:cNvPr>
          <p:cNvGrpSpPr/>
          <p:nvPr/>
        </p:nvGrpSpPr>
        <p:grpSpPr>
          <a:xfrm>
            <a:off x="6328867" y="1659015"/>
            <a:ext cx="533400" cy="2276447"/>
            <a:chOff x="2286000" y="1648758"/>
            <a:chExt cx="533400" cy="22764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9E7C54-C114-4D7B-AFEA-FB3F411ACEC1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C4EAD89-4905-4311-ADE3-3D3F129FA149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76C27E8-A72C-4E5D-A822-FE3989316F42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776079D-4592-4459-9436-F0A9332DFBF4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FA24D71-3697-4B7F-B6E4-C1DBDC88DA2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79E82A-2AA8-4273-8400-0F502CEE791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EA79ACC-5A46-4E9F-9FF5-2BE8972150C5}"/>
              </a:ext>
            </a:extLst>
          </p:cNvPr>
          <p:cNvGrpSpPr/>
          <p:nvPr/>
        </p:nvGrpSpPr>
        <p:grpSpPr>
          <a:xfrm>
            <a:off x="6852499" y="1659015"/>
            <a:ext cx="533400" cy="2276447"/>
            <a:chOff x="2286000" y="1648758"/>
            <a:chExt cx="533400" cy="227644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6FB341-D798-4EAF-AA1A-C2A0CFC8D94A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B4A84F-87D2-4A04-8AD1-23E4CA76677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51F1DA-5D43-48F4-A076-0EA69F0F74F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7B1C0F0-3978-4F04-9BE9-00198A2E5327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48CE43-AC1F-4D73-AEB2-7BE5199EEE5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D8D341-8E2C-4F90-9635-07092CBD8E8B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3E64B1-57A4-431F-8F22-3A3DA5996B56}"/>
              </a:ext>
            </a:extLst>
          </p:cNvPr>
          <p:cNvGrpSpPr/>
          <p:nvPr/>
        </p:nvGrpSpPr>
        <p:grpSpPr>
          <a:xfrm>
            <a:off x="7382317" y="1659015"/>
            <a:ext cx="533400" cy="2276447"/>
            <a:chOff x="2286000" y="1648758"/>
            <a:chExt cx="533400" cy="227644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6341B4-C786-4958-A860-40FF2555B018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5C8182-DC64-4704-B892-DDA62C6F989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64A93D-025B-470E-8020-E4F04D1431B1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9ECD02-0CCB-4E71-9430-BA8726057A13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662578C-CAF4-477B-88A5-E385BBDFAFB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B595A97-EB0E-414E-946C-E4AAC41F0950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88C42D-9B41-428C-9988-5BC4E5E787D5}"/>
              </a:ext>
            </a:extLst>
          </p:cNvPr>
          <p:cNvGrpSpPr/>
          <p:nvPr/>
        </p:nvGrpSpPr>
        <p:grpSpPr>
          <a:xfrm>
            <a:off x="7899763" y="1659015"/>
            <a:ext cx="533400" cy="2276447"/>
            <a:chOff x="2286000" y="1648758"/>
            <a:chExt cx="533400" cy="227644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7D859E8-1701-4942-BEBE-72ED475E3219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4A1EA97-B4D4-4FC7-BA6A-6C36BFA0513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834792-5A76-4311-B216-CF31B73F016D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FC8BEB1-2086-40EE-87B1-EF4B8F804EBF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CA3F4B1-CCC2-4C26-8B8F-B23BBD2173BE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E58E074-138C-492A-9639-3E4F733F50E0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0BEBF42-C26C-4A83-9FA7-D58F9717F943}"/>
              </a:ext>
            </a:extLst>
          </p:cNvPr>
          <p:cNvSpPr/>
          <p:nvPr/>
        </p:nvSpPr>
        <p:spPr>
          <a:xfrm>
            <a:off x="6922637" y="1465068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4.0.3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C689D22-97C4-4B4E-AA0C-2E1F1BAFB56F}"/>
              </a:ext>
            </a:extLst>
          </p:cNvPr>
          <p:cNvSpPr/>
          <p:nvPr/>
        </p:nvSpPr>
        <p:spPr>
          <a:xfrm>
            <a:off x="6396545" y="2432730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1.6.7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911D22-8944-42D1-BB8C-E139EB4CD34F}"/>
              </a:ext>
            </a:extLst>
          </p:cNvPr>
          <p:cNvSpPr/>
          <p:nvPr/>
        </p:nvSpPr>
        <p:spPr>
          <a:xfrm>
            <a:off x="7145625" y="3316169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3.0.1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63C7F13-2267-4C89-B977-DB549AAA5132}"/>
              </a:ext>
            </a:extLst>
          </p:cNvPr>
          <p:cNvGrpSpPr/>
          <p:nvPr/>
        </p:nvGrpSpPr>
        <p:grpSpPr>
          <a:xfrm>
            <a:off x="8411530" y="1659267"/>
            <a:ext cx="533400" cy="2276447"/>
            <a:chOff x="2286000" y="1648758"/>
            <a:chExt cx="533400" cy="227644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7D9F206-0C6E-4C59-B944-9650C914BE6A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810D4BE-D587-4E97-BD12-8EA1097168B7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5D542D3-6B02-478F-BE2E-466F752C885F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705F93F-A62F-405F-AFCC-6261332AD78D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E13BF82-8F1C-461D-85C1-302955CD076A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21BC91-7CCD-440B-AACF-2A2C564633DF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9A47AB4-17D3-474B-A94F-A393B6DD9353}"/>
              </a:ext>
            </a:extLst>
          </p:cNvPr>
          <p:cNvSpPr/>
          <p:nvPr/>
        </p:nvSpPr>
        <p:spPr>
          <a:xfrm>
            <a:off x="8062316" y="287695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3.0.1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9F7841-80B1-4895-BB23-DB524EA3B725}"/>
              </a:ext>
            </a:extLst>
          </p:cNvPr>
          <p:cNvCxnSpPr>
            <a:cxnSpLocks/>
          </p:cNvCxnSpPr>
          <p:nvPr/>
        </p:nvCxnSpPr>
        <p:spPr>
          <a:xfrm>
            <a:off x="9045612" y="1481666"/>
            <a:ext cx="0" cy="34668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6299FF4-D0EC-4F71-8FE1-0F6E2647CC8A}"/>
              </a:ext>
            </a:extLst>
          </p:cNvPr>
          <p:cNvSpPr txBox="1"/>
          <p:nvPr/>
        </p:nvSpPr>
        <p:spPr>
          <a:xfrm>
            <a:off x="7657863" y="4890723"/>
            <a:ext cx="27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Functioning set of packages</a:t>
            </a:r>
          </a:p>
        </p:txBody>
      </p:sp>
      <p:cxnSp>
        <p:nvCxnSpPr>
          <p:cNvPr id="2053" name="Connector: Elbow 2052">
            <a:extLst>
              <a:ext uri="{FF2B5EF4-FFF2-40B4-BE49-F238E27FC236}">
                <a16:creationId xmlns:a16="http://schemas.microsoft.com/office/drawing/2014/main" id="{83B4706D-6ACF-4590-8FCD-DECC8BA4C0FD}"/>
              </a:ext>
            </a:extLst>
          </p:cNvPr>
          <p:cNvCxnSpPr>
            <a:cxnSpLocks/>
            <a:stCxn id="122" idx="2"/>
            <a:endCxn id="80" idx="3"/>
          </p:cNvCxnSpPr>
          <p:nvPr/>
        </p:nvCxnSpPr>
        <p:spPr>
          <a:xfrm rot="5400000">
            <a:off x="7538481" y="4370996"/>
            <a:ext cx="617530" cy="2395649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E3095BC-F218-45C0-99C0-BE2CC217F3D2}"/>
              </a:ext>
            </a:extLst>
          </p:cNvPr>
          <p:cNvSpPr txBox="1"/>
          <p:nvPr/>
        </p:nvSpPr>
        <p:spPr>
          <a:xfrm>
            <a:off x="7521663" y="5915843"/>
            <a:ext cx="21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Ability to revert: </a:t>
            </a:r>
            <a:r>
              <a:rPr lang="en-US" dirty="0" err="1"/>
              <a:t>renv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B84A-3592-48BF-A4B0-5AE0A08E0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5" grpId="0" animBg="1"/>
      <p:bldP spid="76" grpId="0"/>
      <p:bldP spid="80" grpId="0"/>
      <p:bldP spid="88" grpId="0" animBg="1"/>
      <p:bldP spid="110" grpId="0" animBg="1"/>
      <p:bldP spid="113" grpId="0" animBg="1"/>
      <p:bldP spid="112" grpId="0" animBg="1"/>
      <p:bldP spid="122" grpId="0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3F5D-4828-4AB1-A403-6D722EA7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versioning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8A5483-85FB-4489-9416-5A386830145A}"/>
              </a:ext>
            </a:extLst>
          </p:cNvPr>
          <p:cNvSpPr/>
          <p:nvPr/>
        </p:nvSpPr>
        <p:spPr>
          <a:xfrm>
            <a:off x="1219200" y="169896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1.0.0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D091AF-FBEA-4C3D-A8B0-53BA882F58C0}"/>
              </a:ext>
            </a:extLst>
          </p:cNvPr>
          <p:cNvSpPr/>
          <p:nvPr/>
        </p:nvSpPr>
        <p:spPr>
          <a:xfrm>
            <a:off x="2286000" y="169134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749426-778D-4B73-BAC1-0488469019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752600" y="1862649"/>
            <a:ext cx="533400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C42B86-3C33-49A1-92CE-581D0B22C09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19400" y="1862649"/>
            <a:ext cx="5334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9F9525-08FF-48E7-9AE3-CAA1E232AB51}"/>
              </a:ext>
            </a:extLst>
          </p:cNvPr>
          <p:cNvSpPr/>
          <p:nvPr/>
        </p:nvSpPr>
        <p:spPr>
          <a:xfrm>
            <a:off x="3352800" y="169134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1.1.0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965C24-FD7B-4B53-A9B1-AD1A31761FA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86200" y="1854735"/>
            <a:ext cx="533400" cy="791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1A581-6898-4480-87EA-12F35B3EEDFC}"/>
              </a:ext>
            </a:extLst>
          </p:cNvPr>
          <p:cNvSpPr/>
          <p:nvPr/>
        </p:nvSpPr>
        <p:spPr>
          <a:xfrm>
            <a:off x="4419600" y="1683432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2.0.0</a:t>
            </a:r>
          </a:p>
        </p:txBody>
      </p:sp>
      <p:pic>
        <p:nvPicPr>
          <p:cNvPr id="3074" name="Picture 2" descr="SE Lifecycle">
            <a:extLst>
              <a:ext uri="{FF2B5EF4-FFF2-40B4-BE49-F238E27FC236}">
                <a16:creationId xmlns:a16="http://schemas.microsoft.com/office/drawing/2014/main" id="{3B2DB21F-3B49-41FF-8791-D35F158A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3051278"/>
            <a:ext cx="5029200" cy="33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A32113-61EE-467A-A684-967A8E81ADEF}"/>
              </a:ext>
            </a:extLst>
          </p:cNvPr>
          <p:cNvSpPr txBox="1"/>
          <p:nvPr/>
        </p:nvSpPr>
        <p:spPr>
          <a:xfrm>
            <a:off x="2613322" y="27197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97F2221-AC18-447C-9E87-72FDB757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219201"/>
            <a:ext cx="57150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>
              <a:buFontTx/>
              <a:buChar char="-"/>
            </a:pPr>
            <a:r>
              <a:rPr lang="en-US" dirty="0"/>
              <a:t>Avoid confusion </a:t>
            </a:r>
          </a:p>
          <a:p>
            <a:pPr lvl="1">
              <a:buFontTx/>
              <a:buChar char="-"/>
            </a:pPr>
            <a:r>
              <a:rPr lang="en-US" dirty="0"/>
              <a:t>Avoid multiple active versions of 18 packages</a:t>
            </a:r>
          </a:p>
          <a:p>
            <a:pPr>
              <a:buFontTx/>
              <a:buChar char="-"/>
            </a:pPr>
            <a:r>
              <a:rPr lang="en-US" dirty="0"/>
              <a:t>Relieve developer workload</a:t>
            </a:r>
          </a:p>
          <a:p>
            <a:pPr>
              <a:buFontTx/>
              <a:buChar char="-"/>
            </a:pPr>
            <a:r>
              <a:rPr lang="en-US" dirty="0"/>
              <a:t>Compatibility with CRAN release processes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B87AC-B261-478E-BAD6-84D4A9514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2" grpId="0"/>
      <p:bldP spid="2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603</Words>
  <Application>Microsoft Office PowerPoint</Application>
  <PresentationFormat>Widescreen</PresentationFormat>
  <Paragraphs>175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What is HADES?</vt:lpstr>
      <vt:lpstr>HADES’ place in the OHDSI toolstack</vt:lpstr>
      <vt:lpstr>HADES characteristics</vt:lpstr>
      <vt:lpstr>HADES growth</vt:lpstr>
      <vt:lpstr>Purpose of these meetings</vt:lpstr>
      <vt:lpstr>Versioning and releasing</vt:lpstr>
      <vt:lpstr>Versioning</vt:lpstr>
      <vt:lpstr>Monotonic versioning</vt:lpstr>
      <vt:lpstr>Package installation process</vt:lpstr>
      <vt:lpstr>Moving to CRAN</vt:lpstr>
      <vt:lpstr>Moving to CRAN</vt:lpstr>
      <vt:lpstr>Unambiguous versions in GitHub</vt:lpstr>
      <vt:lpstr>Action Items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52</cp:revision>
  <dcterms:created xsi:type="dcterms:W3CDTF">2013-12-30T14:14:20Z</dcterms:created>
  <dcterms:modified xsi:type="dcterms:W3CDTF">2020-10-15T17:07:45Z</dcterms:modified>
</cp:coreProperties>
</file>