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9" r:id="rId4"/>
    <p:sldId id="273" r:id="rId5"/>
    <p:sldId id="275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84" autoAdjust="0"/>
    <p:restoredTop sz="82209" autoAdjust="0"/>
  </p:normalViewPr>
  <p:slideViewPr>
    <p:cSldViewPr snapToGrid="0">
      <p:cViewPr varScale="1">
        <p:scale>
          <a:sx n="76" d="100"/>
          <a:sy n="76" d="100"/>
        </p:scale>
        <p:origin x="450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941E-BE64-42B7-9FC7-3186AF1FD654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066D9-8304-4966-AFDE-2A75C16AA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 week, our working group discussed about the vocabulary for expressing genomic variant and their clinical impact.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6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recorded in the meeting note, we'll give a combination of genetic names and changes in proteins from </a:t>
            </a:r>
            <a:r>
              <a:rPr lang="en-US" altLang="ko-KR" dirty="0" err="1"/>
              <a:t>clinvar</a:t>
            </a:r>
            <a:r>
              <a:rPr lang="en-US" altLang="ko-KR" dirty="0"/>
              <a:t> to make a readable concept name.</a:t>
            </a:r>
          </a:p>
          <a:p>
            <a:r>
              <a:rPr lang="en-US" altLang="ko-KR" dirty="0"/>
              <a:t>And we’ll set allele id from </a:t>
            </a:r>
            <a:r>
              <a:rPr lang="en-US" altLang="ko-KR" dirty="0" err="1"/>
              <a:t>clinvar</a:t>
            </a:r>
            <a:r>
              <a:rPr lang="en-US" altLang="ko-KR" dirty="0"/>
              <a:t> to a concept code. And we’ll also set HGVS expression to a concept synonym for additional information.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3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version of the genomic-</a:t>
            </a:r>
            <a:r>
              <a:rPr lang="en-US" altLang="ko-KR" dirty="0" err="1"/>
              <a:t>cdm</a:t>
            </a:r>
            <a:r>
              <a:rPr lang="en-US" altLang="ko-KR" dirty="0"/>
              <a:t> was designed under the consideration of genomic test process.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6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four genomic tables are connected to other tables of </a:t>
            </a:r>
            <a:r>
              <a:rPr lang="en-US" altLang="ko-KR" dirty="0" err="1"/>
              <a:t>omop-cdm</a:t>
            </a:r>
            <a:r>
              <a:rPr lang="en-US" altLang="ko-KR" dirty="0"/>
              <a:t> for storing clinical information.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2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Under the situation of the new strategy of the genomic working group, we can skip </a:t>
            </a:r>
            <a:r>
              <a:rPr lang="en-US" altLang="ko-KR" dirty="0" err="1"/>
              <a:t>genomic_test</a:t>
            </a:r>
            <a:r>
              <a:rPr lang="en-US" altLang="ko-KR" dirty="0"/>
              <a:t> and </a:t>
            </a:r>
            <a:r>
              <a:rPr lang="en-US" altLang="ko-KR" dirty="0" err="1"/>
              <a:t>target_gene</a:t>
            </a:r>
            <a:r>
              <a:rPr lang="en-US" altLang="ko-KR" dirty="0"/>
              <a:t> tables in order to both minimizing the genomic-</a:t>
            </a:r>
            <a:r>
              <a:rPr lang="en-US" altLang="ko-KR" dirty="0" err="1"/>
              <a:t>cdm</a:t>
            </a:r>
            <a:r>
              <a:rPr lang="en-US" altLang="ko-KR" dirty="0"/>
              <a:t> and conducting use-cases efficiently.</a:t>
            </a:r>
          </a:p>
          <a:p>
            <a:r>
              <a:rPr lang="en-US" altLang="ko-KR" dirty="0"/>
              <a:t>Last two tables, </a:t>
            </a:r>
            <a:r>
              <a:rPr lang="en-US" altLang="ko-KR" dirty="0" err="1"/>
              <a:t>variant_occurrence</a:t>
            </a:r>
            <a:r>
              <a:rPr lang="en-US" altLang="ko-KR" dirty="0"/>
              <a:t> and </a:t>
            </a:r>
            <a:r>
              <a:rPr lang="en-US" altLang="ko-KR" dirty="0" err="1"/>
              <a:t>variant_annotation</a:t>
            </a:r>
            <a:r>
              <a:rPr lang="en-US" altLang="ko-KR" dirty="0"/>
              <a:t>, were merged into a table, named ‘genomic’.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original</a:t>
            </a:r>
            <a:r>
              <a:rPr lang="en-US" altLang="ko-KR" baseline="0" dirty="0" smtClean="0"/>
              <a:t> genomic-</a:t>
            </a:r>
            <a:r>
              <a:rPr lang="en-US" altLang="ko-KR" baseline="0" dirty="0" err="1" smtClean="0"/>
              <a:t>cdm</a:t>
            </a:r>
            <a:r>
              <a:rPr lang="en-US" altLang="ko-KR" baseline="0" dirty="0" smtClean="0"/>
              <a:t> was edited and in the process some columns were deleted and some columns </a:t>
            </a:r>
            <a:r>
              <a:rPr lang="en-US" altLang="ko-KR" baseline="0" smtClean="0"/>
              <a:t>were maintained.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3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It’s a new minimized version of the genomic-</a:t>
            </a:r>
            <a:r>
              <a:rPr lang="en-US" altLang="ko-KR" dirty="0" err="1"/>
              <a:t>cdm</a:t>
            </a:r>
            <a:r>
              <a:rPr lang="en-US" altLang="ko-KR" dirty="0"/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columns will be used depending on the variant type.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copy number variation, ‘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copy_number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column is used.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especially in the case of Translocation, two columns are needed to express the fusion status.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 for break point and supporting reads information for fusion variant are also needed.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2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Christian mentioned, we need a method to store the negative information. </a:t>
            </a:r>
          </a:p>
          <a:p>
            <a:r>
              <a:rPr lang="en-US" altLang="ko-KR" dirty="0"/>
              <a:t>When there is no variant result of KRAS G12C in the genomic-</a:t>
            </a:r>
            <a:r>
              <a:rPr lang="en-US" altLang="ko-KR" dirty="0" err="1"/>
              <a:t>cdm</a:t>
            </a:r>
            <a:r>
              <a:rPr lang="en-US" altLang="ko-KR" dirty="0"/>
              <a:t>, how can we convince that the variant was not detected through the NGS panel for real?</a:t>
            </a:r>
          </a:p>
          <a:p>
            <a:r>
              <a:rPr lang="en-US" altLang="ko-KR" dirty="0"/>
              <a:t>There is a possibility that the NGS panel isn’t targeting the KRAS gene from the beginning.</a:t>
            </a:r>
          </a:p>
          <a:p>
            <a:r>
              <a:rPr lang="en-US" altLang="ko-KR" dirty="0"/>
              <a:t>So we can address the negative result by adding the rows for negative variant like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066D9-8304-4966-AFDE-2A75C16AA0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1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D7C8-CA19-4A8B-A28D-153F7E19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BF14F-4140-4240-A674-020850B1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F1B5F-F5EC-4E56-8785-A7EB2A29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99722-4E95-4F7D-B06E-25B6065A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26C92-45C9-45DD-9548-FF706C49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099A-BE3B-4EEF-90A9-6AC56E0C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BDE3C8-74DA-478F-A537-1AEED869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A4496-E6DD-4C12-8E5B-13AB7AE2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15B30-D322-483A-9002-96DC22B4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7D183-A482-44CC-B61C-E6D6F0AF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6BFAC-6B54-409A-AF5B-741D64F1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FE374-A101-4DB1-85D0-E94BBA34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D015B-F547-4E7B-B60A-F13E29C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6760-4CD1-4971-9E11-3DA3CA24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D4BE7-2747-4342-9F64-68AD36AF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F09E-5766-42C2-A522-1F8285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2B19F-E311-4859-9663-043107C3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3C6A-ECCE-448E-B09F-1DD2C261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1CBE6-9860-475D-B9A6-2BF4BFBB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ED76-2D63-4C71-AAEA-EAB05B2E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CCCE-35F0-46ED-85D6-B2A392BF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8A2E7-79A0-40BE-859E-2EA47A88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4EAD2-8F96-4729-96AA-0DA194B0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DCF-8296-427E-8D28-B2353E2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C79CB-F61B-475D-A377-38C8676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0C2C1-719D-46A4-AC31-0A0BB958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CD1FE-D940-4F5D-9524-3A9F9A948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AEC80-9C74-4AE9-937D-AF80B2485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87C5D-1B4A-4D94-B5C7-73518E4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EEE62-53B5-487C-AA6C-FB3E9F0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C28A4-3B60-463A-91A9-2CC0BB3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AB8E-5C2F-473A-9167-39420DE1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37C7-2AEB-4E2A-ADDB-21958FCB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8C344-EBDD-4EB8-BD91-9893CBA5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4F355-40C8-4C7E-B265-A99FFA0D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E8CEB-C871-4E60-9578-8EF696833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91DC9-F93D-4043-9385-AB731A3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5A32F0-D58C-42C4-817E-0D288296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931C91-355D-477D-B0C8-4015844F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4BCB0-61AA-4D16-B4B3-6265A630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D4088-FE82-4DA6-93F4-209BF443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B0C92-1548-4DF0-91F0-247CAE4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3A5EF-ED87-4ED1-A72F-21B5E9C6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D51B0-BBD7-4BBB-BBE8-55E2D3A5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18C795-6CB3-454F-A5AE-F1D5EBF5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E559D-A23F-4796-A7D2-4CD824CC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C0F34-04AB-4261-B6F0-284EEC93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C1565-098E-42B5-908D-1B27D373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CF5573-2474-452E-8E8B-3ED40DB0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58615-5D00-413D-B271-33F0656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D8A86-0667-4D8F-A4E3-0685935F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BBBCC-541D-443B-A3E7-A91A81CB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B356-C117-496B-81D7-6C53BC6E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E25544-F8B9-4864-9981-95924A3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12CA3-8030-414E-881C-BE9B6F7D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E139B-F7B4-446A-B322-6DC7B2B1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962D6-C63E-4964-B15B-069D2E5D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A5F76-D020-4D8D-ACB8-B621A2CC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C73C4-2BCE-4773-AA8D-1ECB3CFF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76BC1-ED42-45A4-A2EB-A27A3890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0B265-8097-4D68-8A0A-3FF0228C0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6C92-2092-4239-98BD-473F2E939593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BC135-8A28-44D8-94ED-2172A476D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0C2C9-A3CF-413B-9DEC-5DA3C58AC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B4B3-8796-43F9-A8C6-0C4EC16CF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949C-0BD4-44B8-97AA-5A5F20DCC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099"/>
            <a:ext cx="9144000" cy="6953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OHDSI Oncology WG Genomic Subgroup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5F3E5-2C48-4FE6-AE9D-390F20DD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8675"/>
            <a:ext cx="9144000" cy="1143000"/>
          </a:xfrm>
        </p:spPr>
        <p:txBody>
          <a:bodyPr/>
          <a:lstStyle/>
          <a:p>
            <a:r>
              <a:rPr lang="en-US" altLang="ko-KR" dirty="0"/>
              <a:t>2020.02.18</a:t>
            </a:r>
          </a:p>
          <a:p>
            <a:r>
              <a:rPr lang="en-US" altLang="ko-KR" dirty="0" err="1"/>
              <a:t>Seojeong</a:t>
            </a:r>
            <a:r>
              <a:rPr lang="en-US" altLang="ko-KR" dirty="0"/>
              <a:t>, Seng Chan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2FCE6AA-9B7A-4E1C-8781-19FE04200403}"/>
              </a:ext>
            </a:extLst>
          </p:cNvPr>
          <p:cNvSpPr txBox="1">
            <a:spLocks/>
          </p:cNvSpPr>
          <p:nvPr/>
        </p:nvSpPr>
        <p:spPr>
          <a:xfrm>
            <a:off x="1419225" y="260032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/>
              <a:t>Genomic-CDM Minimization</a:t>
            </a:r>
            <a:endParaRPr lang="ko-KR" altLang="en-US" sz="4000" b="1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810A535B-6F00-4256-A088-CE1131A6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56" t="5873" r="6213" b="6752"/>
          <a:stretch>
            <a:fillRect/>
          </a:stretch>
        </p:blipFill>
        <p:spPr>
          <a:xfrm>
            <a:off x="224853" y="183247"/>
            <a:ext cx="890365" cy="1100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0BF9B5C9-FDD9-4A95-B2F8-4E547C033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418" y="127111"/>
            <a:ext cx="1212629" cy="12126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7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7C26A-7507-4B70-8FBD-19652CB334CB}"/>
              </a:ext>
            </a:extLst>
          </p:cNvPr>
          <p:cNvSpPr txBox="1"/>
          <p:nvPr/>
        </p:nvSpPr>
        <p:spPr>
          <a:xfrm>
            <a:off x="4855917" y="324433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End of the document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0E9679-00BA-404C-8E26-4075ABE7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95450"/>
            <a:ext cx="5411171" cy="49577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3A6AC7-D2B2-40B8-B82F-1A3335EA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1724025"/>
            <a:ext cx="5544963" cy="4571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E01E3E-BFE2-48DD-BD19-774BBAC40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" y="166687"/>
            <a:ext cx="7239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D91BF6-9D5E-48C9-9603-20D17882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6687"/>
            <a:ext cx="7239000" cy="1381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3D7410-9AEC-4A1F-9D78-D7F62FFDF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241" y="1096537"/>
            <a:ext cx="6549211" cy="5667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50CC2-542C-49ED-9CC7-0D1E22D1BD03}"/>
              </a:ext>
            </a:extLst>
          </p:cNvPr>
          <p:cNvSpPr txBox="1"/>
          <p:nvPr/>
        </p:nvSpPr>
        <p:spPr>
          <a:xfrm>
            <a:off x="9247564" y="3853996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6600"/>
                </a:solidFill>
              </a:rPr>
              <a:t>“Readable”</a:t>
            </a:r>
            <a:endParaRPr lang="ko-KR" altLang="en-US" i="1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F1B15-CCE1-4C97-B1BE-5A8D82404C29}"/>
              </a:ext>
            </a:extLst>
          </p:cNvPr>
          <p:cNvSpPr txBox="1"/>
          <p:nvPr/>
        </p:nvSpPr>
        <p:spPr>
          <a:xfrm>
            <a:off x="9513481" y="6129110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6600"/>
                </a:solidFill>
              </a:rPr>
              <a:t>“Not-readable”</a:t>
            </a:r>
            <a:endParaRPr lang="ko-KR" altLang="en-US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4">
            <a:extLst>
              <a:ext uri="{FF2B5EF4-FFF2-40B4-BE49-F238E27FC236}">
                <a16:creationId xmlns:a16="http://schemas.microsoft.com/office/drawing/2014/main" id="{7D69B9B3-613F-48D2-81B1-88A3C868AE9E}"/>
              </a:ext>
            </a:extLst>
          </p:cNvPr>
          <p:cNvSpPr/>
          <p:nvPr/>
        </p:nvSpPr>
        <p:spPr>
          <a:xfrm>
            <a:off x="647789" y="2634922"/>
            <a:ext cx="21716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Next Generation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Sequencing (NGS)</a:t>
            </a:r>
          </a:p>
        </p:txBody>
      </p:sp>
      <p:sp>
        <p:nvSpPr>
          <p:cNvPr id="3" name="Shape 155">
            <a:extLst>
              <a:ext uri="{FF2B5EF4-FFF2-40B4-BE49-F238E27FC236}">
                <a16:creationId xmlns:a16="http://schemas.microsoft.com/office/drawing/2014/main" id="{1C9B1632-E3D3-4563-B3AD-CB60F8609B75}"/>
              </a:ext>
            </a:extLst>
          </p:cNvPr>
          <p:cNvSpPr/>
          <p:nvPr/>
        </p:nvSpPr>
        <p:spPr>
          <a:xfrm>
            <a:off x="4916669" y="3735713"/>
            <a:ext cx="8250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EGFR</a:t>
            </a:r>
          </a:p>
        </p:txBody>
      </p:sp>
      <p:pic>
        <p:nvPicPr>
          <p:cNvPr id="4" name="pasted-image.tiff">
            <a:extLst>
              <a:ext uri="{FF2B5EF4-FFF2-40B4-BE49-F238E27FC236}">
                <a16:creationId xmlns:a16="http://schemas.microsoft.com/office/drawing/2014/main" id="{E60230F8-6604-479C-8D9D-C217F8DC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550" t="5388" b="11727"/>
          <a:stretch>
            <a:fillRect/>
          </a:stretch>
        </p:blipFill>
        <p:spPr>
          <a:xfrm>
            <a:off x="567350" y="3517772"/>
            <a:ext cx="2090535" cy="2366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8DED9004-C8CA-4271-A4A6-CAE0D758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810" t="7013" b="58722"/>
          <a:stretch>
            <a:fillRect/>
          </a:stretch>
        </p:blipFill>
        <p:spPr>
          <a:xfrm rot="16200000">
            <a:off x="2898708" y="3883447"/>
            <a:ext cx="2404724" cy="149690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8">
            <a:extLst>
              <a:ext uri="{FF2B5EF4-FFF2-40B4-BE49-F238E27FC236}">
                <a16:creationId xmlns:a16="http://schemas.microsoft.com/office/drawing/2014/main" id="{048F0266-6941-4D84-8E56-37A22124FFFA}"/>
              </a:ext>
            </a:extLst>
          </p:cNvPr>
          <p:cNvSpPr/>
          <p:nvPr/>
        </p:nvSpPr>
        <p:spPr>
          <a:xfrm>
            <a:off x="4916669" y="4629320"/>
            <a:ext cx="8250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KRAS</a:t>
            </a:r>
          </a:p>
        </p:txBody>
      </p:sp>
      <p:sp>
        <p:nvSpPr>
          <p:cNvPr id="7" name="Shape 159">
            <a:extLst>
              <a:ext uri="{FF2B5EF4-FFF2-40B4-BE49-F238E27FC236}">
                <a16:creationId xmlns:a16="http://schemas.microsoft.com/office/drawing/2014/main" id="{51C0F1A2-2127-4C96-9651-57DCCA11084A}"/>
              </a:ext>
            </a:extLst>
          </p:cNvPr>
          <p:cNvSpPr/>
          <p:nvPr/>
        </p:nvSpPr>
        <p:spPr>
          <a:xfrm>
            <a:off x="4916669" y="5287048"/>
            <a:ext cx="8250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BRAF</a:t>
            </a:r>
          </a:p>
        </p:txBody>
      </p:sp>
      <p:sp>
        <p:nvSpPr>
          <p:cNvPr id="8" name="Shape 160">
            <a:extLst>
              <a:ext uri="{FF2B5EF4-FFF2-40B4-BE49-F238E27FC236}">
                <a16:creationId xmlns:a16="http://schemas.microsoft.com/office/drawing/2014/main" id="{52CABF44-7FCE-46C6-BA9A-B337B10F3560}"/>
              </a:ext>
            </a:extLst>
          </p:cNvPr>
          <p:cNvSpPr/>
          <p:nvPr/>
        </p:nvSpPr>
        <p:spPr>
          <a:xfrm flipV="1">
            <a:off x="5761515" y="3281253"/>
            <a:ext cx="748807" cy="665938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161">
            <a:extLst>
              <a:ext uri="{FF2B5EF4-FFF2-40B4-BE49-F238E27FC236}">
                <a16:creationId xmlns:a16="http://schemas.microsoft.com/office/drawing/2014/main" id="{03417F72-6591-45D1-AD72-F2C6D9DC1308}"/>
              </a:ext>
            </a:extLst>
          </p:cNvPr>
          <p:cNvSpPr/>
          <p:nvPr/>
        </p:nvSpPr>
        <p:spPr>
          <a:xfrm>
            <a:off x="6574068" y="2866978"/>
            <a:ext cx="24355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p.Leu858Arg</a:t>
            </a:r>
          </a:p>
        </p:txBody>
      </p:sp>
      <p:sp>
        <p:nvSpPr>
          <p:cNvPr id="10" name="Shape 162">
            <a:extLst>
              <a:ext uri="{FF2B5EF4-FFF2-40B4-BE49-F238E27FC236}">
                <a16:creationId xmlns:a16="http://schemas.microsoft.com/office/drawing/2014/main" id="{6152651C-581B-46A5-BC3C-0DBC51A6CBD8}"/>
              </a:ext>
            </a:extLst>
          </p:cNvPr>
          <p:cNvSpPr/>
          <p:nvPr/>
        </p:nvSpPr>
        <p:spPr>
          <a:xfrm flipV="1">
            <a:off x="5768900" y="3829825"/>
            <a:ext cx="769104" cy="115332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1362E095-F6F2-4CA3-8F91-F49028A7FB12}"/>
              </a:ext>
            </a:extLst>
          </p:cNvPr>
          <p:cNvSpPr/>
          <p:nvPr/>
        </p:nvSpPr>
        <p:spPr>
          <a:xfrm>
            <a:off x="6600604" y="3695582"/>
            <a:ext cx="21706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Exon19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Deletion</a:t>
            </a:r>
          </a:p>
        </p:txBody>
      </p:sp>
      <p:sp>
        <p:nvSpPr>
          <p:cNvPr id="12" name="Shape 164">
            <a:extLst>
              <a:ext uri="{FF2B5EF4-FFF2-40B4-BE49-F238E27FC236}">
                <a16:creationId xmlns:a16="http://schemas.microsoft.com/office/drawing/2014/main" id="{80E26E3D-1275-4554-9928-512C6D7FF803}"/>
              </a:ext>
            </a:extLst>
          </p:cNvPr>
          <p:cNvSpPr/>
          <p:nvPr/>
        </p:nvSpPr>
        <p:spPr>
          <a:xfrm>
            <a:off x="6602025" y="4353948"/>
            <a:ext cx="243552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p.Thr790Met</a:t>
            </a:r>
          </a:p>
        </p:txBody>
      </p:sp>
      <p:sp>
        <p:nvSpPr>
          <p:cNvPr id="13" name="Shape 165">
            <a:extLst>
              <a:ext uri="{FF2B5EF4-FFF2-40B4-BE49-F238E27FC236}">
                <a16:creationId xmlns:a16="http://schemas.microsoft.com/office/drawing/2014/main" id="{E4BAF552-68BA-4744-8775-8655E5210A73}"/>
              </a:ext>
            </a:extLst>
          </p:cNvPr>
          <p:cNvSpPr/>
          <p:nvPr/>
        </p:nvSpPr>
        <p:spPr>
          <a:xfrm>
            <a:off x="5761516" y="3943282"/>
            <a:ext cx="768559" cy="516742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Shape 166">
            <a:extLst>
              <a:ext uri="{FF2B5EF4-FFF2-40B4-BE49-F238E27FC236}">
                <a16:creationId xmlns:a16="http://schemas.microsoft.com/office/drawing/2014/main" id="{B6C5CEB7-AC37-47F4-B27C-5251DED442F8}"/>
              </a:ext>
            </a:extLst>
          </p:cNvPr>
          <p:cNvSpPr/>
          <p:nvPr/>
        </p:nvSpPr>
        <p:spPr>
          <a:xfrm flipV="1">
            <a:off x="8304582" y="2968889"/>
            <a:ext cx="769103" cy="115332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Shape 167">
            <a:extLst>
              <a:ext uri="{FF2B5EF4-FFF2-40B4-BE49-F238E27FC236}">
                <a16:creationId xmlns:a16="http://schemas.microsoft.com/office/drawing/2014/main" id="{3F691AFE-354B-4ADC-914E-4E53270E3C4E}"/>
              </a:ext>
            </a:extLst>
          </p:cNvPr>
          <p:cNvSpPr/>
          <p:nvPr/>
        </p:nvSpPr>
        <p:spPr>
          <a:xfrm>
            <a:off x="9226833" y="2743865"/>
            <a:ext cx="28643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[Clinvar] Pathogenic</a:t>
            </a:r>
          </a:p>
        </p:txBody>
      </p:sp>
      <p:sp>
        <p:nvSpPr>
          <p:cNvPr id="16" name="Shape 168">
            <a:extLst>
              <a:ext uri="{FF2B5EF4-FFF2-40B4-BE49-F238E27FC236}">
                <a16:creationId xmlns:a16="http://schemas.microsoft.com/office/drawing/2014/main" id="{A015E619-1F40-4FFE-B81D-86B99FE1113D}"/>
              </a:ext>
            </a:extLst>
          </p:cNvPr>
          <p:cNvSpPr/>
          <p:nvPr/>
        </p:nvSpPr>
        <p:spPr>
          <a:xfrm>
            <a:off x="9226833" y="3162202"/>
            <a:ext cx="28643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[PolyPhen] Damaging</a:t>
            </a:r>
          </a:p>
        </p:txBody>
      </p:sp>
      <p:sp>
        <p:nvSpPr>
          <p:cNvPr id="17" name="Shape 169">
            <a:extLst>
              <a:ext uri="{FF2B5EF4-FFF2-40B4-BE49-F238E27FC236}">
                <a16:creationId xmlns:a16="http://schemas.microsoft.com/office/drawing/2014/main" id="{4D2F99E5-2533-4B8D-AF2A-0508F4BEDFB4}"/>
              </a:ext>
            </a:extLst>
          </p:cNvPr>
          <p:cNvSpPr/>
          <p:nvPr/>
        </p:nvSpPr>
        <p:spPr>
          <a:xfrm>
            <a:off x="9226833" y="4009329"/>
            <a:ext cx="28643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[GNOMAD] 0.686792</a:t>
            </a:r>
          </a:p>
        </p:txBody>
      </p:sp>
      <p:sp>
        <p:nvSpPr>
          <p:cNvPr id="18" name="Shape 170">
            <a:extLst>
              <a:ext uri="{FF2B5EF4-FFF2-40B4-BE49-F238E27FC236}">
                <a16:creationId xmlns:a16="http://schemas.microsoft.com/office/drawing/2014/main" id="{4CB926C1-AE9F-40EB-8A97-2C8244042284}"/>
              </a:ext>
            </a:extLst>
          </p:cNvPr>
          <p:cNvSpPr/>
          <p:nvPr/>
        </p:nvSpPr>
        <p:spPr>
          <a:xfrm>
            <a:off x="9226833" y="3598466"/>
            <a:ext cx="286437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[SIFT] Deleterious</a:t>
            </a:r>
          </a:p>
        </p:txBody>
      </p:sp>
      <p:sp>
        <p:nvSpPr>
          <p:cNvPr id="19" name="Shape 171">
            <a:extLst>
              <a:ext uri="{FF2B5EF4-FFF2-40B4-BE49-F238E27FC236}">
                <a16:creationId xmlns:a16="http://schemas.microsoft.com/office/drawing/2014/main" id="{46AAC807-2C66-40D2-A6AE-76C07C3A0804}"/>
              </a:ext>
            </a:extLst>
          </p:cNvPr>
          <p:cNvSpPr/>
          <p:nvPr/>
        </p:nvSpPr>
        <p:spPr>
          <a:xfrm>
            <a:off x="8291881" y="3084220"/>
            <a:ext cx="795302" cy="298777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Shape 172">
            <a:extLst>
              <a:ext uri="{FF2B5EF4-FFF2-40B4-BE49-F238E27FC236}">
                <a16:creationId xmlns:a16="http://schemas.microsoft.com/office/drawing/2014/main" id="{DC28E4F7-5C6B-4FB8-9F17-1894E1D49CE9}"/>
              </a:ext>
            </a:extLst>
          </p:cNvPr>
          <p:cNvSpPr/>
          <p:nvPr/>
        </p:nvSpPr>
        <p:spPr>
          <a:xfrm>
            <a:off x="8286261" y="3079274"/>
            <a:ext cx="831943" cy="651569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Shape 173">
            <a:extLst>
              <a:ext uri="{FF2B5EF4-FFF2-40B4-BE49-F238E27FC236}">
                <a16:creationId xmlns:a16="http://schemas.microsoft.com/office/drawing/2014/main" id="{D012F7D2-27E0-4476-A44B-3774D8DBA44B}"/>
              </a:ext>
            </a:extLst>
          </p:cNvPr>
          <p:cNvSpPr/>
          <p:nvPr/>
        </p:nvSpPr>
        <p:spPr>
          <a:xfrm>
            <a:off x="8283154" y="3084313"/>
            <a:ext cx="736557" cy="1111391"/>
          </a:xfrm>
          <a:prstGeom prst="line">
            <a:avLst/>
          </a:prstGeom>
          <a:ln w="25400">
            <a:solidFill>
              <a:schemeClr val="accent3"/>
            </a:solidFill>
            <a:miter/>
            <a:tailEnd type="arrow"/>
          </a:ln>
        </p:spPr>
        <p:txBody>
          <a:bodyPr lIns="45719" rIns="45719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Shape 150">
            <a:extLst>
              <a:ext uri="{FF2B5EF4-FFF2-40B4-BE49-F238E27FC236}">
                <a16:creationId xmlns:a16="http://schemas.microsoft.com/office/drawing/2014/main" id="{0966B9B8-1FB8-4D44-9A29-8778A831D4CF}"/>
              </a:ext>
            </a:extLst>
          </p:cNvPr>
          <p:cNvSpPr/>
          <p:nvPr/>
        </p:nvSpPr>
        <p:spPr>
          <a:xfrm>
            <a:off x="228689" y="460486"/>
            <a:ext cx="55328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Genomic Test Process</a:t>
            </a:r>
          </a:p>
        </p:txBody>
      </p:sp>
      <p:pic>
        <p:nvPicPr>
          <p:cNvPr id="23" name="officeArt object">
            <a:extLst>
              <a:ext uri="{FF2B5EF4-FFF2-40B4-BE49-F238E27FC236}">
                <a16:creationId xmlns:a16="http://schemas.microsoft.com/office/drawing/2014/main" id="{2BEDF2B0-81C6-4A54-9A86-68E68508E0E2}"/>
              </a:ext>
            </a:extLst>
          </p:cNvPr>
          <p:cNvPicPr/>
          <p:nvPr/>
        </p:nvPicPr>
        <p:blipFill rotWithShape="1">
          <a:blip r:embed="rId5"/>
          <a:srcRect t="71318" b="11853"/>
          <a:stretch/>
        </p:blipFill>
        <p:spPr>
          <a:xfrm>
            <a:off x="535779" y="1559128"/>
            <a:ext cx="10867346" cy="97746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officeArt object">
            <a:extLst>
              <a:ext uri="{FF2B5EF4-FFF2-40B4-BE49-F238E27FC236}">
                <a16:creationId xmlns:a16="http://schemas.microsoft.com/office/drawing/2014/main" id="{E0658059-6555-4200-850F-90F7BA0241E9}"/>
              </a:ext>
            </a:extLst>
          </p:cNvPr>
          <p:cNvPicPr/>
          <p:nvPr/>
        </p:nvPicPr>
        <p:blipFill rotWithShape="1">
          <a:blip r:embed="rId5"/>
          <a:srcRect t="88436" b="1406"/>
          <a:stretch/>
        </p:blipFill>
        <p:spPr>
          <a:xfrm>
            <a:off x="515683" y="6003337"/>
            <a:ext cx="11029873" cy="7290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565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7ADE82-4A22-4917-9AA7-C0BE02469E92}"/>
              </a:ext>
            </a:extLst>
          </p:cNvPr>
          <p:cNvGrpSpPr/>
          <p:nvPr/>
        </p:nvGrpSpPr>
        <p:grpSpPr>
          <a:xfrm>
            <a:off x="2002480" y="181134"/>
            <a:ext cx="8187040" cy="6495733"/>
            <a:chOff x="1507180" y="95139"/>
            <a:chExt cx="8187040" cy="66275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5E133A-99BC-4FD7-B5C2-DC025B2D8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211255"/>
              <a:ext cx="7924800" cy="6511386"/>
            </a:xfrm>
            <a:prstGeom prst="rect">
              <a:avLst/>
            </a:prstGeom>
          </p:spPr>
        </p:pic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B058C074-5EC5-42C6-AFE6-1F2889658BE3}"/>
                </a:ext>
              </a:extLst>
            </p:cNvPr>
            <p:cNvSpPr txBox="1"/>
            <p:nvPr/>
          </p:nvSpPr>
          <p:spPr>
            <a:xfrm>
              <a:off x="2481942" y="9513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(1)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C0E52505-5D2D-4629-8166-EE878C2822DC}"/>
                </a:ext>
              </a:extLst>
            </p:cNvPr>
            <p:cNvSpPr txBox="1"/>
            <p:nvPr/>
          </p:nvSpPr>
          <p:spPr>
            <a:xfrm>
              <a:off x="5469580" y="9513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TextBox 21">
              <a:extLst>
                <a:ext uri="{FF2B5EF4-FFF2-40B4-BE49-F238E27FC236}">
                  <a16:creationId xmlns:a16="http://schemas.microsoft.com/office/drawing/2014/main" id="{FBE82998-8802-4EF6-B2E3-B47818A1F95F}"/>
                </a:ext>
              </a:extLst>
            </p:cNvPr>
            <p:cNvSpPr txBox="1"/>
            <p:nvPr/>
          </p:nvSpPr>
          <p:spPr>
            <a:xfrm>
              <a:off x="1507180" y="166994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(3)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C435B7C4-3873-4EEC-939F-397DCAC5066E}"/>
                </a:ext>
              </a:extLst>
            </p:cNvPr>
            <p:cNvSpPr txBox="1"/>
            <p:nvPr/>
          </p:nvSpPr>
          <p:spPr>
            <a:xfrm>
              <a:off x="5232570" y="14780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(4)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TextBox 23">
              <a:extLst>
                <a:ext uri="{FF2B5EF4-FFF2-40B4-BE49-F238E27FC236}">
                  <a16:creationId xmlns:a16="http://schemas.microsoft.com/office/drawing/2014/main" id="{5DF7BFF8-8E0A-48CD-A8AE-8B7F8CB0E6B8}"/>
                </a:ext>
              </a:extLst>
            </p:cNvPr>
            <p:cNvSpPr txBox="1"/>
            <p:nvPr/>
          </p:nvSpPr>
          <p:spPr>
            <a:xfrm>
              <a:off x="9203380" y="15110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(5)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0E9EBEF5-B5CC-412D-9DE6-3C92650F5E05}"/>
                </a:ext>
              </a:extLst>
            </p:cNvPr>
            <p:cNvSpPr txBox="1"/>
            <p:nvPr/>
          </p:nvSpPr>
          <p:spPr>
            <a:xfrm>
              <a:off x="1507180" y="382695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(6)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1F0A3DAA-2441-436F-BE7F-C7971B137C60}"/>
                </a:ext>
              </a:extLst>
            </p:cNvPr>
            <p:cNvSpPr txBox="1"/>
            <p:nvPr/>
          </p:nvSpPr>
          <p:spPr>
            <a:xfrm>
              <a:off x="3996380" y="406084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(7)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072B6DC-359D-4AD1-A307-283FBB834371}"/>
                </a:ext>
              </a:extLst>
            </p:cNvPr>
            <p:cNvSpPr txBox="1"/>
            <p:nvPr/>
          </p:nvSpPr>
          <p:spPr>
            <a:xfrm>
              <a:off x="5740230" y="349763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(8)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F48DE8EA-46B2-48C1-ACC6-FC1407CA35DA}"/>
                </a:ext>
              </a:extLst>
            </p:cNvPr>
            <p:cNvSpPr txBox="1"/>
            <p:nvPr/>
          </p:nvSpPr>
          <p:spPr>
            <a:xfrm>
              <a:off x="7617694" y="406250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(9)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1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A364CEB-87B1-4349-9872-F8E943672D6E}"/>
              </a:ext>
            </a:extLst>
          </p:cNvPr>
          <p:cNvGrpSpPr/>
          <p:nvPr/>
        </p:nvGrpSpPr>
        <p:grpSpPr>
          <a:xfrm>
            <a:off x="145796" y="1295399"/>
            <a:ext cx="11900408" cy="4505326"/>
            <a:chOff x="2247900" y="3676649"/>
            <a:chExt cx="7924800" cy="30002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5E133A-99BC-4FD7-B5C2-DC025B2D8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989"/>
            <a:stretch/>
          </p:blipFill>
          <p:spPr>
            <a:xfrm>
              <a:off x="2247900" y="3676649"/>
              <a:ext cx="7924800" cy="300021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DCCD67-83FF-4F1D-BF8A-629DA936E802}"/>
                </a:ext>
              </a:extLst>
            </p:cNvPr>
            <p:cNvSpPr/>
            <p:nvPr/>
          </p:nvSpPr>
          <p:spPr>
            <a:xfrm>
              <a:off x="3067050" y="3733800"/>
              <a:ext cx="5267325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CD0D39-1034-44BE-BEBE-30B972925AEC}"/>
              </a:ext>
            </a:extLst>
          </p:cNvPr>
          <p:cNvSpPr/>
          <p:nvPr/>
        </p:nvSpPr>
        <p:spPr>
          <a:xfrm>
            <a:off x="476250" y="1629146"/>
            <a:ext cx="2695575" cy="306667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Dropped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0AED6C-2812-4F2B-B4CA-500721CA9274}"/>
              </a:ext>
            </a:extLst>
          </p:cNvPr>
          <p:cNvSpPr/>
          <p:nvPr/>
        </p:nvSpPr>
        <p:spPr>
          <a:xfrm>
            <a:off x="3590925" y="2438771"/>
            <a:ext cx="2009775" cy="139027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Dropped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924D5F-2038-4559-8867-6EB5E1B1065A}"/>
              </a:ext>
            </a:extLst>
          </p:cNvPr>
          <p:cNvSpPr/>
          <p:nvPr/>
        </p:nvSpPr>
        <p:spPr>
          <a:xfrm>
            <a:off x="5976088" y="1505183"/>
            <a:ext cx="5649855" cy="4057418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Merged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B9AEB0-49E8-4582-BED0-A06DF04C0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57843"/>
              </p:ext>
            </p:extLst>
          </p:nvPr>
        </p:nvGraphicFramePr>
        <p:xfrm>
          <a:off x="238101" y="628650"/>
          <a:ext cx="11772923" cy="6164799"/>
        </p:xfrm>
        <a:graphic>
          <a:graphicData uri="http://schemas.openxmlformats.org/drawingml/2006/table">
            <a:tbl>
              <a:tblPr/>
              <a:tblGrid>
                <a:gridCol w="349150">
                  <a:extLst>
                    <a:ext uri="{9D8B030D-6E8A-4147-A177-3AD203B41FA5}">
                      <a16:colId xmlns:a16="http://schemas.microsoft.com/office/drawing/2014/main" val="3407868526"/>
                    </a:ext>
                  </a:extLst>
                </a:gridCol>
                <a:gridCol w="1720658">
                  <a:extLst>
                    <a:ext uri="{9D8B030D-6E8A-4147-A177-3AD203B41FA5}">
                      <a16:colId xmlns:a16="http://schemas.microsoft.com/office/drawing/2014/main" val="264224915"/>
                    </a:ext>
                  </a:extLst>
                </a:gridCol>
                <a:gridCol w="4264181">
                  <a:extLst>
                    <a:ext uri="{9D8B030D-6E8A-4147-A177-3AD203B41FA5}">
                      <a16:colId xmlns:a16="http://schemas.microsoft.com/office/drawing/2014/main" val="17715112"/>
                    </a:ext>
                  </a:extLst>
                </a:gridCol>
                <a:gridCol w="1329351">
                  <a:extLst>
                    <a:ext uri="{9D8B030D-6E8A-4147-A177-3AD203B41FA5}">
                      <a16:colId xmlns:a16="http://schemas.microsoft.com/office/drawing/2014/main" val="2366381101"/>
                    </a:ext>
                  </a:extLst>
                </a:gridCol>
                <a:gridCol w="1680586">
                  <a:extLst>
                    <a:ext uri="{9D8B030D-6E8A-4147-A177-3AD203B41FA5}">
                      <a16:colId xmlns:a16="http://schemas.microsoft.com/office/drawing/2014/main" val="1411208478"/>
                    </a:ext>
                  </a:extLst>
                </a:gridCol>
                <a:gridCol w="1356068">
                  <a:extLst>
                    <a:ext uri="{9D8B030D-6E8A-4147-A177-3AD203B41FA5}">
                      <a16:colId xmlns:a16="http://schemas.microsoft.com/office/drawing/2014/main" val="4119271971"/>
                    </a:ext>
                  </a:extLst>
                </a:gridCol>
                <a:gridCol w="1072929">
                  <a:extLst>
                    <a:ext uri="{9D8B030D-6E8A-4147-A177-3AD203B41FA5}">
                      <a16:colId xmlns:a16="http://schemas.microsoft.com/office/drawing/2014/main" val="3048339184"/>
                    </a:ext>
                  </a:extLst>
                </a:gridCol>
              </a:tblGrid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Original Field Name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Edited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Altered Field Name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Editing Reason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4499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variant_occurrence_id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unique identifier for each variant occurrence event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genomic_id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60171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person_id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94069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procedure_occurrence_id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Procedure_occurrence table for the procedure used to obtain the specimen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procedure_id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3129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specimen_id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Tumor specimen 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specimen_id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1961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reference_specimen_id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ID of the normal specimen related to the tumor specimen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7381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target_gene1_id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</a:t>
                      </a:r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table for which the variant information is recorded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gene1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0093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target_gene1_symbol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symbol of gene where the variant information is recorded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EGFR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46969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target_gene2_id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</a:t>
                      </a:r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table for which the variant information is recorded when a translocation variant occurs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gene2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HGNC:6407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72317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target_gene2_symbol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symbol of gene where the variant information is recorded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KRAS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54911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reference_sequence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Transcript ID based on a protein-coding RNA (mRNA) made up of the accession number and version number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GRCh37(hg19)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38036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rs_id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dbSNP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reference ID (</a:t>
                      </a:r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rsID</a:t>
                      </a:r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 maintained by NCBI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rs102947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5242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reference_allele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Reference allele sequence (e.g., A)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15675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alternate_allele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 allele sequence (e.g., C)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5993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hgvs_c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DNA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HGVSc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c.34G&gt;C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94591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hgvs_p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protein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Protein change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Substitute with "Protein change"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p.Gly12Arg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06211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variant_read_depth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 depth divided by read depth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5232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variant_exon_number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Exon number in which the variant occurred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67436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copy_number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 number value for CNV data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copy_number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0857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cnv_locus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Locus information for CNV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2046588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24623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fusion_breakpoint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sequential position that fusion variant occurred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fusion_breakpoint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Chr7:17130882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92594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fusion_supporting_reads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Supporting read count of the fusion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fusion_supporting_reads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Chr8:34975033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47992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sequence_alteration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Structural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Consequences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33686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variant_feature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Functional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Maintained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Variant_type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Missense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19657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genetic origin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Somatic or germline origin or the variant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Somatic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34368"/>
                  </a:ext>
                </a:extLst>
              </a:tr>
              <a:tr h="1946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genotype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Allele state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Heterozygous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38059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annotation_field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Categories or database name of annotation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Moved from variant_annotation table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Clinvar_significant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Table minimization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Pathogenic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36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3FFFB-8B79-45D9-8D9B-E2E1D57CE95B}"/>
              </a:ext>
            </a:extLst>
          </p:cNvPr>
          <p:cNvSpPr txBox="1"/>
          <p:nvPr/>
        </p:nvSpPr>
        <p:spPr>
          <a:xfrm>
            <a:off x="161901" y="1905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Genomic-CDM Minimization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687D0-610D-4031-AE17-05F2F48349C7}"/>
              </a:ext>
            </a:extLst>
          </p:cNvPr>
          <p:cNvSpPr/>
          <p:nvPr/>
        </p:nvSpPr>
        <p:spPr>
          <a:xfrm>
            <a:off x="6553201" y="600075"/>
            <a:ext cx="1352550" cy="62103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88B5E-41E2-47EE-A5CA-16EF81BFCD64}"/>
              </a:ext>
            </a:extLst>
          </p:cNvPr>
          <p:cNvSpPr txBox="1"/>
          <p:nvPr/>
        </p:nvSpPr>
        <p:spPr>
          <a:xfrm>
            <a:off x="161901" y="190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Minimized Genomic-CDM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434C44-EDF6-423C-9593-63EAE0B4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35583"/>
              </p:ext>
            </p:extLst>
          </p:nvPr>
        </p:nvGraphicFramePr>
        <p:xfrm>
          <a:off x="300038" y="771525"/>
          <a:ext cx="11591925" cy="5791188"/>
        </p:xfrm>
        <a:graphic>
          <a:graphicData uri="http://schemas.openxmlformats.org/drawingml/2006/table">
            <a:tbl>
              <a:tblPr/>
              <a:tblGrid>
                <a:gridCol w="301590">
                  <a:extLst>
                    <a:ext uri="{9D8B030D-6E8A-4147-A177-3AD203B41FA5}">
                      <a16:colId xmlns:a16="http://schemas.microsoft.com/office/drawing/2014/main" val="2124555475"/>
                    </a:ext>
                  </a:extLst>
                </a:gridCol>
                <a:gridCol w="1764172">
                  <a:extLst>
                    <a:ext uri="{9D8B030D-6E8A-4147-A177-3AD203B41FA5}">
                      <a16:colId xmlns:a16="http://schemas.microsoft.com/office/drawing/2014/main" val="340012051"/>
                    </a:ext>
                  </a:extLst>
                </a:gridCol>
                <a:gridCol w="4426243">
                  <a:extLst>
                    <a:ext uri="{9D8B030D-6E8A-4147-A177-3AD203B41FA5}">
                      <a16:colId xmlns:a16="http://schemas.microsoft.com/office/drawing/2014/main" val="485309124"/>
                    </a:ext>
                  </a:extLst>
                </a:gridCol>
                <a:gridCol w="1082001">
                  <a:extLst>
                    <a:ext uri="{9D8B030D-6E8A-4147-A177-3AD203B41FA5}">
                      <a16:colId xmlns:a16="http://schemas.microsoft.com/office/drawing/2014/main" val="2439674691"/>
                    </a:ext>
                  </a:extLst>
                </a:gridCol>
                <a:gridCol w="1410465">
                  <a:extLst>
                    <a:ext uri="{9D8B030D-6E8A-4147-A177-3AD203B41FA5}">
                      <a16:colId xmlns:a16="http://schemas.microsoft.com/office/drawing/2014/main" val="2077512755"/>
                    </a:ext>
                  </a:extLst>
                </a:gridCol>
                <a:gridCol w="2607454">
                  <a:extLst>
                    <a:ext uri="{9D8B030D-6E8A-4147-A177-3AD203B41FA5}">
                      <a16:colId xmlns:a16="http://schemas.microsoft.com/office/drawing/2014/main" val="720438735"/>
                    </a:ext>
                  </a:extLst>
                </a:gridCol>
              </a:tblGrid>
              <a:tr h="2994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SNP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CNV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95511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97897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genomic_id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unique identifier for each variant occurrence event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243780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person_id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89573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procedure_id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Procedure_occurrence table for the procedure used to obtain the specimen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9636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specimen_id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Tumor specimen 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97795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Target_gene table for which the variant information is recorded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80377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Target_gene table for which the variant information is recorded when a translocation variant occurs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HGNC:6407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33883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HGVSc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DNA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c.34G&gt;C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441800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Protein change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protein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p.Gly12Arg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t(1;20)(NM_002022.2:Met1_Arg417;NM_003286.2:Ile651_Ter766)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40050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copy_number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 number value for CNV data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403436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fusion_breakpoint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sequential position that fusion variant occurred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Chr7:17130882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96253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fusion_supporting_reads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Supporting read count of the fusion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Chr8:34975033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11256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consequences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Structural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CNV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61787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Functional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Missense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Amplification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31672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clinvar_significant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Categories or database name of annotation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Pathogenic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Likely_pathogenic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Benign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30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88B5E-41E2-47EE-A5CA-16EF81BFCD64}"/>
              </a:ext>
            </a:extLst>
          </p:cNvPr>
          <p:cNvSpPr txBox="1"/>
          <p:nvPr/>
        </p:nvSpPr>
        <p:spPr>
          <a:xfrm>
            <a:off x="161901" y="190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Minimized Genomic-CDM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434C44-EDF6-423C-9593-63EAE0B4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81156"/>
              </p:ext>
            </p:extLst>
          </p:nvPr>
        </p:nvGraphicFramePr>
        <p:xfrm>
          <a:off x="300038" y="771525"/>
          <a:ext cx="11597209" cy="5957280"/>
        </p:xfrm>
        <a:graphic>
          <a:graphicData uri="http://schemas.openxmlformats.org/drawingml/2006/table">
            <a:tbl>
              <a:tblPr/>
              <a:tblGrid>
                <a:gridCol w="246321">
                  <a:extLst>
                    <a:ext uri="{9D8B030D-6E8A-4147-A177-3AD203B41FA5}">
                      <a16:colId xmlns:a16="http://schemas.microsoft.com/office/drawing/2014/main" val="2124555475"/>
                    </a:ext>
                  </a:extLst>
                </a:gridCol>
                <a:gridCol w="1440871">
                  <a:extLst>
                    <a:ext uri="{9D8B030D-6E8A-4147-A177-3AD203B41FA5}">
                      <a16:colId xmlns:a16="http://schemas.microsoft.com/office/drawing/2014/main" val="340012051"/>
                    </a:ext>
                  </a:extLst>
                </a:gridCol>
                <a:gridCol w="3615093">
                  <a:extLst>
                    <a:ext uri="{9D8B030D-6E8A-4147-A177-3AD203B41FA5}">
                      <a16:colId xmlns:a16="http://schemas.microsoft.com/office/drawing/2014/main" val="485309124"/>
                    </a:ext>
                  </a:extLst>
                </a:gridCol>
                <a:gridCol w="1573731">
                  <a:extLst>
                    <a:ext uri="{9D8B030D-6E8A-4147-A177-3AD203B41FA5}">
                      <a16:colId xmlns:a16="http://schemas.microsoft.com/office/drawing/2014/main" val="2439674691"/>
                    </a:ext>
                  </a:extLst>
                </a:gridCol>
                <a:gridCol w="1573731">
                  <a:extLst>
                    <a:ext uri="{9D8B030D-6E8A-4147-A177-3AD203B41FA5}">
                      <a16:colId xmlns:a16="http://schemas.microsoft.com/office/drawing/2014/main" val="2077512755"/>
                    </a:ext>
                  </a:extLst>
                </a:gridCol>
                <a:gridCol w="1573731">
                  <a:extLst>
                    <a:ext uri="{9D8B030D-6E8A-4147-A177-3AD203B41FA5}">
                      <a16:colId xmlns:a16="http://schemas.microsoft.com/office/drawing/2014/main" val="720438735"/>
                    </a:ext>
                  </a:extLst>
                </a:gridCol>
                <a:gridCol w="1573731">
                  <a:extLst>
                    <a:ext uri="{9D8B030D-6E8A-4147-A177-3AD203B41FA5}">
                      <a16:colId xmlns:a16="http://schemas.microsoft.com/office/drawing/2014/main" val="87592994"/>
                    </a:ext>
                  </a:extLst>
                </a:gridCol>
              </a:tblGrid>
              <a:tr h="286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SNP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CNV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95511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97897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genomic_id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unique identifier for each variant occurrence event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243780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person_id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10561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89573"/>
                  </a:ext>
                </a:extLst>
              </a:tr>
              <a:tr h="525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procedure_id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Procedure_occurrence table for the procedure used to obtain the specimen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468137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39636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specimen_id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Tumor specimen ID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1356798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1356798</a:t>
                      </a:r>
                      <a:endParaRPr lang="en-US" altLang="ko-KR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97795"/>
                  </a:ext>
                </a:extLst>
              </a:tr>
              <a:tr h="525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Target_gene table for which the variant information is recorded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HGNC:3236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HGNC:6915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80377"/>
                  </a:ext>
                </a:extLst>
              </a:tr>
              <a:tr h="55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gene2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foreign key identifier to the Target_gene table for which the variant information is recorded when a translocation variant occurs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HGNC:6407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33883"/>
                  </a:ext>
                </a:extLst>
              </a:tr>
              <a:tr h="384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HGVSc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DNA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c.34G&gt;C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441800"/>
                  </a:ext>
                </a:extLst>
              </a:tr>
              <a:tr h="55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Protein change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Nomenclature for the sequence variant at the protein level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p.Gly12Arg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5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t(1;20)(NM_002022.2:Met1_Arg417;NM_003286.2:Ile651_Ter766)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nl-NL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740050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copy_number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Copy number value for CNV data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03436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fusion_breakpoint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sequential position that fusion variant occurred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Chr7:17130882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96253"/>
                  </a:ext>
                </a:extLst>
              </a:tr>
              <a:tr h="384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fusion_supporting_reads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Supporting read count of the fusion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Chr8:34975033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911256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consequences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Structural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CNV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TRA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61787"/>
                  </a:ext>
                </a:extLst>
              </a:tr>
              <a:tr h="286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variant_type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Functional variant type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Missense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Amplification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Fusion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31672"/>
                  </a:ext>
                </a:extLst>
              </a:tr>
              <a:tr h="3840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clinvar_significant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Categories or database name of annotation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Pathogenic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Likely_pathogenic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Benign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24292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0564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AA947CE-F233-4D55-90C3-DA2C8D4925E8}"/>
              </a:ext>
            </a:extLst>
          </p:cNvPr>
          <p:cNvSpPr/>
          <p:nvPr/>
        </p:nvSpPr>
        <p:spPr>
          <a:xfrm>
            <a:off x="10351479" y="771525"/>
            <a:ext cx="1575913" cy="59572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1218</Words>
  <Application>Microsoft Office PowerPoint</Application>
  <PresentationFormat>와이드스크린</PresentationFormat>
  <Paragraphs>458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나눔스퀘어 Bold</vt:lpstr>
      <vt:lpstr>맑은 고딕</vt:lpstr>
      <vt:lpstr>Arial</vt:lpstr>
      <vt:lpstr>Office 테마</vt:lpstr>
      <vt:lpstr>OHDSI Oncology WG Genomic Subgroup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신서정</dc:creator>
  <cp:lastModifiedBy>James Lee</cp:lastModifiedBy>
  <cp:revision>38</cp:revision>
  <dcterms:created xsi:type="dcterms:W3CDTF">2020-02-18T01:43:34Z</dcterms:created>
  <dcterms:modified xsi:type="dcterms:W3CDTF">2020-02-27T00:41:46Z</dcterms:modified>
</cp:coreProperties>
</file>