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6"/>
  </p:notesMasterIdLst>
  <p:sldIdLst>
    <p:sldId id="256" r:id="rId2"/>
    <p:sldId id="594" r:id="rId3"/>
    <p:sldId id="602" r:id="rId4"/>
    <p:sldId id="603" r:id="rId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20425A"/>
    <a:srgbClr val="FCCB10"/>
    <a:srgbClr val="EB6622"/>
    <a:srgbClr val="153153"/>
    <a:srgbClr val="E28700"/>
    <a:srgbClr val="FF9900"/>
    <a:srgbClr val="EB9F1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73380" autoAdjust="0"/>
  </p:normalViewPr>
  <p:slideViewPr>
    <p:cSldViewPr>
      <p:cViewPr varScale="1">
        <p:scale>
          <a:sx n="60" d="100"/>
          <a:sy n="60" d="100"/>
        </p:scale>
        <p:origin x="1218" y="6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notesMaster" Target="notesMasters/notesMaster1.xml"/><Relationship Id="rId5" Type="http://schemas.openxmlformats.org/officeDocument/2006/relationships/slide" Target="slides/slide4.xml"/><Relationship Id="rId10"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CB52742-373F-4A87-92C3-F1BD6DE2FDEE}" type="datetimeFigureOut">
              <a:rPr lang="en-US" smtClean="0"/>
              <a:t>4/21/2025</a:t>
            </a:fld>
            <a:endParaRPr lang="en-US"/>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DBCCA093-4890-4B46-98EB-711D340FBB2C}" type="slidenum">
              <a:rPr lang="en-US" smtClean="0"/>
              <a:t>‹#›</a:t>
            </a:fld>
            <a:endParaRPr lang="en-US"/>
          </a:p>
        </p:txBody>
      </p:sp>
    </p:spTree>
    <p:extLst>
      <p:ext uri="{BB962C8B-B14F-4D97-AF65-F5344CB8AC3E}">
        <p14:creationId xmlns:p14="http://schemas.microsoft.com/office/powerpoint/2010/main" val="2063405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presentation is an introduction to the Polites project.  The Polites project automates the creation of a production, test, or development instance of a </a:t>
            </a:r>
            <a:r>
              <a:rPr lang="en-US" dirty="0" err="1"/>
              <a:t>CDM</a:t>
            </a:r>
            <a:r>
              <a:rPr lang="en-US" dirty="0"/>
              <a:t> and the connecting of that </a:t>
            </a:r>
            <a:r>
              <a:rPr lang="en-US" dirty="0" err="1"/>
              <a:t>CDM</a:t>
            </a:r>
            <a:r>
              <a:rPr lang="en-US" dirty="0"/>
              <a:t> instance to OHDSI tooling such as Atlas.  </a:t>
            </a:r>
          </a:p>
        </p:txBody>
      </p:sp>
      <p:sp>
        <p:nvSpPr>
          <p:cNvPr id="4" name="Slide Number Placeholder 3"/>
          <p:cNvSpPr>
            <a:spLocks noGrp="1"/>
          </p:cNvSpPr>
          <p:nvPr>
            <p:ph type="sldNum" sz="quarter" idx="5"/>
          </p:nvPr>
        </p:nvSpPr>
        <p:spPr/>
        <p:txBody>
          <a:bodyPr/>
          <a:lstStyle/>
          <a:p>
            <a:fld id="{DBCCA093-4890-4B46-98EB-711D340FBB2C}" type="slidenum">
              <a:rPr lang="en-US" smtClean="0"/>
              <a:t>1</a:t>
            </a:fld>
            <a:endParaRPr lang="en-US"/>
          </a:p>
        </p:txBody>
      </p:sp>
    </p:spTree>
    <p:extLst>
      <p:ext uri="{BB962C8B-B14F-4D97-AF65-F5344CB8AC3E}">
        <p14:creationId xmlns:p14="http://schemas.microsoft.com/office/powerpoint/2010/main" val="33896715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Polites is built on top of </a:t>
            </a:r>
            <a:r>
              <a:rPr lang="en-US" dirty="0" err="1"/>
              <a:t>Broadsea</a:t>
            </a:r>
            <a:r>
              <a:rPr lang="en-US" dirty="0"/>
              <a:t>. Because of this, in this presentation we will look at </a:t>
            </a:r>
            <a:r>
              <a:rPr lang="en-US" dirty="0" err="1"/>
              <a:t>Broadsea</a:t>
            </a:r>
            <a:r>
              <a:rPr lang="en-US" dirty="0"/>
              <a:t> and what it does and does not do and then look at Polites and how Polites extends the automation achieved by </a:t>
            </a:r>
            <a:r>
              <a:rPr lang="en-US" dirty="0" err="1"/>
              <a:t>Broadsea</a:t>
            </a:r>
            <a:r>
              <a:rPr lang="en-US" dirty="0"/>
              <a:t>.  </a:t>
            </a:r>
          </a:p>
        </p:txBody>
      </p:sp>
      <p:sp>
        <p:nvSpPr>
          <p:cNvPr id="4" name="Slide Number Placeholder 3"/>
          <p:cNvSpPr>
            <a:spLocks noGrp="1"/>
          </p:cNvSpPr>
          <p:nvPr>
            <p:ph type="sldNum" sz="quarter" idx="5"/>
          </p:nvPr>
        </p:nvSpPr>
        <p:spPr/>
        <p:txBody>
          <a:bodyPr/>
          <a:lstStyle/>
          <a:p>
            <a:fld id="{DBCCA093-4890-4B46-98EB-711D340FBB2C}" type="slidenum">
              <a:rPr lang="en-US" smtClean="0"/>
              <a:t>2</a:t>
            </a:fld>
            <a:endParaRPr lang="en-US"/>
          </a:p>
        </p:txBody>
      </p:sp>
    </p:spTree>
    <p:extLst>
      <p:ext uri="{BB962C8B-B14F-4D97-AF65-F5344CB8AC3E}">
        <p14:creationId xmlns:p14="http://schemas.microsoft.com/office/powerpoint/2010/main" val="289073113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Broadsea</a:t>
            </a:r>
            <a:r>
              <a:rPr lang="en-US" dirty="0"/>
              <a:t> is a fully automated turnkey solution to deploying the OHDSI stack of software replete with a demo/test </a:t>
            </a:r>
            <a:r>
              <a:rPr lang="en-US" dirty="0" err="1"/>
              <a:t>CDM</a:t>
            </a:r>
            <a:r>
              <a:rPr lang="en-US" dirty="0"/>
              <a:t> instance.  Because </a:t>
            </a:r>
            <a:r>
              <a:rPr lang="en-US" dirty="0" err="1"/>
              <a:t>Broadsea</a:t>
            </a:r>
            <a:r>
              <a:rPr lang="en-US" dirty="0"/>
              <a:t> is </a:t>
            </a:r>
            <a:r>
              <a:rPr lang="en-US" dirty="0" err="1"/>
              <a:t>Dockerized</a:t>
            </a:r>
            <a:r>
              <a:rPr lang="en-US" dirty="0"/>
              <a:t>, there are no software dependencies other than Docker.  All software dependencies are contained within the Docker container provided by </a:t>
            </a:r>
            <a:r>
              <a:rPr lang="en-US" dirty="0" err="1"/>
              <a:t>Broadsea</a:t>
            </a:r>
            <a:r>
              <a:rPr lang="en-US" dirty="0"/>
              <a:t>.  </a:t>
            </a:r>
          </a:p>
        </p:txBody>
      </p:sp>
      <p:sp>
        <p:nvSpPr>
          <p:cNvPr id="4" name="Slide Number Placeholder 3"/>
          <p:cNvSpPr>
            <a:spLocks noGrp="1"/>
          </p:cNvSpPr>
          <p:nvPr>
            <p:ph type="sldNum" sz="quarter" idx="5"/>
          </p:nvPr>
        </p:nvSpPr>
        <p:spPr/>
        <p:txBody>
          <a:bodyPr/>
          <a:lstStyle/>
          <a:p>
            <a:fld id="{DBCCA093-4890-4B46-98EB-711D340FBB2C}" type="slidenum">
              <a:rPr lang="en-US" smtClean="0"/>
              <a:t>3</a:t>
            </a:fld>
            <a:endParaRPr lang="en-US"/>
          </a:p>
        </p:txBody>
      </p:sp>
    </p:spTree>
    <p:extLst>
      <p:ext uri="{BB962C8B-B14F-4D97-AF65-F5344CB8AC3E}">
        <p14:creationId xmlns:p14="http://schemas.microsoft.com/office/powerpoint/2010/main" val="229090981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B5DF43C-48D3-39D2-105F-DFA3058C641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EDE304-E84C-90AA-40A3-A290D167038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9971552-61F7-E292-8E9D-80F8F9A7FD02}"/>
              </a:ext>
            </a:extLst>
          </p:cNvPr>
          <p:cNvSpPr>
            <a:spLocks noGrp="1"/>
          </p:cNvSpPr>
          <p:nvPr>
            <p:ph type="body" idx="1"/>
          </p:nvPr>
        </p:nvSpPr>
        <p:spPr/>
        <p:txBody>
          <a:bodyPr/>
          <a:lstStyle/>
          <a:p>
            <a:r>
              <a:rPr lang="en-US" dirty="0" err="1"/>
              <a:t>Broadsea</a:t>
            </a:r>
            <a:r>
              <a:rPr lang="en-US" dirty="0"/>
              <a:t> is a fully automated turnkey solution to deploying the OHDSI stack of software replete with a demo/test </a:t>
            </a:r>
            <a:r>
              <a:rPr lang="en-US" dirty="0" err="1"/>
              <a:t>CDM</a:t>
            </a:r>
            <a:r>
              <a:rPr lang="en-US" dirty="0"/>
              <a:t> instance.  Because </a:t>
            </a:r>
            <a:r>
              <a:rPr lang="en-US" dirty="0" err="1"/>
              <a:t>Broadsea</a:t>
            </a:r>
            <a:r>
              <a:rPr lang="en-US" dirty="0"/>
              <a:t> is </a:t>
            </a:r>
            <a:r>
              <a:rPr lang="en-US" dirty="0" err="1"/>
              <a:t>Dockerized</a:t>
            </a:r>
            <a:r>
              <a:rPr lang="en-US" dirty="0"/>
              <a:t>, there are no software dependencies other than Docker.  All software dependencies are contained within the Docker container provided by </a:t>
            </a:r>
            <a:r>
              <a:rPr lang="en-US" dirty="0" err="1"/>
              <a:t>Broadsea</a:t>
            </a:r>
            <a:r>
              <a:rPr lang="en-US" dirty="0"/>
              <a:t>.  </a:t>
            </a:r>
          </a:p>
        </p:txBody>
      </p:sp>
      <p:sp>
        <p:nvSpPr>
          <p:cNvPr id="4" name="Slide Number Placeholder 3">
            <a:extLst>
              <a:ext uri="{FF2B5EF4-FFF2-40B4-BE49-F238E27FC236}">
                <a16:creationId xmlns:a16="http://schemas.microsoft.com/office/drawing/2014/main" id="{7A4C670E-4303-AD36-C160-C2CEA5D16DB3}"/>
              </a:ext>
            </a:extLst>
          </p:cNvPr>
          <p:cNvSpPr>
            <a:spLocks noGrp="1"/>
          </p:cNvSpPr>
          <p:nvPr>
            <p:ph type="sldNum" sz="quarter" idx="5"/>
          </p:nvPr>
        </p:nvSpPr>
        <p:spPr/>
        <p:txBody>
          <a:bodyPr/>
          <a:lstStyle/>
          <a:p>
            <a:fld id="{DBCCA093-4890-4B46-98EB-711D340FBB2C}" type="slidenum">
              <a:rPr lang="en-US" smtClean="0"/>
              <a:t>4</a:t>
            </a:fld>
            <a:endParaRPr lang="en-US"/>
          </a:p>
        </p:txBody>
      </p:sp>
    </p:spTree>
    <p:extLst>
      <p:ext uri="{BB962C8B-B14F-4D97-AF65-F5344CB8AC3E}">
        <p14:creationId xmlns:p14="http://schemas.microsoft.com/office/powerpoint/2010/main" val="2122376808"/>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149600" y="2130426"/>
            <a:ext cx="8128000" cy="1755775"/>
          </a:xfrm>
        </p:spPr>
        <p:txBody>
          <a:bodyPr/>
          <a:lstStyle>
            <a:lvl1pPr>
              <a:defRPr/>
            </a:lvl1pPr>
          </a:lstStyle>
          <a:p>
            <a:r>
              <a:rPr lang="en-US" dirty="0"/>
              <a:t>Click to edit Master title style</a:t>
            </a:r>
          </a:p>
        </p:txBody>
      </p:sp>
      <p:sp>
        <p:nvSpPr>
          <p:cNvPr id="3" name="Subtitle 2"/>
          <p:cNvSpPr>
            <a:spLocks noGrp="1"/>
          </p:cNvSpPr>
          <p:nvPr>
            <p:ph type="subTitle" idx="1"/>
          </p:nvPr>
        </p:nvSpPr>
        <p:spPr>
          <a:xfrm>
            <a:off x="3149600" y="4038600"/>
            <a:ext cx="8128000" cy="1752600"/>
          </a:xfrm>
        </p:spPr>
        <p:txBody>
          <a:bodyPr>
            <a:normAutofit/>
          </a:bodyPr>
          <a:lstStyle>
            <a:lvl1pPr marL="0" indent="0" algn="ctr">
              <a:buNone/>
              <a:defRPr sz="2800">
                <a:solidFill>
                  <a:srgbClr val="153153"/>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pic>
        <p:nvPicPr>
          <p:cNvPr id="6" name="Picture 3" descr="C:\Users\pryan4\Downloads\want-impact-public-health-help-shape-journey-ahead\OHDSI logo with text - vertical - colored.png">
            <a:extLst>
              <a:ext uri="{FF2B5EF4-FFF2-40B4-BE49-F238E27FC236}">
                <a16:creationId xmlns:a16="http://schemas.microsoft.com/office/drawing/2014/main" id="{E7554C83-E62F-48C0-8308-2B4788DD0E2F}"/>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228600" y="1447800"/>
            <a:ext cx="3451860" cy="415583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82E51E90-0C4E-473C-AC0E-58AA21A6B7FD}"/>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13253355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8"/>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7" name="Picture 2" descr="C:\Users\pryan4\Downloads\want-impact-public-health-help-shape-journey-ahead\OHDSI logo only - colored.png">
            <a:extLst>
              <a:ext uri="{FF2B5EF4-FFF2-40B4-BE49-F238E27FC236}">
                <a16:creationId xmlns:a16="http://schemas.microsoft.com/office/drawing/2014/main" id="{8E27D786-324D-4E22-B525-044E22AFE8A3}"/>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95819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3" name="Content Placeholder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8" name="Picture 2" descr="C:\Users\pryan4\Downloads\want-impact-public-health-help-shape-journey-ahead\OHDSI logo only - colored.png">
            <a:extLst>
              <a:ext uri="{FF2B5EF4-FFF2-40B4-BE49-F238E27FC236}">
                <a16:creationId xmlns:a16="http://schemas.microsoft.com/office/drawing/2014/main" id="{6704EB07-5162-4E35-A2EB-81F553E3967D}"/>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6CF7E808-9302-4B4C-9AD7-0211CD846277}"/>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9244376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1250382" y="152400"/>
            <a:ext cx="10332018" cy="838200"/>
          </a:xfrm>
        </p:spPr>
        <p:txBody>
          <a:bodyPr/>
          <a:lstStyle/>
          <a:p>
            <a:r>
              <a:rPr lang="en-US"/>
              <a:t>Click to edit Master title style</a:t>
            </a:r>
          </a:p>
        </p:txBody>
      </p:sp>
      <p:sp>
        <p:nvSpPr>
          <p:cNvPr id="10"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pic>
        <p:nvPicPr>
          <p:cNvPr id="6" name="Picture 2" descr="C:\Users\pryan4\Downloads\want-impact-public-health-help-shape-journey-ahead\OHDSI logo only - colored.png">
            <a:extLst>
              <a:ext uri="{FF2B5EF4-FFF2-40B4-BE49-F238E27FC236}">
                <a16:creationId xmlns:a16="http://schemas.microsoft.com/office/drawing/2014/main" id="{1A5E6E12-2FC3-42E8-8BB6-3627951F88CA}"/>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13FBDDB2-0751-4639-B11D-C8B98E7ACF92}"/>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3796601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9" name="Slide Number Placeholder 5"/>
          <p:cNvSpPr>
            <a:spLocks noGrp="1"/>
          </p:cNvSpPr>
          <p:nvPr>
            <p:ph type="sldNum" sz="quarter" idx="4"/>
          </p:nvPr>
        </p:nvSpPr>
        <p:spPr>
          <a:xfrm>
            <a:off x="9347200" y="6492876"/>
            <a:ext cx="2844800" cy="365125"/>
          </a:xfrm>
          <a:prstGeom prst="rect">
            <a:avLst/>
          </a:prstGeom>
        </p:spPr>
        <p:txBody>
          <a:bodyPr vert="horz" lIns="91440" tIns="45720" rIns="91440" bIns="45720" rtlCol="0" anchor="ctr"/>
          <a:lstStyle>
            <a:lvl1pPr algn="r">
              <a:defRPr sz="1200">
                <a:solidFill>
                  <a:srgbClr val="20425A"/>
                </a:solidFill>
              </a:defRPr>
            </a:lvl1pPr>
          </a:lstStyle>
          <a:p>
            <a:fld id="{444583ED-F364-40B3-B25B-483B5033DFA3}" type="slidenum">
              <a:rPr lang="en-US" smtClean="0"/>
              <a:pPr/>
              <a:t>‹#›</a:t>
            </a:fld>
            <a:endParaRPr lang="en-US"/>
          </a:p>
        </p:txBody>
      </p:sp>
      <p:sp>
        <p:nvSpPr>
          <p:cNvPr id="5" name="Rectangle 4">
            <a:extLst>
              <a:ext uri="{FF2B5EF4-FFF2-40B4-BE49-F238E27FC236}">
                <a16:creationId xmlns:a16="http://schemas.microsoft.com/office/drawing/2014/main" id="{FB2F1865-3EF1-48A0-9F37-5FB0798E68D5}"/>
              </a:ext>
            </a:extLst>
          </p:cNvPr>
          <p:cNvSpPr/>
          <p:nvPr userDrawn="1"/>
        </p:nvSpPr>
        <p:spPr>
          <a:xfrm>
            <a:off x="0" y="6454776"/>
            <a:ext cx="12192000" cy="76200"/>
          </a:xfrm>
          <a:prstGeom prst="rect">
            <a:avLst/>
          </a:prstGeom>
          <a:gradFill>
            <a:gsLst>
              <a:gs pos="44000">
                <a:srgbClr val="20425A"/>
              </a:gs>
              <a:gs pos="100000">
                <a:srgbClr val="FCCB10"/>
              </a:gs>
              <a:gs pos="55000">
                <a:srgbClr val="EB6622"/>
              </a:gs>
            </a:gsLst>
            <a:lin ang="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800"/>
          </a:p>
        </p:txBody>
      </p:sp>
      <p:pic>
        <p:nvPicPr>
          <p:cNvPr id="6" name="Picture 2" descr="C:\Users\pryan4\Downloads\want-impact-public-health-help-shape-journey-ahead\OHDSI logo only - colored.png">
            <a:extLst>
              <a:ext uri="{FF2B5EF4-FFF2-40B4-BE49-F238E27FC236}">
                <a16:creationId xmlns:a16="http://schemas.microsoft.com/office/drawing/2014/main" id="{09A03D4B-1AF1-4F2F-A794-7D4F3F3D12CB}"/>
              </a:ext>
            </a:extLst>
          </p:cNvPr>
          <p:cNvPicPr>
            <a:picLocks noChangeAspect="1" noChangeArrowheads="1"/>
          </p:cNvPicPr>
          <p:nvPr userDrawn="1"/>
        </p:nvPicPr>
        <p:blipFill>
          <a:blip r:embed="rId2" cstate="print">
            <a:extLst>
              <a:ext uri="{28A0092B-C50C-407E-A947-70E740481C1C}">
                <a14:useLocalDpi xmlns:a14="http://schemas.microsoft.com/office/drawing/2010/main" val="0"/>
              </a:ext>
            </a:extLst>
          </a:blip>
          <a:srcRect/>
          <a:stretch>
            <a:fillRect/>
          </a:stretch>
        </p:blipFill>
        <p:spPr bwMode="auto">
          <a:xfrm>
            <a:off x="-76201" y="-38160"/>
            <a:ext cx="1326583" cy="12573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091141323"/>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524000" y="152400"/>
            <a:ext cx="10058400" cy="8382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09600" y="1219201"/>
            <a:ext cx="10972800" cy="4906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1027662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2" r:id="rId3"/>
    <p:sldLayoutId id="2147483654" r:id="rId4"/>
    <p:sldLayoutId id="2147483655" r:id="rId5"/>
  </p:sldLayoutIdLst>
  <p:hf sldNum="0" hdr="0" ftr="0" dt="0"/>
  <p:txStyles>
    <p:titleStyle>
      <a:lvl1pPr algn="ctr" defTabSz="914400" rtl="0" eaLnBrk="1" latinLnBrk="0" hangingPunct="1">
        <a:spcBef>
          <a:spcPct val="0"/>
        </a:spcBef>
        <a:buNone/>
        <a:defRPr sz="4000" kern="1200">
          <a:solidFill>
            <a:srgbClr val="20425A"/>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rgbClr val="20425A"/>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rgbClr val="20425A"/>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rgbClr val="20425A"/>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rgbClr val="20425A"/>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hyperlink" Target="https://ohdsi.github.io/DatabaseOnSpark/developer-how-tos_aws_setup.html" TargetMode="External"/><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3124200" y="1752600"/>
            <a:ext cx="8686800" cy="3505200"/>
          </a:xfrm>
        </p:spPr>
        <p:txBody>
          <a:bodyPr>
            <a:normAutofit/>
          </a:bodyPr>
          <a:lstStyle/>
          <a:p>
            <a:r>
              <a:rPr lang="en-US" dirty="0"/>
              <a:t>From Zero to a Full OHDSI Stack on Databricks in 60 minutes: An Introduction to OHDSI on Databricks</a:t>
            </a:r>
            <a:br>
              <a:rPr lang="en-US" dirty="0"/>
            </a:br>
            <a:br>
              <a:rPr lang="en-US" dirty="0"/>
            </a:br>
            <a:r>
              <a:rPr lang="en-US" dirty="0"/>
              <a:t>The Databricks Users Group</a:t>
            </a:r>
          </a:p>
        </p:txBody>
      </p:sp>
    </p:spTree>
    <p:extLst>
      <p:ext uri="{BB962C8B-B14F-4D97-AF65-F5344CB8AC3E}">
        <p14:creationId xmlns:p14="http://schemas.microsoft.com/office/powerpoint/2010/main" val="13875004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p>
            <a:r>
              <a:rPr lang="en-US" dirty="0"/>
              <a:t>Abstract</a:t>
            </a:r>
          </a:p>
        </p:txBody>
      </p:sp>
      <p:sp>
        <p:nvSpPr>
          <p:cNvPr id="3" name="Content Placeholder 2"/>
          <p:cNvSpPr>
            <a:spLocks noGrp="1"/>
          </p:cNvSpPr>
          <p:nvPr>
            <p:ph idx="1"/>
          </p:nvPr>
        </p:nvSpPr>
        <p:spPr>
          <a:xfrm>
            <a:off x="533400" y="1371601"/>
            <a:ext cx="11125200" cy="4754564"/>
          </a:xfrm>
        </p:spPr>
        <p:txBody>
          <a:bodyPr>
            <a:normAutofit fontScale="92500" lnSpcReduction="20000"/>
          </a:bodyPr>
          <a:lstStyle/>
          <a:p>
            <a:pPr marL="0" marR="0" algn="ctr">
              <a:buNone/>
            </a:pPr>
            <a:r>
              <a:rPr lang="en-US" sz="2600" dirty="0">
                <a:effectLst/>
                <a:latin typeface="Aptos" panose="020B0004020202020204" pitchFamily="34" charset="0"/>
                <a:ea typeface="Calibri" panose="020F0502020204030204" pitchFamily="34" charset="0"/>
                <a:cs typeface="Aptos" panose="020B0004020202020204" pitchFamily="34" charset="0"/>
              </a:rPr>
              <a:t>From Zero to a Full OHDSI Stack on Databricks in 60 minutes: </a:t>
            </a:r>
          </a:p>
          <a:p>
            <a:pPr marL="0" marR="0" algn="ctr">
              <a:buNone/>
            </a:pPr>
            <a:r>
              <a:rPr lang="en-US" sz="2600" dirty="0">
                <a:effectLst/>
                <a:latin typeface="Aptos" panose="020B0004020202020204" pitchFamily="34" charset="0"/>
                <a:ea typeface="Calibri" panose="020F0502020204030204" pitchFamily="34" charset="0"/>
                <a:cs typeface="Aptos" panose="020B0004020202020204" pitchFamily="34" charset="0"/>
              </a:rPr>
              <a:t>An Introduction to OHDSI on Databricks</a:t>
            </a:r>
          </a:p>
          <a:p>
            <a:pPr marL="0" marR="0">
              <a:buNone/>
            </a:pPr>
            <a:r>
              <a:rPr lang="en-US" sz="1800" dirty="0">
                <a:effectLst/>
                <a:latin typeface="Aptos" panose="020B0004020202020204" pitchFamily="34" charset="0"/>
                <a:ea typeface="Calibri" panose="020F0502020204030204" pitchFamily="34" charset="0"/>
                <a:cs typeface="Aptos" panose="020B0004020202020204" pitchFamily="34" charset="0"/>
              </a:rPr>
              <a:t> </a:t>
            </a:r>
          </a:p>
          <a:p>
            <a:pPr marL="0" marR="0" indent="0">
              <a:buNone/>
            </a:pPr>
            <a:r>
              <a:rPr lang="en-US" sz="1900" dirty="0">
                <a:effectLst/>
                <a:latin typeface="Aptos" panose="020B0004020202020204" pitchFamily="34" charset="0"/>
                <a:ea typeface="Calibri" panose="020F0502020204030204" pitchFamily="34" charset="0"/>
                <a:cs typeface="Aptos" panose="020B0004020202020204" pitchFamily="34" charset="0"/>
              </a:rPr>
              <a:t>In this session, participants will be able to create a complete OHDSI implementation using Databricks for their Common Data Model (</a:t>
            </a:r>
            <a:r>
              <a:rPr lang="en-US" sz="1900" dirty="0" err="1">
                <a:effectLst/>
                <a:latin typeface="Aptos" panose="020B0004020202020204" pitchFamily="34" charset="0"/>
                <a:ea typeface="Calibri" panose="020F0502020204030204" pitchFamily="34" charset="0"/>
                <a:cs typeface="Aptos" panose="020B0004020202020204" pitchFamily="34" charset="0"/>
              </a:rPr>
              <a:t>CDM</a:t>
            </a:r>
            <a:r>
              <a:rPr lang="en-US" sz="1900" dirty="0">
                <a:effectLst/>
                <a:latin typeface="Aptos" panose="020B0004020202020204" pitchFamily="34" charset="0"/>
                <a:ea typeface="Calibri" panose="020F0502020204030204" pitchFamily="34" charset="0"/>
                <a:cs typeface="Aptos" panose="020B0004020202020204" pitchFamily="34" charset="0"/>
              </a:rPr>
              <a:t>).  Participants are also invited to come and observe and learn how to create a complete OHDSI implementation using Databricks with out implementing their own instance during the session.  This session will cover creating an Amazon Web Services account to host your Databricks data, creating a new Databricks account and instance, creating all of the required connection strings, tokens, and other artifacts, installing and configuring Broadsea, importing and connecting to </a:t>
            </a:r>
            <a:r>
              <a:rPr lang="en-US" sz="1900" dirty="0" err="1">
                <a:effectLst/>
                <a:latin typeface="Aptos" panose="020B0004020202020204" pitchFamily="34" charset="0"/>
                <a:ea typeface="Calibri" panose="020F0502020204030204" pitchFamily="34" charset="0"/>
                <a:cs typeface="Aptos" panose="020B0004020202020204" pitchFamily="34" charset="0"/>
              </a:rPr>
              <a:t>CDM</a:t>
            </a:r>
            <a:r>
              <a:rPr lang="en-US" sz="1900" dirty="0">
                <a:effectLst/>
                <a:latin typeface="Aptos" panose="020B0004020202020204" pitchFamily="34" charset="0"/>
                <a:ea typeface="Calibri" panose="020F0502020204030204" pitchFamily="34" charset="0"/>
                <a:cs typeface="Aptos" panose="020B0004020202020204" pitchFamily="34" charset="0"/>
              </a:rPr>
              <a:t> data (in this case, a test dataset will be used), running OHDSI tools such as Achilles and the Data Quality Dashboard, running an example study using Strategus, and interacting with Atlas. This is a Windows based solution, Mac and other operating systems are currently not supported.  Participants who would like to build their own Databricks OHDSI instance should arrive with a modern laptop running Windows 10 or better.  It would also be helpful to have your AWS instance in place ahead of time, but this is not strictly required, and we will be covering how to set up AWS for Databricks during the session.  Information on creating an AWS instance for Databricks is available at </a:t>
            </a:r>
            <a:r>
              <a:rPr lang="en-US" sz="1900" u="sng" dirty="0">
                <a:solidFill>
                  <a:srgbClr val="0000FF"/>
                </a:solidFill>
                <a:effectLst/>
                <a:latin typeface="Aptos" panose="020B0004020202020204" pitchFamily="34" charset="0"/>
                <a:ea typeface="Calibri" panose="020F0502020204030204" pitchFamily="34" charset="0"/>
                <a:cs typeface="Aptos" panose="020B0004020202020204" pitchFamily="34" charset="0"/>
                <a:hlinkClick r:id="rId3"/>
              </a:rPr>
              <a:t>https://ohdsi.github.io/DatabaseOnSpark/developer-how-tos_aws_setup.html</a:t>
            </a:r>
            <a:r>
              <a:rPr lang="en-US" sz="1900" dirty="0">
                <a:effectLst/>
                <a:latin typeface="Aptos" panose="020B0004020202020204" pitchFamily="34" charset="0"/>
                <a:ea typeface="Calibri" panose="020F0502020204030204" pitchFamily="34" charset="0"/>
                <a:cs typeface="Aptos" panose="020B0004020202020204" pitchFamily="34" charset="0"/>
              </a:rPr>
              <a:t>.  AWS is a paid service, and you will be required to provide payment information such as a credit card.  This session should incur about $5 to $10 in AWS costs.  We will be using free two-week trial instances of Databricks.  </a:t>
            </a:r>
          </a:p>
          <a:p>
            <a:pPr marL="0" indent="0">
              <a:buNone/>
            </a:pPr>
            <a:endParaRPr lang="en-US" dirty="0"/>
          </a:p>
        </p:txBody>
      </p:sp>
    </p:spTree>
    <p:extLst>
      <p:ext uri="{BB962C8B-B14F-4D97-AF65-F5344CB8AC3E}">
        <p14:creationId xmlns:p14="http://schemas.microsoft.com/office/powerpoint/2010/main" val="5726993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152400"/>
            <a:ext cx="12192000" cy="838200"/>
          </a:xfrm>
        </p:spPr>
        <p:txBody>
          <a:bodyPr/>
          <a:lstStyle/>
          <a:p>
            <a:r>
              <a:rPr lang="en-US" dirty="0"/>
              <a:t>Preparation Tasks (2025-04-21)</a:t>
            </a:r>
          </a:p>
        </p:txBody>
      </p:sp>
      <p:sp>
        <p:nvSpPr>
          <p:cNvPr id="3" name="Content Placeholder 2"/>
          <p:cNvSpPr>
            <a:spLocks noGrp="1"/>
          </p:cNvSpPr>
          <p:nvPr>
            <p:ph idx="1"/>
          </p:nvPr>
        </p:nvSpPr>
        <p:spPr>
          <a:xfrm>
            <a:off x="533400" y="1219200"/>
            <a:ext cx="11125200" cy="5029200"/>
          </a:xfrm>
        </p:spPr>
        <p:txBody>
          <a:bodyPr>
            <a:normAutofit fontScale="85000" lnSpcReduction="20000"/>
          </a:bodyPr>
          <a:lstStyle/>
          <a:p>
            <a:r>
              <a:rPr lang="en-US" sz="3600" b="0" i="0" dirty="0">
                <a:solidFill>
                  <a:srgbClr val="333333"/>
                </a:solidFill>
                <a:effectLst/>
                <a:latin typeface="Source Sans Pro" panose="020B0503030403020204" pitchFamily="34" charset="0"/>
              </a:rPr>
              <a:t>Update  documentation for Databricks installation and setup</a:t>
            </a:r>
          </a:p>
          <a:p>
            <a:r>
              <a:rPr lang="en-US" sz="3600" dirty="0">
                <a:solidFill>
                  <a:srgbClr val="333333"/>
                </a:solidFill>
                <a:latin typeface="Source Sans Pro" panose="020B0503030403020204" pitchFamily="34" charset="0"/>
              </a:rPr>
              <a:t>Test </a:t>
            </a:r>
            <a:r>
              <a:rPr lang="en-US" sz="3600" b="0" i="0" dirty="0">
                <a:solidFill>
                  <a:srgbClr val="333333"/>
                </a:solidFill>
                <a:effectLst/>
                <a:latin typeface="Source Sans Pro" panose="020B0503030403020204" pitchFamily="34" charset="0"/>
              </a:rPr>
              <a:t>Databricks installation and setup documentation</a:t>
            </a:r>
          </a:p>
          <a:p>
            <a:r>
              <a:rPr lang="en-US" sz="3600" dirty="0">
                <a:solidFill>
                  <a:srgbClr val="333333"/>
                </a:solidFill>
                <a:latin typeface="Source Sans Pro" panose="020B0503030403020204" pitchFamily="34" charset="0"/>
              </a:rPr>
              <a:t>Updates to Polites for Databricks Implementation</a:t>
            </a:r>
          </a:p>
          <a:p>
            <a:r>
              <a:rPr lang="en-US" sz="3600" b="0" i="0" dirty="0">
                <a:solidFill>
                  <a:srgbClr val="333333"/>
                </a:solidFill>
                <a:effectLst/>
                <a:latin typeface="Source Sans Pro" panose="020B0503030403020204" pitchFamily="34" charset="0"/>
              </a:rPr>
              <a:t>Unit/Integration tests for </a:t>
            </a:r>
            <a:r>
              <a:rPr lang="en-US" sz="3600" dirty="0">
                <a:solidFill>
                  <a:srgbClr val="333333"/>
                </a:solidFill>
                <a:latin typeface="Source Sans Pro" panose="020B0503030403020204" pitchFamily="34" charset="0"/>
              </a:rPr>
              <a:t>Polites for Databricks Implementation</a:t>
            </a:r>
          </a:p>
          <a:p>
            <a:r>
              <a:rPr lang="en-US" sz="3600" b="0" i="0" dirty="0">
                <a:solidFill>
                  <a:srgbClr val="333333"/>
                </a:solidFill>
                <a:effectLst/>
                <a:latin typeface="Source Sans Pro" panose="020B0503030403020204" pitchFamily="34" charset="0"/>
              </a:rPr>
              <a:t>Identification/Creation of test data set (India Liver Patient Dataset?)</a:t>
            </a:r>
          </a:p>
          <a:p>
            <a:r>
              <a:rPr lang="en-US" sz="3600" dirty="0">
                <a:solidFill>
                  <a:srgbClr val="333333"/>
                </a:solidFill>
                <a:latin typeface="Source Sans Pro" panose="020B0503030403020204" pitchFamily="34" charset="0"/>
              </a:rPr>
              <a:t>Implementation of Strategus study using Strategus Template</a:t>
            </a:r>
          </a:p>
          <a:p>
            <a:r>
              <a:rPr lang="en-US" sz="3600" dirty="0">
                <a:solidFill>
                  <a:srgbClr val="333333"/>
                </a:solidFill>
                <a:latin typeface="Source Sans Pro" panose="020B0503030403020204" pitchFamily="34" charset="0"/>
              </a:rPr>
              <a:t>Documentation for setting up a new study in Databricks from import of data to viewing data in Atlas</a:t>
            </a:r>
          </a:p>
          <a:p>
            <a:r>
              <a:rPr lang="en-US" sz="3600" dirty="0">
                <a:solidFill>
                  <a:srgbClr val="333333"/>
                </a:solidFill>
                <a:latin typeface="Source Sans Pro" panose="020B0503030403020204" pitchFamily="34" charset="0"/>
              </a:rPr>
              <a:t>Documentation of how to run the sample study using Databricks</a:t>
            </a:r>
          </a:p>
          <a:p>
            <a:r>
              <a:rPr lang="en-US" sz="3600" dirty="0">
                <a:solidFill>
                  <a:srgbClr val="333333"/>
                </a:solidFill>
                <a:latin typeface="Source Sans Pro" panose="020B0503030403020204" pitchFamily="34" charset="0"/>
              </a:rPr>
              <a:t>Lesson planning and creation of class materials </a:t>
            </a:r>
          </a:p>
          <a:p>
            <a:pPr marL="0" indent="0">
              <a:buNone/>
            </a:pPr>
            <a:endParaRPr lang="en-US" sz="3600" b="0" i="0" dirty="0">
              <a:solidFill>
                <a:srgbClr val="333333"/>
              </a:solidFill>
              <a:effectLst/>
              <a:latin typeface="Source Sans Pro" panose="020B0503030403020204" pitchFamily="34" charset="0"/>
            </a:endParaRPr>
          </a:p>
        </p:txBody>
      </p:sp>
    </p:spTree>
    <p:extLst>
      <p:ext uri="{BB962C8B-B14F-4D97-AF65-F5344CB8AC3E}">
        <p14:creationId xmlns:p14="http://schemas.microsoft.com/office/powerpoint/2010/main" val="18132934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6499EB-5272-066E-F2C2-3AE6B64EFF8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E7CFA3F-F2B1-FD43-834B-9CB30D95BFD4}"/>
              </a:ext>
            </a:extLst>
          </p:cNvPr>
          <p:cNvSpPr>
            <a:spLocks noGrp="1"/>
          </p:cNvSpPr>
          <p:nvPr>
            <p:ph type="title"/>
          </p:nvPr>
        </p:nvSpPr>
        <p:spPr>
          <a:xfrm>
            <a:off x="0" y="152400"/>
            <a:ext cx="12192000" cy="838200"/>
          </a:xfrm>
        </p:spPr>
        <p:txBody>
          <a:bodyPr/>
          <a:lstStyle/>
          <a:p>
            <a:r>
              <a:rPr lang="en-US" dirty="0"/>
              <a:t>Title Goes Here</a:t>
            </a:r>
          </a:p>
        </p:txBody>
      </p:sp>
      <p:sp>
        <p:nvSpPr>
          <p:cNvPr id="5" name="Content Placeholder 4">
            <a:extLst>
              <a:ext uri="{FF2B5EF4-FFF2-40B4-BE49-F238E27FC236}">
                <a16:creationId xmlns:a16="http://schemas.microsoft.com/office/drawing/2014/main" id="{8E9AC46C-7A7B-28DD-4D23-369A9D340234}"/>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91938521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HDSI template widescreen (3).pptx" id="{C56AAD1B-582E-4AEE-B4C5-F5E5E6C179FE}" vid="{1955B19E-5F29-4E41-A80D-E4A7DF13185B}"/>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2442</TotalTime>
  <Words>618</Words>
  <Application>Microsoft Office PowerPoint</Application>
  <PresentationFormat>Widescreen</PresentationFormat>
  <Paragraphs>25</Paragraphs>
  <Slides>4</Slides>
  <Notes>4</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4</vt:i4>
      </vt:variant>
    </vt:vector>
  </HeadingPairs>
  <TitlesOfParts>
    <vt:vector size="9" baseType="lpstr">
      <vt:lpstr>Aptos</vt:lpstr>
      <vt:lpstr>Arial</vt:lpstr>
      <vt:lpstr>Calibri</vt:lpstr>
      <vt:lpstr>Source Sans Pro</vt:lpstr>
      <vt:lpstr>Office Theme</vt:lpstr>
      <vt:lpstr>From Zero to a Full OHDSI Stack on Databricks in 60 minutes: An Introduction to OHDSI on Databricks  The Databricks Users Group</vt:lpstr>
      <vt:lpstr>Abstract</vt:lpstr>
      <vt:lpstr>Preparation Tasks (2025-04-21)</vt:lpstr>
      <vt:lpstr>Title Goes Here</vt:lpstr>
    </vt:vector>
  </TitlesOfParts>
  <Company>Johnson &amp; Johnson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Patrick Ryan</dc:creator>
  <cp:lastModifiedBy>John Gresh</cp:lastModifiedBy>
  <cp:revision>31</cp:revision>
  <dcterms:created xsi:type="dcterms:W3CDTF">2013-12-30T14:14:20Z</dcterms:created>
  <dcterms:modified xsi:type="dcterms:W3CDTF">2025-04-21T13:52:43Z</dcterms:modified>
</cp:coreProperties>
</file>