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  <p:sldMasterId id="2147483658" r:id="rId2"/>
  </p:sldMasterIdLst>
  <p:notesMasterIdLst>
    <p:notesMasterId r:id="rId12"/>
  </p:notesMasterIdLst>
  <p:sldIdLst>
    <p:sldId id="256" r:id="rId3"/>
    <p:sldId id="265" r:id="rId4"/>
    <p:sldId id="283" r:id="rId5"/>
    <p:sldId id="273" r:id="rId6"/>
    <p:sldId id="266" r:id="rId7"/>
    <p:sldId id="284" r:id="rId8"/>
    <p:sldId id="268" r:id="rId9"/>
    <p:sldId id="270" r:id="rId10"/>
    <p:sldId id="271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B4EA66-0CE1-4ACF-B185-BA7BD38B65CA}">
  <a:tblStyle styleId="{9BB4EA66-0CE1-4ACF-B185-BA7BD38B65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2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c031f68a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c031f68a9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c031f68a9_4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799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c031f68a9_4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c031f68a9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3c031f68a9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75" tIns="89575" rIns="89575" bIns="89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c031f68a9_4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7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c031f68a9_4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3c031f68a9_4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75" tIns="89575" rIns="89575" bIns="89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3c031f68a9_4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7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c031f68a9_4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799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c031f68a9_4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c031f68a9_4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799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3c031f68a9_4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62200" y="2130427"/>
            <a:ext cx="6096000" cy="175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62200" y="4038600"/>
            <a:ext cx="6096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560"/>
              </a:spcBef>
              <a:spcAft>
                <a:spcPts val="0"/>
              </a:spcAft>
              <a:buClr>
                <a:srgbClr val="153153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1531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" name="Google Shape;11;p2" descr="C:\Users\pryan4\Downloads\want-impact-public-health-help-shape-journey-ahead\OHDSI logo with text - vertical - color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8600" y="1875377"/>
            <a:ext cx="2682875" cy="32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20425A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20425A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20425A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20425A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4" descr="C:\Users\pryan4\Downloads\want-impact-public-health-help-shape-journey-ahead\OHDSI logo only - color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201" y="-38160"/>
            <a:ext cx="1326583" cy="125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7010400" y="649287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20425A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20425A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20425A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20425A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20425A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20425A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20425A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20425A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20425A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20425A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20425A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20425A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5" descr="C:\Users\pryan4\Downloads\want-impact-public-health-help-shape-journey-ahead\OHDSI logo only - color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201" y="-38160"/>
            <a:ext cx="1326583" cy="125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7010400" y="649287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6" descr="C:\Users\pryan4\Downloads\want-impact-public-health-help-shape-journey-ahead\OHDSI logo only - color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201" y="-38160"/>
            <a:ext cx="1326583" cy="125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7010400" y="649287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7" descr="C:\Users\pryan4\Downloads\want-impact-public-health-help-shape-journey-ahead\OHDSI logo only - color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201" y="-38160"/>
            <a:ext cx="1326583" cy="125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7010400" y="649287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0425A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25A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0425A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0" y="6400800"/>
            <a:ext cx="9144000" cy="76199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0" descr="C:\Users\pryan4\Downloads\want-impact-public-health-help-shape-journey-ahead\OHDSI logo only - color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201" y="-38160"/>
            <a:ext cx="1326583" cy="125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19202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20425A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20425A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20425A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0425A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25A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0425A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1300"/>
              <a:buFont typeface="Calibri"/>
              <a:buNone/>
              <a:defRPr sz="13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1300"/>
              <a:buFont typeface="Calibri"/>
              <a:buNone/>
              <a:defRPr sz="13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1300"/>
              <a:buFont typeface="Calibri"/>
              <a:buNone/>
              <a:defRPr sz="13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1300"/>
              <a:buFont typeface="Calibri"/>
              <a:buNone/>
              <a:defRPr sz="13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1300"/>
              <a:buFont typeface="Calibri"/>
              <a:buNone/>
              <a:defRPr sz="13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1300"/>
              <a:buFont typeface="Calibri"/>
              <a:buNone/>
              <a:defRPr sz="13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1300"/>
              <a:buFont typeface="Calibri"/>
              <a:buNone/>
              <a:defRPr sz="13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1300"/>
              <a:buFont typeface="Calibri"/>
              <a:buNone/>
              <a:defRPr sz="13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1300"/>
              <a:buFont typeface="Calibri"/>
              <a:buNone/>
              <a:defRPr sz="13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HDSI/Themis/issu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hdsi.org/web/wiki/doku.php?id=projects:workgroups:themi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ctrTitle"/>
          </p:nvPr>
        </p:nvSpPr>
        <p:spPr>
          <a:xfrm>
            <a:off x="2441027" y="254400"/>
            <a:ext cx="6096000" cy="29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 dirty="0"/>
              <a:t>THEMIS Update</a:t>
            </a:r>
            <a:endParaRPr dirty="0"/>
          </a:p>
        </p:txBody>
      </p:sp>
      <p:sp>
        <p:nvSpPr>
          <p:cNvPr id="68" name="Google Shape;68;p12"/>
          <p:cNvSpPr txBox="1">
            <a:spLocks noGrp="1"/>
          </p:cNvSpPr>
          <p:nvPr>
            <p:ph type="subTitle" idx="1"/>
          </p:nvPr>
        </p:nvSpPr>
        <p:spPr>
          <a:xfrm>
            <a:off x="2362200" y="5115910"/>
            <a:ext cx="6096000" cy="67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53153"/>
              </a:buClr>
              <a:buSzPts val="2800"/>
              <a:buFont typeface="Arial"/>
              <a:buNone/>
            </a:pPr>
            <a:r>
              <a:rPr lang="en-US" dirty="0"/>
              <a:t>13-NOV-2018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53153"/>
              </a:buClr>
              <a:buSzPts val="2800"/>
              <a:buFont typeface="Arial"/>
              <a:buNone/>
            </a:pPr>
            <a:endParaRPr dirty="0"/>
          </a:p>
        </p:txBody>
      </p:sp>
      <p:pic>
        <p:nvPicPr>
          <p:cNvPr id="4" name="Google Shape;121;p20">
            <a:extLst>
              <a:ext uri="{FF2B5EF4-FFF2-40B4-BE49-F238E27FC236}">
                <a16:creationId xmlns:a16="http://schemas.microsoft.com/office/drawing/2014/main" id="{4BF0CCE4-00AC-4F69-9F82-0E0577C3EB4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5012" y="2362618"/>
            <a:ext cx="4214948" cy="2132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have THEMIS WG?</a:t>
            </a:r>
            <a:endParaRPr dirty="0"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OMOP CDM and OMOP Vocabulary </a:t>
            </a:r>
            <a:r>
              <a:rPr lang="en-US" sz="2400" dirty="0"/>
              <a:t>creates a representation of source data that queries/tools can be run more or less blindly and still return the correct result</a:t>
            </a:r>
            <a:endParaRPr sz="24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Achieving this </a:t>
            </a:r>
            <a:r>
              <a:rPr lang="en-US" sz="2400" b="1" dirty="0"/>
              <a:t>allows developing standardized tools and methods</a:t>
            </a:r>
            <a:r>
              <a:rPr lang="en-US" sz="2400" dirty="0"/>
              <a:t> and drive quality, reproducibility and efficiency, and thus gets us closer to fulfilling the OHDSI objectives</a:t>
            </a:r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endParaRPr lang="en-US" sz="2400" dirty="0"/>
          </a:p>
          <a:p>
            <a:pPr lvl="0"/>
            <a:r>
              <a:rPr lang="en-US" sz="2400" dirty="0"/>
              <a:t>And it does really work. Except not quite 100%. There are still a good number of issues, which despite the CDM and vocabularies the </a:t>
            </a:r>
            <a:r>
              <a:rPr lang="en-US" sz="2400" b="1" dirty="0"/>
              <a:t>exact choice of representing a clinical event or circumstance can be ambiguous, arbitrary, clumsy</a:t>
            </a:r>
            <a:r>
              <a:rPr lang="en-US" sz="2400" dirty="0"/>
              <a:t>.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47FD5B-3813-4D72-BF8B-5673A423B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443" y="0"/>
            <a:ext cx="6645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CDM WG versus THEMIS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CDM WG – change to the CDM</a:t>
            </a:r>
            <a:endParaRPr/>
          </a:p>
          <a:p>
            <a:pPr marL="742950" marR="0" lvl="1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25A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If you know exactly what you want to change to the CDM, then take it to the CDM working group</a:t>
            </a:r>
            <a:endParaRPr sz="2800" b="0" i="0" u="none" strike="noStrike" cap="none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203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0425A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THEMIS</a:t>
            </a:r>
            <a:endParaRPr/>
          </a:p>
          <a:p>
            <a:pPr marL="742950" marR="0" lvl="1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25A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Making change to how we use the CDM</a:t>
            </a:r>
            <a:endParaRPr/>
          </a:p>
          <a:p>
            <a:pPr marL="742950" marR="0" lvl="1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25A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Standardize the use of the CDM or the ETL</a:t>
            </a:r>
            <a:endParaRPr/>
          </a:p>
          <a:p>
            <a:pPr marL="742950" marR="0" lvl="1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25A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Not too sure what to do, should it be a change or should it be a ETL implementation standard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Where were we?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indent="-457200">
              <a:spcBef>
                <a:spcPts val="0"/>
              </a:spcBef>
            </a:pPr>
            <a:r>
              <a:rPr lang="en-US" sz="3200" b="0" i="0" u="none" strike="noStrike" cap="none" dirty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F2F Kickoff – Symposium 2017</a:t>
            </a:r>
            <a:endParaRPr dirty="0"/>
          </a:p>
          <a:p>
            <a:pPr marL="742950" marR="0" lvl="1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25A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Created list of issues</a:t>
            </a:r>
            <a:br>
              <a:rPr lang="en-US" sz="2800" b="0" i="0" u="none" strike="noStrike" cap="none" dirty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6900" indent="-457200"/>
            <a:r>
              <a:rPr lang="en-US" sz="3200" b="0" i="0" u="none" strike="noStrike" cap="none" dirty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F2F March 2018</a:t>
            </a:r>
            <a:endParaRPr dirty="0"/>
          </a:p>
          <a:p>
            <a:pPr marL="742950" marR="0" lvl="1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25A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Reviewed all completed issues and agreed/disagree to proposals as one group</a:t>
            </a:r>
            <a:br>
              <a:rPr lang="en-US" sz="2800" b="0" i="0" u="none" strike="noStrike" cap="none" dirty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800" b="0" i="0" u="none" strike="noStrike" cap="none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5150" indent="-457200">
              <a:spcBef>
                <a:spcPts val="560"/>
              </a:spcBef>
              <a:buSzPts val="2800"/>
            </a:pPr>
            <a:r>
              <a:rPr lang="en-US" dirty="0"/>
              <a:t>V1.0.0 Release at Symposium 2018</a:t>
            </a:r>
          </a:p>
          <a:p>
            <a:pPr marL="1022350" lvl="1" indent="-457200"/>
            <a:r>
              <a:rPr lang="en-US" dirty="0"/>
              <a:t>New conventions are added the CDM Wiki</a:t>
            </a:r>
            <a:endParaRPr dirty="0"/>
          </a:p>
          <a:p>
            <a:pPr marL="3429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0425A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0425A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35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A21FF-1F90-47D6-9C58-59C4AAC89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25400" indent="0" algn="ctr">
              <a:buNone/>
            </a:pPr>
            <a:r>
              <a:rPr lang="en-US" dirty="0"/>
              <a:t>We are starting on the next release!</a:t>
            </a:r>
          </a:p>
        </p:txBody>
      </p:sp>
    </p:spTree>
    <p:extLst>
      <p:ext uri="{BB962C8B-B14F-4D97-AF65-F5344CB8AC3E}">
        <p14:creationId xmlns:p14="http://schemas.microsoft.com/office/powerpoint/2010/main" val="178267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endParaRPr sz="4000" b="0" i="0" u="none" strike="noStrike" cap="none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4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35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10839"/>
            <a:ext cx="9144000" cy="4636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/>
          <p:nvPr/>
        </p:nvSpPr>
        <p:spPr>
          <a:xfrm>
            <a:off x="1905000" y="5867402"/>
            <a:ext cx="5486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https://github.com/OHDSI/Themis</a:t>
            </a:r>
            <a:endParaRPr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C7EAC77-D320-4DCA-B2C5-FB9C3BCC17EB}"/>
              </a:ext>
            </a:extLst>
          </p:cNvPr>
          <p:cNvSpPr/>
          <p:nvPr/>
        </p:nvSpPr>
        <p:spPr>
          <a:xfrm>
            <a:off x="0" y="1529255"/>
            <a:ext cx="1466193" cy="1261242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4000" b="0" i="0" u="none" strike="noStrike" cap="none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https://github.com/OHDSI/Themis/issues</a:t>
            </a:r>
            <a:endParaRPr lang="en-US" u="sng" dirty="0">
              <a:solidFill>
                <a:schemeClr val="hlink"/>
              </a:solidFill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lang="en-US" sz="3200" b="0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lang="en-US" u="sng" dirty="0">
              <a:solidFill>
                <a:schemeClr val="hlink"/>
              </a:solidFill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lang="en-US" sz="3200" b="0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lang="en-US" u="sng" dirty="0">
              <a:solidFill>
                <a:schemeClr val="hlink"/>
              </a:solidFill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lang="en-US" sz="3200" b="0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lang="en-US" u="sng" dirty="0">
              <a:solidFill>
                <a:schemeClr val="hlink"/>
              </a:solidFill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lang="en-US" sz="3200" b="0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lang="en-US" sz="3200" b="0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2400" dirty="0"/>
              <a:t>Anyone in the OHDSI community can propose an idea for change, with or without a solution!</a:t>
            </a:r>
            <a:endParaRPr sz="2400" b="0" i="0" u="none" strike="noStrike" cap="none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B382B6-323C-41F4-A77E-E1905269D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65" y="1908514"/>
            <a:ext cx="7512270" cy="36664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Wiki Landing Page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3200"/>
              <a:buFont typeface="Arial"/>
              <a:buChar char="•"/>
            </a:pPr>
            <a:r>
              <a:rPr lang="en-US" sz="32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http://www.ohdsi.org/web/wiki/doku.php?id=projects:workgroups:themis</a:t>
            </a:r>
            <a:endParaRPr sz="3200" b="0" i="0" u="none" strike="noStrike" cap="none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0425A"/>
              </a:buClr>
              <a:buSzPts val="3200"/>
              <a:buFont typeface="Arial"/>
              <a:buNone/>
            </a:pPr>
            <a:endParaRPr lang="en-US" sz="3200" b="0" i="0" u="none" strike="noStrike" cap="none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0425A"/>
              </a:buClr>
              <a:buSzPts val="3200"/>
              <a:buFont typeface="Arial"/>
              <a:buNone/>
            </a:pPr>
            <a:r>
              <a:rPr lang="en-US" dirty="0"/>
              <a:t>Join the discussion!</a:t>
            </a:r>
            <a:endParaRPr sz="3200" b="0" i="0" u="none" strike="noStrike" cap="none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274</Words>
  <Application>Microsoft Office PowerPoint</Application>
  <PresentationFormat>On-screen Show (4:3)</PresentationFormat>
  <Paragraphs>48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Theme1</vt:lpstr>
      <vt:lpstr>Office Theme</vt:lpstr>
      <vt:lpstr>THEMIS Update</vt:lpstr>
      <vt:lpstr>Why have THEMIS WG?</vt:lpstr>
      <vt:lpstr>PowerPoint Presentation</vt:lpstr>
      <vt:lpstr>CDM WG versus THEMIS</vt:lpstr>
      <vt:lpstr>Where were we?</vt:lpstr>
      <vt:lpstr>PowerPoint Presentation</vt:lpstr>
      <vt:lpstr>PowerPoint Presentation</vt:lpstr>
      <vt:lpstr>Github</vt:lpstr>
      <vt:lpstr>Wiki Landing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THEMIS Update</dc:title>
  <dc:creator>Voss, Erica [JRDUS]</dc:creator>
  <cp:lastModifiedBy>Voss, Erica </cp:lastModifiedBy>
  <cp:revision>5</cp:revision>
  <dcterms:modified xsi:type="dcterms:W3CDTF">2018-11-13T17:13:07Z</dcterms:modified>
</cp:coreProperties>
</file>