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97138-95FF-4939-B186-BED13F0A78B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8A0DF7E-7C60-425C-9B11-143F66D0DB10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Standardized Structure </a:t>
          </a:r>
          <a:br>
            <a:rPr lang="en-US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(OMOP CDM)</a:t>
          </a:r>
        </a:p>
      </dgm:t>
    </dgm:pt>
    <dgm:pt modelId="{C2242B45-7AEC-4388-AE5E-8422BFFE31A2}" type="parTrans" cxnId="{A0F08BE0-5C09-4A85-AD64-AD2C5DDD7F96}">
      <dgm:prSet/>
      <dgm:spPr/>
      <dgm:t>
        <a:bodyPr/>
        <a:lstStyle/>
        <a:p>
          <a:endParaRPr lang="en-US"/>
        </a:p>
      </dgm:t>
    </dgm:pt>
    <dgm:pt modelId="{2042C8ED-E636-48AE-8C54-D28CB44D5D6C}" type="sibTrans" cxnId="{A0F08BE0-5C09-4A85-AD64-AD2C5DDD7F96}">
      <dgm:prSet/>
      <dgm:spPr/>
      <dgm:t>
        <a:bodyPr/>
        <a:lstStyle/>
        <a:p>
          <a:endParaRPr lang="en-US"/>
        </a:p>
      </dgm:t>
    </dgm:pt>
    <dgm:pt modelId="{7E08517C-09AE-492D-B820-C08C0358D71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Standardized Content </a:t>
          </a:r>
          <a:br>
            <a:rPr lang="en-US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(OMOP Vocab)</a:t>
          </a:r>
        </a:p>
      </dgm:t>
    </dgm:pt>
    <dgm:pt modelId="{BFC2F4B5-23BE-42D5-B6B6-CFDDF0958988}" type="parTrans" cxnId="{A0A5029D-1D45-49F3-80C5-1AF8EDA0FE92}">
      <dgm:prSet/>
      <dgm:spPr/>
      <dgm:t>
        <a:bodyPr/>
        <a:lstStyle/>
        <a:p>
          <a:endParaRPr lang="en-US"/>
        </a:p>
      </dgm:t>
    </dgm:pt>
    <dgm:pt modelId="{D5FEBD6B-A274-4D89-ACD1-2B151E89C172}" type="sibTrans" cxnId="{A0A5029D-1D45-49F3-80C5-1AF8EDA0FE92}">
      <dgm:prSet/>
      <dgm:spPr/>
      <dgm:t>
        <a:bodyPr/>
        <a:lstStyle/>
        <a:p>
          <a:endParaRPr lang="en-US"/>
        </a:p>
      </dgm:t>
    </dgm:pt>
    <dgm:pt modelId="{2B75A645-D0EF-4050-ACAD-924271F069D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b="1" dirty="0">
              <a:solidFill>
                <a:schemeClr val="tx1"/>
              </a:solidFill>
            </a:rPr>
            <a:t>Standardized Conventions</a:t>
          </a:r>
        </a:p>
        <a:p>
          <a:pPr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(THEMIS)</a:t>
          </a:r>
        </a:p>
      </dgm:t>
    </dgm:pt>
    <dgm:pt modelId="{4815E6E6-1C3C-48C2-A424-E8CC83E28DA5}" type="parTrans" cxnId="{45F62415-5368-4C22-8196-77C540552434}">
      <dgm:prSet/>
      <dgm:spPr/>
      <dgm:t>
        <a:bodyPr/>
        <a:lstStyle/>
        <a:p>
          <a:endParaRPr lang="en-US"/>
        </a:p>
      </dgm:t>
    </dgm:pt>
    <dgm:pt modelId="{9122D5D3-0F8A-4F07-A415-3303CCFDB626}" type="sibTrans" cxnId="{45F62415-5368-4C22-8196-77C540552434}">
      <dgm:prSet/>
      <dgm:spPr/>
      <dgm:t>
        <a:bodyPr/>
        <a:lstStyle/>
        <a:p>
          <a:endParaRPr lang="en-US"/>
        </a:p>
      </dgm:t>
    </dgm:pt>
    <dgm:pt modelId="{B0C0AAC2-D4A4-479C-B4E3-D21C36CB635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Standardized Analytics </a:t>
          </a:r>
          <a:br>
            <a:rPr lang="en-US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(OHDSI Tools)</a:t>
          </a:r>
        </a:p>
      </dgm:t>
    </dgm:pt>
    <dgm:pt modelId="{F30ED2F8-F083-49E3-A7A4-D418F19105A3}" type="parTrans" cxnId="{7E55AB79-4F2B-4CB2-BBB0-1B9CBA7AB1E4}">
      <dgm:prSet/>
      <dgm:spPr/>
      <dgm:t>
        <a:bodyPr/>
        <a:lstStyle/>
        <a:p>
          <a:endParaRPr lang="en-US"/>
        </a:p>
      </dgm:t>
    </dgm:pt>
    <dgm:pt modelId="{2966DD0D-E120-42C5-8F94-180B06B90CF2}" type="sibTrans" cxnId="{7E55AB79-4F2B-4CB2-BBB0-1B9CBA7AB1E4}">
      <dgm:prSet/>
      <dgm:spPr/>
      <dgm:t>
        <a:bodyPr/>
        <a:lstStyle/>
        <a:p>
          <a:endParaRPr lang="en-US"/>
        </a:p>
      </dgm:t>
    </dgm:pt>
    <dgm:pt modelId="{71FBA726-DDD1-43D5-A6E2-82C352B34D1B}" type="pres">
      <dgm:prSet presAssocID="{A7397138-95FF-4939-B186-BED13F0A78BF}" presName="Name0" presStyleCnt="0">
        <dgm:presLayoutVars>
          <dgm:dir/>
          <dgm:animLvl val="lvl"/>
          <dgm:resizeHandles val="exact"/>
        </dgm:presLayoutVars>
      </dgm:prSet>
      <dgm:spPr/>
    </dgm:pt>
    <dgm:pt modelId="{95E8AD74-13F3-4F75-AD45-56C1F46B5E8C}" type="pres">
      <dgm:prSet presAssocID="{28A0DF7E-7C60-425C-9B11-143F66D0DB1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82E7F1-5747-4EDA-B91D-9225635B1557}" type="pres">
      <dgm:prSet presAssocID="{2042C8ED-E636-48AE-8C54-D28CB44D5D6C}" presName="parTxOnlySpace" presStyleCnt="0"/>
      <dgm:spPr/>
    </dgm:pt>
    <dgm:pt modelId="{2B0D8344-DB62-4C0C-8D69-698E4E9C9CAF}" type="pres">
      <dgm:prSet presAssocID="{7E08517C-09AE-492D-B820-C08C0358D71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94AD62-D725-46FE-B3AC-D5A0B48096A1}" type="pres">
      <dgm:prSet presAssocID="{D5FEBD6B-A274-4D89-ACD1-2B151E89C172}" presName="parTxOnlySpace" presStyleCnt="0"/>
      <dgm:spPr/>
    </dgm:pt>
    <dgm:pt modelId="{32B2B7C7-9A62-4D07-8961-AB82C7557CC7}" type="pres">
      <dgm:prSet presAssocID="{2B75A645-D0EF-4050-ACAD-924271F069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4D8F0AF-A7E4-4525-8976-639AFE525A8D}" type="pres">
      <dgm:prSet presAssocID="{9122D5D3-0F8A-4F07-A415-3303CCFDB626}" presName="parTxOnlySpace" presStyleCnt="0"/>
      <dgm:spPr/>
    </dgm:pt>
    <dgm:pt modelId="{A67FC5D3-1234-42BE-ABA7-10E63943489F}" type="pres">
      <dgm:prSet presAssocID="{B0C0AAC2-D4A4-479C-B4E3-D21C36CB635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F62415-5368-4C22-8196-77C540552434}" srcId="{A7397138-95FF-4939-B186-BED13F0A78BF}" destId="{2B75A645-D0EF-4050-ACAD-924271F069D5}" srcOrd="2" destOrd="0" parTransId="{4815E6E6-1C3C-48C2-A424-E8CC83E28DA5}" sibTransId="{9122D5D3-0F8A-4F07-A415-3303CCFDB626}"/>
    <dgm:cxn modelId="{4934F324-51F7-47C9-B014-538828DE9800}" type="presOf" srcId="{2B75A645-D0EF-4050-ACAD-924271F069D5}" destId="{32B2B7C7-9A62-4D07-8961-AB82C7557CC7}" srcOrd="0" destOrd="0" presId="urn:microsoft.com/office/officeart/2005/8/layout/chevron1"/>
    <dgm:cxn modelId="{A2B62D35-7A63-4879-9297-2FCF24BB52A9}" type="presOf" srcId="{A7397138-95FF-4939-B186-BED13F0A78BF}" destId="{71FBA726-DDD1-43D5-A6E2-82C352B34D1B}" srcOrd="0" destOrd="0" presId="urn:microsoft.com/office/officeart/2005/8/layout/chevron1"/>
    <dgm:cxn modelId="{ACB6DC54-EF92-48DD-96C9-46E44B9DCE41}" type="presOf" srcId="{7E08517C-09AE-492D-B820-C08C0358D71A}" destId="{2B0D8344-DB62-4C0C-8D69-698E4E9C9CAF}" srcOrd="0" destOrd="0" presId="urn:microsoft.com/office/officeart/2005/8/layout/chevron1"/>
    <dgm:cxn modelId="{7E55AB79-4F2B-4CB2-BBB0-1B9CBA7AB1E4}" srcId="{A7397138-95FF-4939-B186-BED13F0A78BF}" destId="{B0C0AAC2-D4A4-479C-B4E3-D21C36CB6354}" srcOrd="3" destOrd="0" parTransId="{F30ED2F8-F083-49E3-A7A4-D418F19105A3}" sibTransId="{2966DD0D-E120-42C5-8F94-180B06B90CF2}"/>
    <dgm:cxn modelId="{A0A5029D-1D45-49F3-80C5-1AF8EDA0FE92}" srcId="{A7397138-95FF-4939-B186-BED13F0A78BF}" destId="{7E08517C-09AE-492D-B820-C08C0358D71A}" srcOrd="1" destOrd="0" parTransId="{BFC2F4B5-23BE-42D5-B6B6-CFDDF0958988}" sibTransId="{D5FEBD6B-A274-4D89-ACD1-2B151E89C172}"/>
    <dgm:cxn modelId="{12F326C5-E0F1-4BF3-B68D-0923B1310685}" type="presOf" srcId="{28A0DF7E-7C60-425C-9B11-143F66D0DB10}" destId="{95E8AD74-13F3-4F75-AD45-56C1F46B5E8C}" srcOrd="0" destOrd="0" presId="urn:microsoft.com/office/officeart/2005/8/layout/chevron1"/>
    <dgm:cxn modelId="{AA0B30C6-E44D-4BC9-AD42-4EB1C4B14734}" type="presOf" srcId="{B0C0AAC2-D4A4-479C-B4E3-D21C36CB6354}" destId="{A67FC5D3-1234-42BE-ABA7-10E63943489F}" srcOrd="0" destOrd="0" presId="urn:microsoft.com/office/officeart/2005/8/layout/chevron1"/>
    <dgm:cxn modelId="{A0F08BE0-5C09-4A85-AD64-AD2C5DDD7F96}" srcId="{A7397138-95FF-4939-B186-BED13F0A78BF}" destId="{28A0DF7E-7C60-425C-9B11-143F66D0DB10}" srcOrd="0" destOrd="0" parTransId="{C2242B45-7AEC-4388-AE5E-8422BFFE31A2}" sibTransId="{2042C8ED-E636-48AE-8C54-D28CB44D5D6C}"/>
    <dgm:cxn modelId="{712620CA-FE57-41B1-92A8-61A4DC9428A0}" type="presParOf" srcId="{71FBA726-DDD1-43D5-A6E2-82C352B34D1B}" destId="{95E8AD74-13F3-4F75-AD45-56C1F46B5E8C}" srcOrd="0" destOrd="0" presId="urn:microsoft.com/office/officeart/2005/8/layout/chevron1"/>
    <dgm:cxn modelId="{90C25F80-3B1F-4473-8991-AAF4DDB8FFE4}" type="presParOf" srcId="{71FBA726-DDD1-43D5-A6E2-82C352B34D1B}" destId="{BB82E7F1-5747-4EDA-B91D-9225635B1557}" srcOrd="1" destOrd="0" presId="urn:microsoft.com/office/officeart/2005/8/layout/chevron1"/>
    <dgm:cxn modelId="{6020386C-5EED-4247-BB82-D70265CB90B2}" type="presParOf" srcId="{71FBA726-DDD1-43D5-A6E2-82C352B34D1B}" destId="{2B0D8344-DB62-4C0C-8D69-698E4E9C9CAF}" srcOrd="2" destOrd="0" presId="urn:microsoft.com/office/officeart/2005/8/layout/chevron1"/>
    <dgm:cxn modelId="{ADAEDBF6-6D11-463D-83D1-36C6C2C259ED}" type="presParOf" srcId="{71FBA726-DDD1-43D5-A6E2-82C352B34D1B}" destId="{4C94AD62-D725-46FE-B3AC-D5A0B48096A1}" srcOrd="3" destOrd="0" presId="urn:microsoft.com/office/officeart/2005/8/layout/chevron1"/>
    <dgm:cxn modelId="{D640ED4A-6066-4E2C-909D-CE8B240088BC}" type="presParOf" srcId="{71FBA726-DDD1-43D5-A6E2-82C352B34D1B}" destId="{32B2B7C7-9A62-4D07-8961-AB82C7557CC7}" srcOrd="4" destOrd="0" presId="urn:microsoft.com/office/officeart/2005/8/layout/chevron1"/>
    <dgm:cxn modelId="{0F56660A-B208-4A77-9E83-0A4CBE8880A2}" type="presParOf" srcId="{71FBA726-DDD1-43D5-A6E2-82C352B34D1B}" destId="{34D8F0AF-A7E4-4525-8976-639AFE525A8D}" srcOrd="5" destOrd="0" presId="urn:microsoft.com/office/officeart/2005/8/layout/chevron1"/>
    <dgm:cxn modelId="{E7FBC072-F716-4D93-905D-83B83F25B09C}" type="presParOf" srcId="{71FBA726-DDD1-43D5-A6E2-82C352B34D1B}" destId="{A67FC5D3-1234-42BE-ABA7-10E63943489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8AD74-13F3-4F75-AD45-56C1F46B5E8C}">
      <dsp:nvSpPr>
        <dsp:cNvPr id="0" name=""/>
        <dsp:cNvSpPr/>
      </dsp:nvSpPr>
      <dsp:spPr>
        <a:xfrm>
          <a:off x="3181" y="56678"/>
          <a:ext cx="1851793" cy="74071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Standardized Structure </a:t>
          </a:r>
          <a:br>
            <a:rPr lang="en-US" sz="1300" b="1" kern="1200" dirty="0">
              <a:solidFill>
                <a:schemeClr val="tx1"/>
              </a:solidFill>
            </a:rPr>
          </a:br>
          <a:r>
            <a:rPr lang="en-US" sz="1300" b="1" kern="1200" dirty="0">
              <a:solidFill>
                <a:schemeClr val="tx1"/>
              </a:solidFill>
            </a:rPr>
            <a:t>(OMOP CDM)</a:t>
          </a:r>
        </a:p>
      </dsp:txBody>
      <dsp:txXfrm>
        <a:off x="373540" y="56678"/>
        <a:ext cx="1111076" cy="740717"/>
      </dsp:txXfrm>
    </dsp:sp>
    <dsp:sp modelId="{2B0D8344-DB62-4C0C-8D69-698E4E9C9CAF}">
      <dsp:nvSpPr>
        <dsp:cNvPr id="0" name=""/>
        <dsp:cNvSpPr/>
      </dsp:nvSpPr>
      <dsp:spPr>
        <a:xfrm>
          <a:off x="1669795" y="56678"/>
          <a:ext cx="1851793" cy="74071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Standardized Content </a:t>
          </a:r>
          <a:br>
            <a:rPr lang="en-US" sz="1300" b="1" kern="1200" dirty="0">
              <a:solidFill>
                <a:schemeClr val="tx1"/>
              </a:solidFill>
            </a:rPr>
          </a:br>
          <a:r>
            <a:rPr lang="en-US" sz="1300" b="1" kern="1200" dirty="0">
              <a:solidFill>
                <a:schemeClr val="tx1"/>
              </a:solidFill>
            </a:rPr>
            <a:t>(OMOP Vocab)</a:t>
          </a:r>
        </a:p>
      </dsp:txBody>
      <dsp:txXfrm>
        <a:off x="2040154" y="56678"/>
        <a:ext cx="1111076" cy="740717"/>
      </dsp:txXfrm>
    </dsp:sp>
    <dsp:sp modelId="{32B2B7C7-9A62-4D07-8961-AB82C7557CC7}">
      <dsp:nvSpPr>
        <dsp:cNvPr id="0" name=""/>
        <dsp:cNvSpPr/>
      </dsp:nvSpPr>
      <dsp:spPr>
        <a:xfrm>
          <a:off x="3336410" y="56678"/>
          <a:ext cx="1851793" cy="740717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Standardized Conventions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(THEMIS)</a:t>
          </a:r>
        </a:p>
      </dsp:txBody>
      <dsp:txXfrm>
        <a:off x="3706769" y="56678"/>
        <a:ext cx="1111076" cy="740717"/>
      </dsp:txXfrm>
    </dsp:sp>
    <dsp:sp modelId="{A67FC5D3-1234-42BE-ABA7-10E63943489F}">
      <dsp:nvSpPr>
        <dsp:cNvPr id="0" name=""/>
        <dsp:cNvSpPr/>
      </dsp:nvSpPr>
      <dsp:spPr>
        <a:xfrm>
          <a:off x="5003024" y="56678"/>
          <a:ext cx="1851793" cy="74071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Standardized Analytics </a:t>
          </a:r>
          <a:br>
            <a:rPr lang="en-US" sz="1300" b="1" kern="1200" dirty="0">
              <a:solidFill>
                <a:schemeClr val="tx1"/>
              </a:solidFill>
            </a:rPr>
          </a:br>
          <a:r>
            <a:rPr lang="en-US" sz="1300" b="1" kern="1200" dirty="0">
              <a:solidFill>
                <a:schemeClr val="tx1"/>
              </a:solidFill>
            </a:rPr>
            <a:t>(OHDSI Tools)</a:t>
          </a:r>
        </a:p>
      </dsp:txBody>
      <dsp:txXfrm>
        <a:off x="5373383" y="56678"/>
        <a:ext cx="1111076" cy="740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D6E5-81D3-4F9E-BE01-B3A69AC2D24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4D9B-3388-4EFA-B1C4-3DD9F607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17168BE2-77B4-4626-BD05-F8C5F384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3" y="2942581"/>
            <a:ext cx="6948552" cy="4448717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F38147F6-3999-4D4E-BCB9-633AD01F0998}"/>
              </a:ext>
            </a:extLst>
          </p:cNvPr>
          <p:cNvSpPr/>
          <p:nvPr/>
        </p:nvSpPr>
        <p:spPr>
          <a:xfrm>
            <a:off x="87681" y="2821449"/>
            <a:ext cx="7114785" cy="4659412"/>
          </a:xfrm>
          <a:prstGeom prst="frame">
            <a:avLst>
              <a:gd name="adj1" fmla="val 1323"/>
            </a:avLst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5B0295-AC8F-4BA0-BBED-464678258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89930"/>
              </p:ext>
            </p:extLst>
          </p:nvPr>
        </p:nvGraphicFramePr>
        <p:xfrm>
          <a:off x="102324" y="928770"/>
          <a:ext cx="7114785" cy="807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4785">
                  <a:extLst>
                    <a:ext uri="{9D8B030D-6E8A-4147-A177-3AD203B41FA5}">
                      <a16:colId xmlns:a16="http://schemas.microsoft.com/office/drawing/2014/main" val="1542164183"/>
                    </a:ext>
                  </a:extLst>
                </a:gridCol>
              </a:tblGrid>
              <a:tr h="580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ucida Console" panose="020B0609040504020204" pitchFamily="49" charset="0"/>
                        </a:rPr>
                        <a:t>Open Community Standards Approach to Data Integrity &amp; Reliable Evidence Generation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7" marR="6335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2567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420462-AE56-4D20-834F-F8A73D022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561435"/>
              </p:ext>
            </p:extLst>
          </p:nvPr>
        </p:nvGraphicFramePr>
        <p:xfrm>
          <a:off x="228599" y="1813451"/>
          <a:ext cx="6858000" cy="85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0031331-B90D-4786-94A5-A45418A4FE90}"/>
              </a:ext>
            </a:extLst>
          </p:cNvPr>
          <p:cNvGrpSpPr/>
          <p:nvPr/>
        </p:nvGrpSpPr>
        <p:grpSpPr>
          <a:xfrm>
            <a:off x="4073506" y="2515879"/>
            <a:ext cx="838200" cy="590550"/>
            <a:chOff x="0" y="0"/>
            <a:chExt cx="838200" cy="590550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E888DC95-C33E-48D0-B220-6FF2ACA339A8}"/>
                </a:ext>
              </a:extLst>
            </p:cNvPr>
            <p:cNvSpPr/>
            <p:nvPr/>
          </p:nvSpPr>
          <p:spPr>
            <a:xfrm>
              <a:off x="0" y="0"/>
              <a:ext cx="838200" cy="590550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rgbClr val="00206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3" name="Picture 12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95867AF0-8A09-4A2E-85EA-3C15BB40C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46" y="34506"/>
              <a:ext cx="323850" cy="431165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0A4EAB-24E3-4EAD-9C4A-3F1485D3EC7A}"/>
              </a:ext>
            </a:extLst>
          </p:cNvPr>
          <p:cNvSpPr/>
          <p:nvPr/>
        </p:nvSpPr>
        <p:spPr>
          <a:xfrm>
            <a:off x="1114816" y="2980505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76CE32-A3A1-446D-B0EE-A5B04A92821E}"/>
              </a:ext>
            </a:extLst>
          </p:cNvPr>
          <p:cNvSpPr/>
          <p:nvPr/>
        </p:nvSpPr>
        <p:spPr>
          <a:xfrm>
            <a:off x="2640772" y="319912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90E086-7B5B-42AD-9CAC-A269608F25E9}"/>
              </a:ext>
            </a:extLst>
          </p:cNvPr>
          <p:cNvSpPr/>
          <p:nvPr/>
        </p:nvSpPr>
        <p:spPr>
          <a:xfrm>
            <a:off x="2333625" y="346152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5CDCB4-CBD3-4E2B-BFE6-886558EE1F91}"/>
              </a:ext>
            </a:extLst>
          </p:cNvPr>
          <p:cNvSpPr/>
          <p:nvPr/>
        </p:nvSpPr>
        <p:spPr>
          <a:xfrm>
            <a:off x="3063656" y="3745530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BC1BAF-7139-41EA-A63B-94B0D0785A40}"/>
              </a:ext>
            </a:extLst>
          </p:cNvPr>
          <p:cNvSpPr/>
          <p:nvPr/>
        </p:nvSpPr>
        <p:spPr>
          <a:xfrm>
            <a:off x="2907601" y="403920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4C9E57-5054-4435-87C9-E4DC717AC646}"/>
              </a:ext>
            </a:extLst>
          </p:cNvPr>
          <p:cNvSpPr/>
          <p:nvPr/>
        </p:nvSpPr>
        <p:spPr>
          <a:xfrm>
            <a:off x="2907601" y="432321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43EE27-0F1E-4009-8379-9F01A0CD0E84}"/>
              </a:ext>
            </a:extLst>
          </p:cNvPr>
          <p:cNvSpPr/>
          <p:nvPr/>
        </p:nvSpPr>
        <p:spPr>
          <a:xfrm>
            <a:off x="2907601" y="4623190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5C9FF-AAFF-4458-AA2D-79381669A810}"/>
              </a:ext>
            </a:extLst>
          </p:cNvPr>
          <p:cNvSpPr/>
          <p:nvPr/>
        </p:nvSpPr>
        <p:spPr>
          <a:xfrm>
            <a:off x="2907601" y="4933097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C96E1E-B699-4AB8-9FCE-0BCA751ADDDB}"/>
              </a:ext>
            </a:extLst>
          </p:cNvPr>
          <p:cNvSpPr/>
          <p:nvPr/>
        </p:nvSpPr>
        <p:spPr>
          <a:xfrm>
            <a:off x="2907601" y="5233256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19EFAB-7A55-4E9C-ACC0-BDB74B0D427D}"/>
              </a:ext>
            </a:extLst>
          </p:cNvPr>
          <p:cNvSpPr/>
          <p:nvPr/>
        </p:nvSpPr>
        <p:spPr>
          <a:xfrm>
            <a:off x="2907601" y="5520708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71D618-B154-4DE2-B913-9A4FA3472E1F}"/>
              </a:ext>
            </a:extLst>
          </p:cNvPr>
          <p:cNvSpPr/>
          <p:nvPr/>
        </p:nvSpPr>
        <p:spPr>
          <a:xfrm>
            <a:off x="3063656" y="583014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F1F14-0913-4F49-8944-608D9DB0922B}"/>
              </a:ext>
            </a:extLst>
          </p:cNvPr>
          <p:cNvSpPr/>
          <p:nvPr/>
        </p:nvSpPr>
        <p:spPr>
          <a:xfrm>
            <a:off x="2907601" y="616417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E85207-DD42-471E-9557-3E015B662154}"/>
              </a:ext>
            </a:extLst>
          </p:cNvPr>
          <p:cNvSpPr/>
          <p:nvPr/>
        </p:nvSpPr>
        <p:spPr>
          <a:xfrm>
            <a:off x="2907601" y="646415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A51190-800D-4FEA-95A2-075701F45630}"/>
              </a:ext>
            </a:extLst>
          </p:cNvPr>
          <p:cNvSpPr/>
          <p:nvPr/>
        </p:nvSpPr>
        <p:spPr>
          <a:xfrm>
            <a:off x="2907601" y="675438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0ACF63-765D-4E29-BCBA-2C5DDD7C586E}"/>
              </a:ext>
            </a:extLst>
          </p:cNvPr>
          <p:cNvSpPr/>
          <p:nvPr/>
        </p:nvSpPr>
        <p:spPr>
          <a:xfrm>
            <a:off x="2907601" y="704294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3CCD3B-9388-4700-86F1-7C1E2B17B1A9}"/>
              </a:ext>
            </a:extLst>
          </p:cNvPr>
          <p:cNvSpPr/>
          <p:nvPr/>
        </p:nvSpPr>
        <p:spPr>
          <a:xfrm>
            <a:off x="4771507" y="3293753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33200D-7F3C-4DDC-B1DB-BADE0AD1F9C2}"/>
              </a:ext>
            </a:extLst>
          </p:cNvPr>
          <p:cNvSpPr/>
          <p:nvPr/>
        </p:nvSpPr>
        <p:spPr>
          <a:xfrm>
            <a:off x="4771507" y="3587767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E397CA-BC14-4A3D-AF61-F0EB0EB49B9A}"/>
              </a:ext>
            </a:extLst>
          </p:cNvPr>
          <p:cNvSpPr/>
          <p:nvPr/>
        </p:nvSpPr>
        <p:spPr>
          <a:xfrm>
            <a:off x="4771507" y="3872547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F9F3E7-20FA-4DA3-80C2-FC80FBABD5DA}"/>
              </a:ext>
            </a:extLst>
          </p:cNvPr>
          <p:cNvSpPr/>
          <p:nvPr/>
        </p:nvSpPr>
        <p:spPr>
          <a:xfrm>
            <a:off x="4771507" y="416773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4DAE37-28D7-4868-B5F0-FBE6DF60D138}"/>
              </a:ext>
            </a:extLst>
          </p:cNvPr>
          <p:cNvSpPr/>
          <p:nvPr/>
        </p:nvSpPr>
        <p:spPr>
          <a:xfrm>
            <a:off x="4771507" y="482706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81AA31-48A7-441C-82D7-B89177146BF2}"/>
              </a:ext>
            </a:extLst>
          </p:cNvPr>
          <p:cNvSpPr/>
          <p:nvPr/>
        </p:nvSpPr>
        <p:spPr>
          <a:xfrm>
            <a:off x="4771507" y="508946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0E1A08-953B-4935-A9A2-341C46C10B47}"/>
              </a:ext>
            </a:extLst>
          </p:cNvPr>
          <p:cNvSpPr/>
          <p:nvPr/>
        </p:nvSpPr>
        <p:spPr>
          <a:xfrm>
            <a:off x="4771507" y="5363197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3067EE2-805A-4E07-A6B3-F609B581BC15}"/>
              </a:ext>
            </a:extLst>
          </p:cNvPr>
          <p:cNvSpPr/>
          <p:nvPr/>
        </p:nvSpPr>
        <p:spPr>
          <a:xfrm>
            <a:off x="4771507" y="5861496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1B4E1-2C78-4235-8F91-79BD4BE7D3A7}"/>
              </a:ext>
            </a:extLst>
          </p:cNvPr>
          <p:cNvSpPr/>
          <p:nvPr/>
        </p:nvSpPr>
        <p:spPr>
          <a:xfrm>
            <a:off x="4771507" y="6153729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0B248DF-90BB-4E06-B74A-222D5104F6F5}"/>
              </a:ext>
            </a:extLst>
          </p:cNvPr>
          <p:cNvSpPr/>
          <p:nvPr/>
        </p:nvSpPr>
        <p:spPr>
          <a:xfrm>
            <a:off x="4771507" y="6780544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296A71-7840-4494-A6C0-167D8017DA5B}"/>
              </a:ext>
            </a:extLst>
          </p:cNvPr>
          <p:cNvSpPr/>
          <p:nvPr/>
        </p:nvSpPr>
        <p:spPr>
          <a:xfrm>
            <a:off x="4771507" y="7078413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301C99-D537-4CA3-82AD-DA4D4B441471}"/>
              </a:ext>
            </a:extLst>
          </p:cNvPr>
          <p:cNvSpPr/>
          <p:nvPr/>
        </p:nvSpPr>
        <p:spPr>
          <a:xfrm>
            <a:off x="6651320" y="3199122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1508E59-21C1-4D82-987A-8ED7358B5F11}"/>
              </a:ext>
            </a:extLst>
          </p:cNvPr>
          <p:cNvSpPr/>
          <p:nvPr/>
        </p:nvSpPr>
        <p:spPr>
          <a:xfrm>
            <a:off x="6651320" y="3509046"/>
            <a:ext cx="504825" cy="262400"/>
          </a:xfrm>
          <a:prstGeom prst="round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70D27B0-DABC-4CA4-AD48-4CBF10D5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4882"/>
              </p:ext>
            </p:extLst>
          </p:nvPr>
        </p:nvGraphicFramePr>
        <p:xfrm>
          <a:off x="87681" y="7580223"/>
          <a:ext cx="7114785" cy="84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4785">
                  <a:extLst>
                    <a:ext uri="{9D8B030D-6E8A-4147-A177-3AD203B41FA5}">
                      <a16:colId xmlns:a16="http://schemas.microsoft.com/office/drawing/2014/main" val="1542164183"/>
                    </a:ext>
                  </a:extLst>
                </a:gridCol>
              </a:tblGrid>
              <a:tr h="841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ACHILLES generates </a:t>
                      </a:r>
                      <a:r>
                        <a:rPr lang="en-US" sz="2000" b="1" u="sng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millions</a:t>
                      </a:r>
                      <a:r>
                        <a:rPr lang="en-US" sz="2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of summary statistics which can evaluate data quality</a:t>
                      </a:r>
                    </a:p>
                  </a:txBody>
                  <a:tcPr marL="63357" marR="6335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2567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5118D32D-F202-4CCA-8941-3E188BB3B60E}"/>
              </a:ext>
            </a:extLst>
          </p:cNvPr>
          <p:cNvSpPr/>
          <p:nvPr/>
        </p:nvSpPr>
        <p:spPr>
          <a:xfrm>
            <a:off x="5422900" y="3868258"/>
            <a:ext cx="1676399" cy="3488449"/>
          </a:xfrm>
          <a:prstGeom prst="rect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Lucida Console" panose="020B0609040504020204" pitchFamily="49" charset="0"/>
              </a:rPr>
              <a:t>203</a:t>
            </a:r>
            <a:br>
              <a:rPr lang="en-US" sz="1600" b="1" dirty="0">
                <a:solidFill>
                  <a:schemeClr val="tx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Lucida Console" panose="020B060904050402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Lucida Console" panose="020B0609040504020204" pitchFamily="49" charset="0"/>
              </a:rPr>
              <a:t>Shared Conventions developed by the THEMIS Workgroup</a:t>
            </a:r>
            <a:endParaRPr lang="en-US" sz="16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959C2-2489-466C-BE30-8493C2580AA7}"/>
              </a:ext>
            </a:extLst>
          </p:cNvPr>
          <p:cNvSpPr txBox="1"/>
          <p:nvPr/>
        </p:nvSpPr>
        <p:spPr>
          <a:xfrm>
            <a:off x="5608649" y="8491863"/>
            <a:ext cx="159381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infinite possibilities to generate evidence that promotes better health decisions and care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5746D6-7A3B-43DB-B8D8-CCDC2CFF60E4}"/>
              </a:ext>
            </a:extLst>
          </p:cNvPr>
          <p:cNvSpPr/>
          <p:nvPr/>
        </p:nvSpPr>
        <p:spPr>
          <a:xfrm>
            <a:off x="228599" y="8537945"/>
            <a:ext cx="990600" cy="902812"/>
          </a:xfrm>
          <a:prstGeom prst="roundRect">
            <a:avLst/>
          </a:prstGeom>
          <a:solidFill>
            <a:srgbClr val="00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28 </a:t>
            </a:r>
          </a:p>
          <a:p>
            <a:pPr algn="ctr"/>
            <a:r>
              <a:rPr lang="en-US" sz="1400" dirty="0"/>
              <a:t>CDM  Tables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6B2CAD-E69F-4AF1-82C4-FA68E0EACB87}"/>
              </a:ext>
            </a:extLst>
          </p:cNvPr>
          <p:cNvSpPr/>
          <p:nvPr/>
        </p:nvSpPr>
        <p:spPr>
          <a:xfrm>
            <a:off x="1450951" y="8549804"/>
            <a:ext cx="990600" cy="902812"/>
          </a:xfrm>
          <a:prstGeom prst="roundRect">
            <a:avLst/>
          </a:prstGeom>
          <a:solidFill>
            <a:srgbClr val="00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2.8M Standard Concepts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9A0DED7-F326-4AEC-A41D-A42A79BE2EE3}"/>
              </a:ext>
            </a:extLst>
          </p:cNvPr>
          <p:cNvSpPr/>
          <p:nvPr/>
        </p:nvSpPr>
        <p:spPr>
          <a:xfrm>
            <a:off x="2673303" y="8528530"/>
            <a:ext cx="1203169" cy="902812"/>
          </a:xfrm>
          <a:prstGeom prst="roundRect">
            <a:avLst/>
          </a:prstGeom>
          <a:solidFill>
            <a:srgbClr val="00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203 </a:t>
            </a:r>
          </a:p>
          <a:p>
            <a:pPr algn="ctr"/>
            <a:r>
              <a:rPr lang="en-US" sz="1400" dirty="0"/>
              <a:t>Shared Conventions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4285CA-7977-4A5A-8B99-80CE921B33EC}"/>
              </a:ext>
            </a:extLst>
          </p:cNvPr>
          <p:cNvSpPr/>
          <p:nvPr/>
        </p:nvSpPr>
        <p:spPr>
          <a:xfrm>
            <a:off x="4108224" y="8525725"/>
            <a:ext cx="1222352" cy="902812"/>
          </a:xfrm>
          <a:prstGeom prst="roundRect">
            <a:avLst/>
          </a:prstGeom>
          <a:solidFill>
            <a:srgbClr val="00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1M+ </a:t>
            </a:r>
            <a:br>
              <a:rPr lang="en-US" sz="1400" dirty="0"/>
            </a:br>
            <a:r>
              <a:rPr lang="en-US" sz="1400" dirty="0"/>
              <a:t>Data Quality Point Checks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377BE5F-309D-4783-B86E-E1DB96CC9313}"/>
              </a:ext>
            </a:extLst>
          </p:cNvPr>
          <p:cNvSpPr/>
          <p:nvPr/>
        </p:nvSpPr>
        <p:spPr>
          <a:xfrm>
            <a:off x="1174065" y="8838846"/>
            <a:ext cx="322020" cy="301007"/>
          </a:xfrm>
          <a:prstGeom prst="plus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3650339E-3ADD-4746-890A-CEDEA8A7263E}"/>
              </a:ext>
            </a:extLst>
          </p:cNvPr>
          <p:cNvSpPr/>
          <p:nvPr/>
        </p:nvSpPr>
        <p:spPr>
          <a:xfrm>
            <a:off x="2396417" y="8804845"/>
            <a:ext cx="322020" cy="301007"/>
          </a:xfrm>
          <a:prstGeom prst="plus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AECE50A9-0CE6-4112-844A-2BFBBDE80592}"/>
              </a:ext>
            </a:extLst>
          </p:cNvPr>
          <p:cNvSpPr/>
          <p:nvPr/>
        </p:nvSpPr>
        <p:spPr>
          <a:xfrm>
            <a:off x="3831338" y="8838846"/>
            <a:ext cx="322020" cy="301007"/>
          </a:xfrm>
          <a:prstGeom prst="plus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08C890D6-F453-4F5F-9AE2-740318EE52AE}"/>
              </a:ext>
            </a:extLst>
          </p:cNvPr>
          <p:cNvSpPr/>
          <p:nvPr/>
        </p:nvSpPr>
        <p:spPr>
          <a:xfrm>
            <a:off x="5209959" y="8703533"/>
            <a:ext cx="442851" cy="600696"/>
          </a:xfrm>
          <a:prstGeom prst="mathEqual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007" tIns="17336" rIns="17336" bIns="17336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026" name="Picture 2" descr="OHDSI">
            <a:extLst>
              <a:ext uri="{FF2B5EF4-FFF2-40B4-BE49-F238E27FC236}">
                <a16:creationId xmlns:a16="http://schemas.microsoft.com/office/drawing/2014/main" id="{EE18B709-B936-45AE-BC62-C62438BA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51" y="78946"/>
            <a:ext cx="3344449" cy="8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0E5114-71D1-4CC0-A410-E3B8A4AC39A0}"/>
              </a:ext>
            </a:extLst>
          </p:cNvPr>
          <p:cNvSpPr txBox="1"/>
          <p:nvPr/>
        </p:nvSpPr>
        <p:spPr>
          <a:xfrm>
            <a:off x="-1" y="9493454"/>
            <a:ext cx="731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https://www.ohdsi.org/</a:t>
            </a:r>
          </a:p>
          <a:p>
            <a:pPr algn="ctr"/>
            <a:r>
              <a:rPr lang="en-US" sz="1200" dirty="0"/>
              <a:t>https://github.com/OHDSI/CommonDataModel/wiki</a:t>
            </a:r>
          </a:p>
        </p:txBody>
      </p:sp>
    </p:spTree>
    <p:extLst>
      <p:ext uri="{BB962C8B-B14F-4D97-AF65-F5344CB8AC3E}">
        <p14:creationId xmlns:p14="http://schemas.microsoft.com/office/powerpoint/2010/main" val="26185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93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Lucida Console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Voss, Erica</dc:creator>
  <cp:lastModifiedBy>Voss, Erica </cp:lastModifiedBy>
  <cp:revision>11</cp:revision>
  <dcterms:created xsi:type="dcterms:W3CDTF">2018-10-04T18:20:29Z</dcterms:created>
  <dcterms:modified xsi:type="dcterms:W3CDTF">2018-10-22T21:09:56Z</dcterms:modified>
</cp:coreProperties>
</file>