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80" r:id="rId1"/>
  </p:sldMasterIdLst>
  <p:notesMasterIdLst>
    <p:notesMasterId r:id="rId81"/>
  </p:notesMasterIdLst>
  <p:sldIdLst>
    <p:sldId id="256" r:id="rId2"/>
    <p:sldId id="568" r:id="rId3"/>
    <p:sldId id="542" r:id="rId4"/>
    <p:sldId id="636" r:id="rId5"/>
    <p:sldId id="569" r:id="rId6"/>
    <p:sldId id="551" r:id="rId7"/>
    <p:sldId id="552" r:id="rId8"/>
    <p:sldId id="553" r:id="rId9"/>
    <p:sldId id="564" r:id="rId10"/>
    <p:sldId id="558" r:id="rId11"/>
    <p:sldId id="561" r:id="rId12"/>
    <p:sldId id="570" r:id="rId13"/>
    <p:sldId id="573" r:id="rId14"/>
    <p:sldId id="571" r:id="rId15"/>
    <p:sldId id="572" r:id="rId16"/>
    <p:sldId id="574" r:id="rId17"/>
    <p:sldId id="575" r:id="rId18"/>
    <p:sldId id="576" r:id="rId19"/>
    <p:sldId id="577" r:id="rId20"/>
    <p:sldId id="578" r:id="rId21"/>
    <p:sldId id="581" r:id="rId22"/>
    <p:sldId id="582" r:id="rId23"/>
    <p:sldId id="583" r:id="rId24"/>
    <p:sldId id="584" r:id="rId25"/>
    <p:sldId id="585" r:id="rId26"/>
    <p:sldId id="586" r:id="rId27"/>
    <p:sldId id="587" r:id="rId28"/>
    <p:sldId id="588" r:id="rId29"/>
    <p:sldId id="589" r:id="rId30"/>
    <p:sldId id="590" r:id="rId31"/>
    <p:sldId id="591" r:id="rId32"/>
    <p:sldId id="592" r:id="rId33"/>
    <p:sldId id="593" r:id="rId34"/>
    <p:sldId id="594" r:id="rId35"/>
    <p:sldId id="560" r:id="rId36"/>
    <p:sldId id="598" r:id="rId37"/>
    <p:sldId id="599" r:id="rId38"/>
    <p:sldId id="600" r:id="rId39"/>
    <p:sldId id="601" r:id="rId40"/>
    <p:sldId id="602" r:id="rId41"/>
    <p:sldId id="603" r:id="rId42"/>
    <p:sldId id="604" r:id="rId43"/>
    <p:sldId id="605" r:id="rId44"/>
    <p:sldId id="609" r:id="rId45"/>
    <p:sldId id="610" r:id="rId46"/>
    <p:sldId id="611" r:id="rId47"/>
    <p:sldId id="612" r:id="rId48"/>
    <p:sldId id="613" r:id="rId49"/>
    <p:sldId id="614" r:id="rId50"/>
    <p:sldId id="615" r:id="rId51"/>
    <p:sldId id="616" r:id="rId52"/>
    <p:sldId id="617" r:id="rId53"/>
    <p:sldId id="635" r:id="rId54"/>
    <p:sldId id="618" r:id="rId55"/>
    <p:sldId id="619" r:id="rId56"/>
    <p:sldId id="557" r:id="rId57"/>
    <p:sldId id="620" r:id="rId58"/>
    <p:sldId id="621" r:id="rId59"/>
    <p:sldId id="622" r:id="rId60"/>
    <p:sldId id="623" r:id="rId61"/>
    <p:sldId id="624" r:id="rId62"/>
    <p:sldId id="625" r:id="rId63"/>
    <p:sldId id="626" r:id="rId64"/>
    <p:sldId id="627" r:id="rId65"/>
    <p:sldId id="628" r:id="rId66"/>
    <p:sldId id="629" r:id="rId67"/>
    <p:sldId id="555" r:id="rId68"/>
    <p:sldId id="559" r:id="rId69"/>
    <p:sldId id="556" r:id="rId70"/>
    <p:sldId id="631" r:id="rId71"/>
    <p:sldId id="630" r:id="rId72"/>
    <p:sldId id="632" r:id="rId73"/>
    <p:sldId id="633" r:id="rId74"/>
    <p:sldId id="634" r:id="rId75"/>
    <p:sldId id="637" r:id="rId76"/>
    <p:sldId id="638" r:id="rId77"/>
    <p:sldId id="639" r:id="rId78"/>
    <p:sldId id="640" r:id="rId79"/>
    <p:sldId id="642" r:id="rId80"/>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imma Belenkaya" initials="" lastIdx="2" clrIdx="0"/>
  <p:cmAuthor id="1" name="Erica Stanoch" initials="" lastIdx="19" clrIdx="1"/>
  <p:cmAuthor id="2" name="Christian Reich" initials="CR" lastIdx="2" clrIdx="2">
    <p:extLst>
      <p:ext uri="{19B8F6BF-5375-455C-9EA6-DF929625EA0E}">
        <p15:presenceInfo xmlns:p15="http://schemas.microsoft.com/office/powerpoint/2012/main" userId="S-1-5-21-3378924584-2267847585-3061742807-322772" providerId="AD"/>
      </p:ext>
    </p:extLst>
  </p:cmAuthor>
  <p:cmAuthor id="3" name="Blacketer, Margaret [JRDUS]" initials="BM[" lastIdx="11" clrIdx="3">
    <p:extLst>
      <p:ext uri="{19B8F6BF-5375-455C-9EA6-DF929625EA0E}">
        <p15:presenceInfo xmlns:p15="http://schemas.microsoft.com/office/powerpoint/2012/main" userId="S-1-5-21-1614895754-2146847981-1606980848-1317365" providerId="AD"/>
      </p:ext>
    </p:extLst>
  </p:cmAuthor>
  <p:cmAuthor id="4" name="Van Zandt, Mui (Rancho Cordova)" initials="VZM(C" lastIdx="1" clrIdx="4">
    <p:extLst>
      <p:ext uri="{19B8F6BF-5375-455C-9EA6-DF929625EA0E}">
        <p15:presenceInfo xmlns:p15="http://schemas.microsoft.com/office/powerpoint/2012/main" userId="S-1-5-21-3378924584-2267847585-3061742807-38422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42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82047A0-5F8A-4BBE-AB60-A37E5D643FF8}">
  <a:tblStyle styleId="{282047A0-5F8A-4BBE-AB60-A37E5D643FF8}"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969E380D-7EF0-46B0-BE8E-688EA0314A7F}" styleName="Table_1"/>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18" autoAdjust="0"/>
    <p:restoredTop sz="88773" autoAdjust="0"/>
  </p:normalViewPr>
  <p:slideViewPr>
    <p:cSldViewPr>
      <p:cViewPr varScale="1">
        <p:scale>
          <a:sx n="81" d="100"/>
          <a:sy n="81" d="100"/>
        </p:scale>
        <p:origin x="984" y="86"/>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commentAuthors" Target="commentAuthor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THEMIS Issues</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2745-4FCB-8B66-010C18BE2CFB}"/>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2745-4FCB-8B66-010C18BE2CFB}"/>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2745-4FCB-8B66-010C18BE2CFB}"/>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1-2745-4FCB-8B66-010C18BE2CFB}"/>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2745-4FCB-8B66-010C18BE2CFB}"/>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2745-4FCB-8B66-010C18BE2CFB}"/>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Accepted</c:v>
                </c:pt>
                <c:pt idx="1">
                  <c:v>Discussed</c:v>
                </c:pt>
                <c:pt idx="2">
                  <c:v>Not Yet Started</c:v>
                </c:pt>
              </c:strCache>
            </c:strRef>
          </c:cat>
          <c:val>
            <c:numRef>
              <c:f>Sheet1!$B$2:$B$4</c:f>
              <c:numCache>
                <c:formatCode>General</c:formatCode>
                <c:ptCount val="3"/>
                <c:pt idx="0">
                  <c:v>46</c:v>
                </c:pt>
                <c:pt idx="1">
                  <c:v>3</c:v>
                </c:pt>
                <c:pt idx="2">
                  <c:v>40</c:v>
                </c:pt>
              </c:numCache>
            </c:numRef>
          </c:val>
          <c:extLst>
            <c:ext xmlns:c16="http://schemas.microsoft.com/office/drawing/2014/chart" uri="{C3380CC4-5D6E-409C-BE32-E72D297353CC}">
              <c16:uniqueId val="{00000006-2745-4FCB-8B66-010C18BE2CFB}"/>
            </c:ext>
          </c:extLst>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1" y="1"/>
            <a:ext cx="3037839" cy="464819"/>
          </a:xfrm>
          <a:prstGeom prst="rect">
            <a:avLst/>
          </a:prstGeom>
          <a:noFill/>
          <a:ln>
            <a:noFill/>
          </a:ln>
        </p:spPr>
        <p:txBody>
          <a:bodyPr lIns="91410" tIns="91410" rIns="91410" bIns="91410"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124" marR="0" lvl="1" indent="0" algn="l" rtl="0">
              <a:spcBef>
                <a:spcPts val="0"/>
              </a:spcBef>
              <a:buNone/>
              <a:defRPr sz="1800" b="0" i="0" u="none" strike="noStrike" cap="none">
                <a:solidFill>
                  <a:schemeClr val="dk1"/>
                </a:solidFill>
                <a:latin typeface="Calibri"/>
                <a:ea typeface="Calibri"/>
                <a:cs typeface="Calibri"/>
                <a:sym typeface="Calibri"/>
              </a:defRPr>
            </a:lvl2pPr>
            <a:lvl3pPr marL="914248" marR="0" lvl="2" indent="0" algn="l" rtl="0">
              <a:spcBef>
                <a:spcPts val="0"/>
              </a:spcBef>
              <a:buNone/>
              <a:defRPr sz="1800" b="0" i="0" u="none" strike="noStrike" cap="none">
                <a:solidFill>
                  <a:schemeClr val="dk1"/>
                </a:solidFill>
                <a:latin typeface="Calibri"/>
                <a:ea typeface="Calibri"/>
                <a:cs typeface="Calibri"/>
                <a:sym typeface="Calibri"/>
              </a:defRPr>
            </a:lvl3pPr>
            <a:lvl4pPr marL="1371372" marR="0" lvl="3" indent="0" algn="l" rtl="0">
              <a:spcBef>
                <a:spcPts val="0"/>
              </a:spcBef>
              <a:buNone/>
              <a:defRPr sz="1800" b="0" i="0" u="none" strike="noStrike" cap="none">
                <a:solidFill>
                  <a:schemeClr val="dk1"/>
                </a:solidFill>
                <a:latin typeface="Calibri"/>
                <a:ea typeface="Calibri"/>
                <a:cs typeface="Calibri"/>
                <a:sym typeface="Calibri"/>
              </a:defRPr>
            </a:lvl4pPr>
            <a:lvl5pPr marL="1828495" marR="0" lvl="4" indent="0" algn="l" rtl="0">
              <a:spcBef>
                <a:spcPts val="0"/>
              </a:spcBef>
              <a:buNone/>
              <a:defRPr sz="1800" b="0" i="0" u="none" strike="noStrike" cap="none">
                <a:solidFill>
                  <a:schemeClr val="dk1"/>
                </a:solidFill>
                <a:latin typeface="Calibri"/>
                <a:ea typeface="Calibri"/>
                <a:cs typeface="Calibri"/>
                <a:sym typeface="Calibri"/>
              </a:defRPr>
            </a:lvl5pPr>
            <a:lvl6pPr marL="2285620" marR="0" lvl="5" indent="0" algn="l" rtl="0">
              <a:spcBef>
                <a:spcPts val="0"/>
              </a:spcBef>
              <a:buNone/>
              <a:defRPr sz="1800" b="0" i="0" u="none" strike="noStrike" cap="none">
                <a:solidFill>
                  <a:schemeClr val="dk1"/>
                </a:solidFill>
                <a:latin typeface="Calibri"/>
                <a:ea typeface="Calibri"/>
                <a:cs typeface="Calibri"/>
                <a:sym typeface="Calibri"/>
              </a:defRPr>
            </a:lvl6pPr>
            <a:lvl7pPr marL="2742744" marR="0" lvl="6" indent="0" algn="l" rtl="0">
              <a:spcBef>
                <a:spcPts val="0"/>
              </a:spcBef>
              <a:buNone/>
              <a:defRPr sz="1800" b="0" i="0" u="none" strike="noStrike" cap="none">
                <a:solidFill>
                  <a:schemeClr val="dk1"/>
                </a:solidFill>
                <a:latin typeface="Calibri"/>
                <a:ea typeface="Calibri"/>
                <a:cs typeface="Calibri"/>
                <a:sym typeface="Calibri"/>
              </a:defRPr>
            </a:lvl7pPr>
            <a:lvl8pPr marL="3199867" marR="0" lvl="7" indent="0" algn="l" rtl="0">
              <a:spcBef>
                <a:spcPts val="0"/>
              </a:spcBef>
              <a:buNone/>
              <a:defRPr sz="1800" b="0" i="0" u="none" strike="noStrike" cap="none">
                <a:solidFill>
                  <a:schemeClr val="dk1"/>
                </a:solidFill>
                <a:latin typeface="Calibri"/>
                <a:ea typeface="Calibri"/>
                <a:cs typeface="Calibri"/>
                <a:sym typeface="Calibri"/>
              </a:defRPr>
            </a:lvl8pPr>
            <a:lvl9pPr marL="3656992"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4" name="Shape 4"/>
          <p:cNvSpPr txBox="1">
            <a:spLocks noGrp="1"/>
          </p:cNvSpPr>
          <p:nvPr>
            <p:ph type="dt" idx="10"/>
          </p:nvPr>
        </p:nvSpPr>
        <p:spPr>
          <a:xfrm>
            <a:off x="3970938" y="1"/>
            <a:ext cx="3037839" cy="464819"/>
          </a:xfrm>
          <a:prstGeom prst="rect">
            <a:avLst/>
          </a:prstGeom>
          <a:noFill/>
          <a:ln>
            <a:noFill/>
          </a:ln>
        </p:spPr>
        <p:txBody>
          <a:bodyPr lIns="91410" tIns="91410" rIns="91410" bIns="91410"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124" marR="0" lvl="1" indent="0" algn="l" rtl="0">
              <a:spcBef>
                <a:spcPts val="0"/>
              </a:spcBef>
              <a:buNone/>
              <a:defRPr sz="1800" b="0" i="0" u="none" strike="noStrike" cap="none">
                <a:solidFill>
                  <a:schemeClr val="dk1"/>
                </a:solidFill>
                <a:latin typeface="Calibri"/>
                <a:ea typeface="Calibri"/>
                <a:cs typeface="Calibri"/>
                <a:sym typeface="Calibri"/>
              </a:defRPr>
            </a:lvl2pPr>
            <a:lvl3pPr marL="914248" marR="0" lvl="2" indent="0" algn="l" rtl="0">
              <a:spcBef>
                <a:spcPts val="0"/>
              </a:spcBef>
              <a:buNone/>
              <a:defRPr sz="1800" b="0" i="0" u="none" strike="noStrike" cap="none">
                <a:solidFill>
                  <a:schemeClr val="dk1"/>
                </a:solidFill>
                <a:latin typeface="Calibri"/>
                <a:ea typeface="Calibri"/>
                <a:cs typeface="Calibri"/>
                <a:sym typeface="Calibri"/>
              </a:defRPr>
            </a:lvl3pPr>
            <a:lvl4pPr marL="1371372" marR="0" lvl="3" indent="0" algn="l" rtl="0">
              <a:spcBef>
                <a:spcPts val="0"/>
              </a:spcBef>
              <a:buNone/>
              <a:defRPr sz="1800" b="0" i="0" u="none" strike="noStrike" cap="none">
                <a:solidFill>
                  <a:schemeClr val="dk1"/>
                </a:solidFill>
                <a:latin typeface="Calibri"/>
                <a:ea typeface="Calibri"/>
                <a:cs typeface="Calibri"/>
                <a:sym typeface="Calibri"/>
              </a:defRPr>
            </a:lvl4pPr>
            <a:lvl5pPr marL="1828495" marR="0" lvl="4" indent="0" algn="l" rtl="0">
              <a:spcBef>
                <a:spcPts val="0"/>
              </a:spcBef>
              <a:buNone/>
              <a:defRPr sz="1800" b="0" i="0" u="none" strike="noStrike" cap="none">
                <a:solidFill>
                  <a:schemeClr val="dk1"/>
                </a:solidFill>
                <a:latin typeface="Calibri"/>
                <a:ea typeface="Calibri"/>
                <a:cs typeface="Calibri"/>
                <a:sym typeface="Calibri"/>
              </a:defRPr>
            </a:lvl5pPr>
            <a:lvl6pPr marL="2285620" marR="0" lvl="5" indent="0" algn="l" rtl="0">
              <a:spcBef>
                <a:spcPts val="0"/>
              </a:spcBef>
              <a:buNone/>
              <a:defRPr sz="1800" b="0" i="0" u="none" strike="noStrike" cap="none">
                <a:solidFill>
                  <a:schemeClr val="dk1"/>
                </a:solidFill>
                <a:latin typeface="Calibri"/>
                <a:ea typeface="Calibri"/>
                <a:cs typeface="Calibri"/>
                <a:sym typeface="Calibri"/>
              </a:defRPr>
            </a:lvl6pPr>
            <a:lvl7pPr marL="2742744" marR="0" lvl="6" indent="0" algn="l" rtl="0">
              <a:spcBef>
                <a:spcPts val="0"/>
              </a:spcBef>
              <a:buNone/>
              <a:defRPr sz="1800" b="0" i="0" u="none" strike="noStrike" cap="none">
                <a:solidFill>
                  <a:schemeClr val="dk1"/>
                </a:solidFill>
                <a:latin typeface="Calibri"/>
                <a:ea typeface="Calibri"/>
                <a:cs typeface="Calibri"/>
                <a:sym typeface="Calibri"/>
              </a:defRPr>
            </a:lvl7pPr>
            <a:lvl8pPr marL="3199867" marR="0" lvl="7" indent="0" algn="l" rtl="0">
              <a:spcBef>
                <a:spcPts val="0"/>
              </a:spcBef>
              <a:buNone/>
              <a:defRPr sz="1800" b="0" i="0" u="none" strike="noStrike" cap="none">
                <a:solidFill>
                  <a:schemeClr val="dk1"/>
                </a:solidFill>
                <a:latin typeface="Calibri"/>
                <a:ea typeface="Calibri"/>
                <a:cs typeface="Calibri"/>
                <a:sym typeface="Calibri"/>
              </a:defRPr>
            </a:lvl8pPr>
            <a:lvl9pPr marL="3656992"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5" name="Shape 5"/>
          <p:cNvSpPr>
            <a:spLocks noGrp="1" noRot="1" noChangeAspect="1"/>
          </p:cNvSpPr>
          <p:nvPr>
            <p:ph type="sldImg" idx="3"/>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701040" y="4415790"/>
            <a:ext cx="5608319" cy="4183379"/>
          </a:xfrm>
          <a:prstGeom prst="rect">
            <a:avLst/>
          </a:prstGeom>
          <a:noFill/>
          <a:ln>
            <a:noFill/>
          </a:ln>
        </p:spPr>
        <p:txBody>
          <a:bodyPr lIns="91410" tIns="91410" rIns="91410" bIns="91410"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1" y="8829968"/>
            <a:ext cx="3037839" cy="464819"/>
          </a:xfrm>
          <a:prstGeom prst="rect">
            <a:avLst/>
          </a:prstGeom>
          <a:noFill/>
          <a:ln>
            <a:noFill/>
          </a:ln>
        </p:spPr>
        <p:txBody>
          <a:bodyPr lIns="91410" tIns="91410" rIns="91410" bIns="91410"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124" marR="0" lvl="1" indent="0" algn="l" rtl="0">
              <a:spcBef>
                <a:spcPts val="0"/>
              </a:spcBef>
              <a:buNone/>
              <a:defRPr sz="1800" b="0" i="0" u="none" strike="noStrike" cap="none">
                <a:solidFill>
                  <a:schemeClr val="dk1"/>
                </a:solidFill>
                <a:latin typeface="Calibri"/>
                <a:ea typeface="Calibri"/>
                <a:cs typeface="Calibri"/>
                <a:sym typeface="Calibri"/>
              </a:defRPr>
            </a:lvl2pPr>
            <a:lvl3pPr marL="914248" marR="0" lvl="2" indent="0" algn="l" rtl="0">
              <a:spcBef>
                <a:spcPts val="0"/>
              </a:spcBef>
              <a:buNone/>
              <a:defRPr sz="1800" b="0" i="0" u="none" strike="noStrike" cap="none">
                <a:solidFill>
                  <a:schemeClr val="dk1"/>
                </a:solidFill>
                <a:latin typeface="Calibri"/>
                <a:ea typeface="Calibri"/>
                <a:cs typeface="Calibri"/>
                <a:sym typeface="Calibri"/>
              </a:defRPr>
            </a:lvl3pPr>
            <a:lvl4pPr marL="1371372" marR="0" lvl="3" indent="0" algn="l" rtl="0">
              <a:spcBef>
                <a:spcPts val="0"/>
              </a:spcBef>
              <a:buNone/>
              <a:defRPr sz="1800" b="0" i="0" u="none" strike="noStrike" cap="none">
                <a:solidFill>
                  <a:schemeClr val="dk1"/>
                </a:solidFill>
                <a:latin typeface="Calibri"/>
                <a:ea typeface="Calibri"/>
                <a:cs typeface="Calibri"/>
                <a:sym typeface="Calibri"/>
              </a:defRPr>
            </a:lvl4pPr>
            <a:lvl5pPr marL="1828495" marR="0" lvl="4" indent="0" algn="l" rtl="0">
              <a:spcBef>
                <a:spcPts val="0"/>
              </a:spcBef>
              <a:buNone/>
              <a:defRPr sz="1800" b="0" i="0" u="none" strike="noStrike" cap="none">
                <a:solidFill>
                  <a:schemeClr val="dk1"/>
                </a:solidFill>
                <a:latin typeface="Calibri"/>
                <a:ea typeface="Calibri"/>
                <a:cs typeface="Calibri"/>
                <a:sym typeface="Calibri"/>
              </a:defRPr>
            </a:lvl5pPr>
            <a:lvl6pPr marL="2285620" marR="0" lvl="5" indent="0" algn="l" rtl="0">
              <a:spcBef>
                <a:spcPts val="0"/>
              </a:spcBef>
              <a:buNone/>
              <a:defRPr sz="1800" b="0" i="0" u="none" strike="noStrike" cap="none">
                <a:solidFill>
                  <a:schemeClr val="dk1"/>
                </a:solidFill>
                <a:latin typeface="Calibri"/>
                <a:ea typeface="Calibri"/>
                <a:cs typeface="Calibri"/>
                <a:sym typeface="Calibri"/>
              </a:defRPr>
            </a:lvl6pPr>
            <a:lvl7pPr marL="2742744" marR="0" lvl="6" indent="0" algn="l" rtl="0">
              <a:spcBef>
                <a:spcPts val="0"/>
              </a:spcBef>
              <a:buNone/>
              <a:defRPr sz="1800" b="0" i="0" u="none" strike="noStrike" cap="none">
                <a:solidFill>
                  <a:schemeClr val="dk1"/>
                </a:solidFill>
                <a:latin typeface="Calibri"/>
                <a:ea typeface="Calibri"/>
                <a:cs typeface="Calibri"/>
                <a:sym typeface="Calibri"/>
              </a:defRPr>
            </a:lvl7pPr>
            <a:lvl8pPr marL="3199867" marR="0" lvl="7" indent="0" algn="l" rtl="0">
              <a:spcBef>
                <a:spcPts val="0"/>
              </a:spcBef>
              <a:buNone/>
              <a:defRPr sz="1800" b="0" i="0" u="none" strike="noStrike" cap="none">
                <a:solidFill>
                  <a:schemeClr val="dk1"/>
                </a:solidFill>
                <a:latin typeface="Calibri"/>
                <a:ea typeface="Calibri"/>
                <a:cs typeface="Calibri"/>
                <a:sym typeface="Calibri"/>
              </a:defRPr>
            </a:lvl8pPr>
            <a:lvl9pPr marL="3656992"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8" name="Shape 8"/>
          <p:cNvSpPr txBox="1">
            <a:spLocks noGrp="1"/>
          </p:cNvSpPr>
          <p:nvPr>
            <p:ph type="sldNum" idx="12"/>
          </p:nvPr>
        </p:nvSpPr>
        <p:spPr>
          <a:xfrm>
            <a:off x="3970938" y="8829968"/>
            <a:ext cx="3037839" cy="464819"/>
          </a:xfrm>
          <a:prstGeom prst="rect">
            <a:avLst/>
          </a:prstGeom>
          <a:noFill/>
          <a:ln>
            <a:noFill/>
          </a:ln>
        </p:spPr>
        <p:txBody>
          <a:bodyPr lIns="93160" tIns="46567" rIns="93160" bIns="46567" anchor="b" anchorCtr="0">
            <a:noAutofit/>
          </a:bodyPr>
          <a:lstStyle/>
          <a:p>
            <a:pPr algn="r">
              <a:buSzPct val="25000"/>
            </a:pPr>
            <a:fld id="{00000000-1234-1234-1234-123412341234}" type="slidenum">
              <a:rPr lang="en-US" sz="1200" smtClean="0">
                <a:solidFill>
                  <a:schemeClr val="dk1"/>
                </a:solidFill>
                <a:latin typeface="Calibri"/>
                <a:ea typeface="Calibri"/>
                <a:cs typeface="Calibri"/>
                <a:sym typeface="Calibri"/>
              </a:rPr>
              <a:pPr algn="r">
                <a:buSzPct val="25000"/>
              </a:pPr>
              <a:t>‹#›</a:t>
            </a:fld>
            <a:endParaRPr lang="en-US"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9407812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txBox="1">
            <a:spLocks noGrp="1"/>
          </p:cNvSpPr>
          <p:nvPr>
            <p:ph type="body" idx="1"/>
          </p:nvPr>
        </p:nvSpPr>
        <p:spPr>
          <a:xfrm>
            <a:off x="701040" y="4415790"/>
            <a:ext cx="5608319" cy="4183379"/>
          </a:xfrm>
          <a:prstGeom prst="rect">
            <a:avLst/>
          </a:prstGeom>
        </p:spPr>
        <p:txBody>
          <a:bodyPr lIns="91410" tIns="91410" rIns="91410" bIns="91410" anchor="t" anchorCtr="0">
            <a:noAutofit/>
          </a:bodyPr>
          <a:lstStyle/>
          <a:p>
            <a:endParaRPr dirty="0"/>
          </a:p>
        </p:txBody>
      </p:sp>
      <p:sp>
        <p:nvSpPr>
          <p:cNvPr id="215" name="Shape 215"/>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08747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txBox="1">
            <a:spLocks noGrp="1"/>
          </p:cNvSpPr>
          <p:nvPr>
            <p:ph type="body" idx="1"/>
          </p:nvPr>
        </p:nvSpPr>
        <p:spPr>
          <a:xfrm>
            <a:off x="701040" y="4415790"/>
            <a:ext cx="5608319" cy="4183379"/>
          </a:xfrm>
          <a:prstGeom prst="rect">
            <a:avLst/>
          </a:prstGeom>
        </p:spPr>
        <p:txBody>
          <a:bodyPr lIns="91410" tIns="91410" rIns="91410" bIns="91410" anchor="t" anchorCtr="0">
            <a:noAutofit/>
          </a:bodyPr>
          <a:lstStyle/>
          <a:p>
            <a:endParaRPr dirty="0"/>
          </a:p>
        </p:txBody>
      </p:sp>
      <p:sp>
        <p:nvSpPr>
          <p:cNvPr id="215" name="Shape 215"/>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597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17947D-4F4A-D942-9767-3D40D1640CBD}" type="slidenum">
              <a:rPr lang="en-US" smtClean="0"/>
              <a:pPr/>
              <a:t>39</a:t>
            </a:fld>
            <a:endParaRPr lang="en-US"/>
          </a:p>
        </p:txBody>
      </p:sp>
    </p:spTree>
    <p:extLst>
      <p:ext uri="{BB962C8B-B14F-4D97-AF65-F5344CB8AC3E}">
        <p14:creationId xmlns:p14="http://schemas.microsoft.com/office/powerpoint/2010/main" val="24963652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17947D-4F4A-D942-9767-3D40D1640CBD}" type="slidenum">
              <a:rPr lang="en-US" smtClean="0"/>
              <a:pPr/>
              <a:t>40</a:t>
            </a:fld>
            <a:endParaRPr lang="en-US"/>
          </a:p>
        </p:txBody>
      </p:sp>
    </p:spTree>
    <p:extLst>
      <p:ext uri="{BB962C8B-B14F-4D97-AF65-F5344CB8AC3E}">
        <p14:creationId xmlns:p14="http://schemas.microsoft.com/office/powerpoint/2010/main" val="4018181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17947D-4F4A-D942-9767-3D40D1640CBD}" type="slidenum">
              <a:rPr lang="en-US" smtClean="0"/>
              <a:pPr/>
              <a:t>41</a:t>
            </a:fld>
            <a:endParaRPr lang="en-US"/>
          </a:p>
        </p:txBody>
      </p:sp>
    </p:spTree>
    <p:extLst>
      <p:ext uri="{BB962C8B-B14F-4D97-AF65-F5344CB8AC3E}">
        <p14:creationId xmlns:p14="http://schemas.microsoft.com/office/powerpoint/2010/main" val="3273362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17947D-4F4A-D942-9767-3D40D1640CBD}" type="slidenum">
              <a:rPr lang="en-US" smtClean="0"/>
              <a:pPr/>
              <a:t>42</a:t>
            </a:fld>
            <a:endParaRPr lang="en-US"/>
          </a:p>
        </p:txBody>
      </p:sp>
    </p:spTree>
    <p:extLst>
      <p:ext uri="{BB962C8B-B14F-4D97-AF65-F5344CB8AC3E}">
        <p14:creationId xmlns:p14="http://schemas.microsoft.com/office/powerpoint/2010/main" val="19535886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17947D-4F4A-D942-9767-3D40D1640CBD}" type="slidenum">
              <a:rPr lang="en-US" smtClean="0"/>
              <a:pPr/>
              <a:t>43</a:t>
            </a:fld>
            <a:endParaRPr lang="en-US"/>
          </a:p>
        </p:txBody>
      </p:sp>
    </p:spTree>
    <p:extLst>
      <p:ext uri="{BB962C8B-B14F-4D97-AF65-F5344CB8AC3E}">
        <p14:creationId xmlns:p14="http://schemas.microsoft.com/office/powerpoint/2010/main" val="24148079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FBB49-5FE6-B244-936C-AE9082BAD6BA}" type="slidenum">
              <a:rPr lang="en-US" smtClean="0"/>
              <a:t>64</a:t>
            </a:fld>
            <a:endParaRPr lang="en-US"/>
          </a:p>
        </p:txBody>
      </p:sp>
    </p:spTree>
    <p:extLst>
      <p:ext uri="{BB962C8B-B14F-4D97-AF65-F5344CB8AC3E}">
        <p14:creationId xmlns:p14="http://schemas.microsoft.com/office/powerpoint/2010/main" val="1331709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algn="r">
              <a:buSzPct val="25000"/>
            </a:pPr>
            <a:fld id="{00000000-1234-1234-1234-123412341234}" type="slidenum">
              <a:rPr lang="en-US" sz="1200" smtClean="0">
                <a:solidFill>
                  <a:schemeClr val="dk1"/>
                </a:solidFill>
                <a:latin typeface="Calibri"/>
                <a:ea typeface="Calibri"/>
                <a:cs typeface="Calibri"/>
                <a:sym typeface="Calibri"/>
              </a:rPr>
              <a:pPr algn="r">
                <a:buSzPct val="25000"/>
              </a:pPr>
              <a:t>67</a:t>
            </a:fld>
            <a:endParaRPr lang="en-US"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37354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algn="r">
              <a:buSzPct val="25000"/>
            </a:pPr>
            <a:fld id="{00000000-1234-1234-1234-123412341234}" type="slidenum">
              <a:rPr lang="en-US" sz="1200" smtClean="0">
                <a:solidFill>
                  <a:schemeClr val="dk1"/>
                </a:solidFill>
                <a:latin typeface="Calibri"/>
                <a:ea typeface="Calibri"/>
                <a:cs typeface="Calibri"/>
                <a:sym typeface="Calibri"/>
              </a:rPr>
              <a:pPr algn="r">
                <a:buSzPct val="25000"/>
              </a:pPr>
              <a:t>68</a:t>
            </a:fld>
            <a:endParaRPr lang="en-US"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62829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algn="r">
              <a:buSzPct val="25000"/>
            </a:pPr>
            <a:fld id="{00000000-1234-1234-1234-123412341234}" type="slidenum">
              <a:rPr lang="en-US" sz="1200" smtClean="0">
                <a:solidFill>
                  <a:schemeClr val="dk1"/>
                </a:solidFill>
                <a:latin typeface="Calibri"/>
                <a:ea typeface="Calibri"/>
                <a:cs typeface="Calibri"/>
                <a:sym typeface="Calibri"/>
              </a:rPr>
              <a:pPr algn="r">
                <a:buSzPct val="25000"/>
              </a:pPr>
              <a:t>69</a:t>
            </a:fld>
            <a:endParaRPr lang="en-US"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43670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algn="r">
              <a:buSzPct val="25000"/>
            </a:pPr>
            <a:fld id="{00000000-1234-1234-1234-123412341234}" type="slidenum">
              <a:rPr lang="en-US" sz="1200" smtClean="0">
                <a:solidFill>
                  <a:schemeClr val="dk1"/>
                </a:solidFill>
                <a:latin typeface="Calibri"/>
                <a:ea typeface="Calibri"/>
                <a:cs typeface="Calibri"/>
                <a:sym typeface="Calibri"/>
              </a:rPr>
              <a:pPr algn="r">
                <a:buSzPct val="25000"/>
              </a:pPr>
              <a:t>3</a:t>
            </a:fld>
            <a:endParaRPr lang="en-US"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92184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algn="r">
              <a:buSzPct val="25000"/>
            </a:pPr>
            <a:fld id="{00000000-1234-1234-1234-123412341234}" type="slidenum">
              <a:rPr lang="en-US" sz="1200" smtClean="0">
                <a:solidFill>
                  <a:schemeClr val="dk1"/>
                </a:solidFill>
                <a:latin typeface="Calibri"/>
                <a:ea typeface="Calibri"/>
                <a:cs typeface="Calibri"/>
                <a:sym typeface="Calibri"/>
              </a:rPr>
              <a:pPr algn="r">
                <a:buSzPct val="25000"/>
              </a:pPr>
              <a:t>5</a:t>
            </a:fld>
            <a:endParaRPr lang="en-US"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46827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algn="r">
              <a:buSzPct val="25000"/>
            </a:pPr>
            <a:fld id="{00000000-1234-1234-1234-123412341234}" type="slidenum">
              <a:rPr lang="en-US" sz="1200" smtClean="0">
                <a:solidFill>
                  <a:schemeClr val="dk1"/>
                </a:solidFill>
                <a:latin typeface="Calibri"/>
                <a:ea typeface="Calibri"/>
                <a:cs typeface="Calibri"/>
                <a:sym typeface="Calibri"/>
              </a:rPr>
              <a:pPr algn="r">
                <a:buSzPct val="25000"/>
              </a:pPr>
              <a:t>6</a:t>
            </a:fld>
            <a:endParaRPr lang="en-US"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34442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algn="r">
              <a:buSzPct val="25000"/>
            </a:pPr>
            <a:fld id="{00000000-1234-1234-1234-123412341234}" type="slidenum">
              <a:rPr lang="en-US" sz="1200" smtClean="0">
                <a:solidFill>
                  <a:schemeClr val="dk1"/>
                </a:solidFill>
                <a:latin typeface="Calibri"/>
                <a:ea typeface="Calibri"/>
                <a:cs typeface="Calibri"/>
                <a:sym typeface="Calibri"/>
              </a:rPr>
              <a:pPr algn="r">
                <a:buSzPct val="25000"/>
              </a:pPr>
              <a:t>7</a:t>
            </a:fld>
            <a:endParaRPr lang="en-US"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64272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algn="r">
              <a:buSzPct val="25000"/>
            </a:pPr>
            <a:fld id="{00000000-1234-1234-1234-123412341234}" type="slidenum">
              <a:rPr lang="en-US" sz="1200" smtClean="0">
                <a:solidFill>
                  <a:schemeClr val="dk1"/>
                </a:solidFill>
                <a:latin typeface="Calibri"/>
                <a:ea typeface="Calibri"/>
                <a:cs typeface="Calibri"/>
                <a:sym typeface="Calibri"/>
              </a:rPr>
              <a:pPr algn="r">
                <a:buSzPct val="25000"/>
              </a:pPr>
              <a:t>8</a:t>
            </a:fld>
            <a:endParaRPr lang="en-US"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33508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algn="r">
              <a:buSzPct val="25000"/>
            </a:pPr>
            <a:fld id="{00000000-1234-1234-1234-123412341234}" type="slidenum">
              <a:rPr lang="en-US" sz="1200" smtClean="0">
                <a:solidFill>
                  <a:schemeClr val="dk1"/>
                </a:solidFill>
                <a:latin typeface="Calibri"/>
                <a:ea typeface="Calibri"/>
                <a:cs typeface="Calibri"/>
                <a:sym typeface="Calibri"/>
              </a:rPr>
              <a:pPr algn="r">
                <a:buSzPct val="25000"/>
              </a:pPr>
              <a:t>9</a:t>
            </a:fld>
            <a:endParaRPr lang="en-US"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74973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txBox="1">
            <a:spLocks noGrp="1"/>
          </p:cNvSpPr>
          <p:nvPr>
            <p:ph type="body" idx="1"/>
          </p:nvPr>
        </p:nvSpPr>
        <p:spPr>
          <a:xfrm>
            <a:off x="701040" y="4415790"/>
            <a:ext cx="5608200" cy="4183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40" name="Shape 40"/>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1102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algn="r">
              <a:buSzPct val="25000"/>
            </a:pPr>
            <a:fld id="{00000000-1234-1234-1234-123412341234}" type="slidenum">
              <a:rPr lang="en-US" sz="1200" smtClean="0">
                <a:solidFill>
                  <a:schemeClr val="dk1"/>
                </a:solidFill>
                <a:latin typeface="Calibri"/>
                <a:ea typeface="Calibri"/>
                <a:cs typeface="Calibri"/>
                <a:sym typeface="Calibri"/>
              </a:rPr>
              <a:pPr algn="r">
                <a:buSzPct val="25000"/>
              </a:pPr>
              <a:t>11</a:t>
            </a:fld>
            <a:endParaRPr lang="en-US"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960938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3"/>
        <p:cNvGrpSpPr/>
        <p:nvPr/>
      </p:nvGrpSpPr>
      <p:grpSpPr>
        <a:xfrm>
          <a:off x="0" y="0"/>
          <a:ext cx="0" cy="0"/>
          <a:chOff x="0" y="0"/>
          <a:chExt cx="0" cy="0"/>
        </a:xfrm>
      </p:grpSpPr>
      <p:sp>
        <p:nvSpPr>
          <p:cNvPr id="14" name="Shape 14"/>
          <p:cNvSpPr txBox="1">
            <a:spLocks noGrp="1"/>
          </p:cNvSpPr>
          <p:nvPr>
            <p:ph type="ctrTitle"/>
          </p:nvPr>
        </p:nvSpPr>
        <p:spPr>
          <a:xfrm>
            <a:off x="2362200" y="2130425"/>
            <a:ext cx="6096000" cy="1755774"/>
          </a:xfrm>
          <a:prstGeom prst="rect">
            <a:avLst/>
          </a:prstGeom>
          <a:noFill/>
          <a:ln>
            <a:noFill/>
          </a:ln>
        </p:spPr>
        <p:txBody>
          <a:bodyPr lIns="91425" tIns="91425" rIns="91425" bIns="91425" anchor="ctr" anchorCtr="0"/>
          <a:lstStyle>
            <a:lvl1pPr marL="0" marR="0" lvl="0" indent="0" algn="ctr" rtl="0">
              <a:spcBef>
                <a:spcPts val="0"/>
              </a:spcBef>
              <a:buClr>
                <a:srgbClr val="20425A"/>
              </a:buClr>
              <a:buFont typeface="Calibri"/>
              <a:buNone/>
              <a:defRPr sz="4000" b="0" i="0" u="none" strike="noStrike" cap="none">
                <a:solidFill>
                  <a:srgbClr val="20425A"/>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5" name="Shape 15"/>
          <p:cNvSpPr txBox="1">
            <a:spLocks noGrp="1"/>
          </p:cNvSpPr>
          <p:nvPr>
            <p:ph type="subTitle" idx="1"/>
          </p:nvPr>
        </p:nvSpPr>
        <p:spPr>
          <a:xfrm>
            <a:off x="2362200" y="4038600"/>
            <a:ext cx="6096000" cy="1752600"/>
          </a:xfrm>
          <a:prstGeom prst="rect">
            <a:avLst/>
          </a:prstGeom>
          <a:noFill/>
          <a:ln>
            <a:noFill/>
          </a:ln>
        </p:spPr>
        <p:txBody>
          <a:bodyPr lIns="91425" tIns="91425" rIns="91425" bIns="91425" anchor="t" anchorCtr="0"/>
          <a:lstStyle>
            <a:lvl1pPr marL="0" marR="0" lvl="0" indent="0" algn="ctr" rtl="0">
              <a:spcBef>
                <a:spcPts val="560"/>
              </a:spcBef>
              <a:buClr>
                <a:srgbClr val="153153"/>
              </a:buClr>
              <a:buFont typeface="Arial"/>
              <a:buNone/>
              <a:defRPr sz="2800" b="0" i="0" u="none" strike="noStrike" cap="none">
                <a:solidFill>
                  <a:srgbClr val="153153"/>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pic>
        <p:nvPicPr>
          <p:cNvPr id="16" name="Shape 16" descr="C:\Users\pryan4\Downloads\want-impact-public-health-help-shape-journey-ahead\OHDSI logo with text - vertical - colored.png"/>
          <p:cNvPicPr preferRelativeResize="0"/>
          <p:nvPr/>
        </p:nvPicPr>
        <p:blipFill rotWithShape="1">
          <a:blip r:embed="rId2">
            <a:alphaModFix/>
          </a:blip>
          <a:srcRect/>
          <a:stretch/>
        </p:blipFill>
        <p:spPr>
          <a:xfrm>
            <a:off x="-228600" y="1875375"/>
            <a:ext cx="2682874" cy="3230025"/>
          </a:xfrm>
          <a:prstGeom prst="rect">
            <a:avLst/>
          </a:prstGeom>
          <a:noFill/>
          <a:ln>
            <a:noFill/>
          </a:ln>
        </p:spPr>
      </p:pic>
      <p:sp>
        <p:nvSpPr>
          <p:cNvPr id="17" name="Shape 17"/>
          <p:cNvSpPr/>
          <p:nvPr/>
        </p:nvSpPr>
        <p:spPr>
          <a:xfrm>
            <a:off x="0" y="6400800"/>
            <a:ext cx="9144000" cy="76199"/>
          </a:xfrm>
          <a:prstGeom prst="rect">
            <a:avLst/>
          </a:prstGeom>
          <a:gradFill>
            <a:gsLst>
              <a:gs pos="0">
                <a:srgbClr val="20425A"/>
              </a:gs>
              <a:gs pos="44000">
                <a:srgbClr val="20425A"/>
              </a:gs>
              <a:gs pos="55000">
                <a:srgbClr val="EB6622"/>
              </a:gs>
              <a:gs pos="100000">
                <a:srgbClr val="FCCB10"/>
              </a:gs>
            </a:gsLst>
            <a:lin ang="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1143000" y="152400"/>
            <a:ext cx="7543800" cy="838199"/>
          </a:xfrm>
          <a:prstGeom prst="rect">
            <a:avLst/>
          </a:prstGeom>
          <a:noFill/>
          <a:ln>
            <a:noFill/>
          </a:ln>
        </p:spPr>
        <p:txBody>
          <a:bodyPr lIns="91425" tIns="91425" rIns="91425" bIns="91425" anchor="ctr" anchorCtr="0"/>
          <a:lstStyle>
            <a:lvl1pPr marL="0" marR="0" lvl="0" indent="0" algn="ctr" rtl="0">
              <a:spcBef>
                <a:spcPts val="0"/>
              </a:spcBef>
              <a:buClr>
                <a:srgbClr val="20425A"/>
              </a:buClr>
              <a:buFont typeface="Calibri"/>
              <a:buNone/>
              <a:defRPr sz="4000" b="0" i="0" u="none" strike="noStrike" cap="none">
                <a:solidFill>
                  <a:srgbClr val="20425A"/>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body" idx="1"/>
          </p:nvPr>
        </p:nvSpPr>
        <p:spPr>
          <a:xfrm>
            <a:off x="457200" y="1219200"/>
            <a:ext cx="8229600" cy="4906962"/>
          </a:xfrm>
          <a:prstGeom prst="rect">
            <a:avLst/>
          </a:prstGeom>
          <a:noFill/>
          <a:ln>
            <a:noFill/>
          </a:ln>
        </p:spPr>
        <p:txBody>
          <a:bodyPr lIns="91425" tIns="91425" rIns="91425" bIns="91425" anchor="t" anchorCtr="0"/>
          <a:lstStyle>
            <a:lvl1pPr marL="342900" marR="0" lvl="0" indent="-139700" algn="l" rtl="0">
              <a:spcBef>
                <a:spcPts val="640"/>
              </a:spcBef>
              <a:buClr>
                <a:srgbClr val="20425A"/>
              </a:buClr>
              <a:buSzPct val="100000"/>
              <a:buFont typeface="Arial"/>
              <a:buChar char="•"/>
              <a:defRPr sz="3200" b="0" i="0" u="none" strike="noStrike" cap="none">
                <a:solidFill>
                  <a:srgbClr val="20425A"/>
                </a:solidFill>
                <a:latin typeface="Calibri"/>
                <a:ea typeface="Calibri"/>
                <a:cs typeface="Calibri"/>
                <a:sym typeface="Calibri"/>
              </a:defRPr>
            </a:lvl1pPr>
            <a:lvl2pPr marL="742950" marR="0" lvl="1" indent="-107950" algn="l" rtl="0">
              <a:spcBef>
                <a:spcPts val="560"/>
              </a:spcBef>
              <a:buClr>
                <a:srgbClr val="20425A"/>
              </a:buClr>
              <a:buSzPct val="100000"/>
              <a:buFont typeface="Arial"/>
              <a:buChar char="–"/>
              <a:defRPr sz="2800" b="0" i="0" u="none" strike="noStrike" cap="none">
                <a:solidFill>
                  <a:srgbClr val="20425A"/>
                </a:solidFill>
                <a:latin typeface="Calibri"/>
                <a:ea typeface="Calibri"/>
                <a:cs typeface="Calibri"/>
                <a:sym typeface="Calibri"/>
              </a:defRPr>
            </a:lvl2pPr>
            <a:lvl3pPr marL="1143000" marR="0" lvl="2" indent="-76200" algn="l" rtl="0">
              <a:spcBef>
                <a:spcPts val="480"/>
              </a:spcBef>
              <a:buClr>
                <a:srgbClr val="20425A"/>
              </a:buClr>
              <a:buSzPct val="100000"/>
              <a:buFont typeface="Arial"/>
              <a:buChar char="•"/>
              <a:defRPr sz="2400" b="0" i="0" u="none" strike="noStrike" cap="none">
                <a:solidFill>
                  <a:srgbClr val="20425A"/>
                </a:solidFill>
                <a:latin typeface="Calibri"/>
                <a:ea typeface="Calibri"/>
                <a:cs typeface="Calibri"/>
                <a:sym typeface="Calibri"/>
              </a:defRPr>
            </a:lvl3pPr>
            <a:lvl4pPr marL="1600200" marR="0" lvl="3" indent="-101600" algn="l" rtl="0">
              <a:spcBef>
                <a:spcPts val="400"/>
              </a:spcBef>
              <a:buClr>
                <a:srgbClr val="20425A"/>
              </a:buClr>
              <a:buSzPct val="100000"/>
              <a:buFont typeface="Arial"/>
              <a:buChar char="–"/>
              <a:defRPr sz="2000" b="0" i="0" u="none" strike="noStrike" cap="none">
                <a:solidFill>
                  <a:srgbClr val="20425A"/>
                </a:solidFill>
                <a:latin typeface="Calibri"/>
                <a:ea typeface="Calibri"/>
                <a:cs typeface="Calibri"/>
                <a:sym typeface="Calibri"/>
              </a:defRPr>
            </a:lvl4pPr>
            <a:lvl5pPr marL="2057400" marR="0" lvl="4" indent="-101600" algn="l" rtl="0">
              <a:spcBef>
                <a:spcPts val="400"/>
              </a:spcBef>
              <a:buClr>
                <a:srgbClr val="20425A"/>
              </a:buClr>
              <a:buSzPct val="100000"/>
              <a:buFont typeface="Arial"/>
              <a:buChar char="»"/>
              <a:defRPr sz="2000" b="0" i="0" u="none" strike="noStrike" cap="none">
                <a:solidFill>
                  <a:srgbClr val="20425A"/>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1" name="Shape 21"/>
          <p:cNvSpPr/>
          <p:nvPr/>
        </p:nvSpPr>
        <p:spPr>
          <a:xfrm>
            <a:off x="0" y="6400800"/>
            <a:ext cx="9144000" cy="76199"/>
          </a:xfrm>
          <a:prstGeom prst="rect">
            <a:avLst/>
          </a:prstGeom>
          <a:gradFill>
            <a:gsLst>
              <a:gs pos="0">
                <a:srgbClr val="20425A"/>
              </a:gs>
              <a:gs pos="44000">
                <a:srgbClr val="20425A"/>
              </a:gs>
              <a:gs pos="55000">
                <a:srgbClr val="EB6622"/>
              </a:gs>
              <a:gs pos="100000">
                <a:srgbClr val="FCCB10"/>
              </a:gs>
            </a:gsLst>
            <a:lin ang="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Calibri"/>
              <a:ea typeface="Calibri"/>
              <a:cs typeface="Calibri"/>
              <a:sym typeface="Calibri"/>
            </a:endParaRPr>
          </a:p>
        </p:txBody>
      </p:sp>
      <p:pic>
        <p:nvPicPr>
          <p:cNvPr id="22" name="Shape 22" descr="C:\Users\pryan4\Downloads\want-impact-public-health-help-shape-journey-ahead\OHDSI logo only - colored.png"/>
          <p:cNvPicPr preferRelativeResize="0"/>
          <p:nvPr/>
        </p:nvPicPr>
        <p:blipFill rotWithShape="1">
          <a:blip r:embed="rId2">
            <a:alphaModFix/>
          </a:blip>
          <a:srcRect/>
          <a:stretch/>
        </p:blipFill>
        <p:spPr>
          <a:xfrm>
            <a:off x="-76201" y="-38160"/>
            <a:ext cx="1326583" cy="1257360"/>
          </a:xfrm>
          <a:prstGeom prst="rect">
            <a:avLst/>
          </a:prstGeom>
          <a:noFill/>
          <a:ln>
            <a:noFill/>
          </a:ln>
        </p:spPr>
      </p:pic>
      <p:sp>
        <p:nvSpPr>
          <p:cNvPr id="23" name="Shape 23"/>
          <p:cNvSpPr txBox="1">
            <a:spLocks noGrp="1"/>
          </p:cNvSpPr>
          <p:nvPr>
            <p:ph type="sldNum" idx="12"/>
          </p:nvPr>
        </p:nvSpPr>
        <p:spPr>
          <a:xfrm>
            <a:off x="7010400" y="6492875"/>
            <a:ext cx="2133599" cy="365125"/>
          </a:xfrm>
          <a:prstGeom prst="rect">
            <a:avLst/>
          </a:prstGeom>
          <a:noFill/>
          <a:ln>
            <a:noFill/>
          </a:ln>
        </p:spPr>
        <p:txBody>
          <a:bodyPr lIns="91425" tIns="45700" rIns="91425" bIns="45700" anchor="ctr" anchorCtr="0">
            <a:noAutofit/>
          </a:bodyPr>
          <a:lstStyle>
            <a:lvl1pPr algn="r">
              <a:defRPr/>
            </a:lvl1pPr>
          </a:lstStyle>
          <a:p>
            <a:pPr>
              <a:buSzPct val="25000"/>
            </a:pPr>
            <a:fld id="{00000000-1234-1234-1234-123412341234}" type="slidenum">
              <a:rPr lang="en-US" sz="1200" smtClean="0">
                <a:solidFill>
                  <a:srgbClr val="20425A"/>
                </a:solidFill>
                <a:latin typeface="Calibri"/>
                <a:ea typeface="Calibri"/>
                <a:cs typeface="Calibri"/>
                <a:sym typeface="Calibri"/>
              </a:rPr>
              <a:pPr>
                <a:buSzPct val="25000"/>
              </a:pPr>
              <a:t>‹#›</a:t>
            </a:fld>
            <a:endParaRPr lang="en-US" sz="1200" dirty="0">
              <a:solidFill>
                <a:srgbClr val="20425A"/>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11700" y="593366"/>
            <a:ext cx="8520600" cy="763500"/>
          </a:xfrm>
          <a:prstGeom prst="rect">
            <a:avLst/>
          </a:prstGeom>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1" name="Shape 51"/>
          <p:cNvSpPr txBox="1">
            <a:spLocks noGrp="1"/>
          </p:cNvSpPr>
          <p:nvPr>
            <p:ph type="body" idx="1"/>
          </p:nvPr>
        </p:nvSpPr>
        <p:spPr>
          <a:xfrm>
            <a:off x="311700" y="1536633"/>
            <a:ext cx="8520600" cy="45552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2" name="Shape 52"/>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US"/>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36102"/>
            <a:ext cx="7886700" cy="643613"/>
          </a:xfrm>
        </p:spPr>
        <p:txBody>
          <a:bodyPr/>
          <a:lstStyle/>
          <a:p>
            <a:r>
              <a:rPr lang="en-US" dirty="0"/>
              <a:t>Click to edit Master title style</a:t>
            </a:r>
          </a:p>
        </p:txBody>
      </p:sp>
      <p:sp>
        <p:nvSpPr>
          <p:cNvPr id="3" name="Text Placeholder 2"/>
          <p:cNvSpPr>
            <a:spLocks noGrp="1"/>
          </p:cNvSpPr>
          <p:nvPr>
            <p:ph type="body" idx="1"/>
          </p:nvPr>
        </p:nvSpPr>
        <p:spPr>
          <a:xfrm>
            <a:off x="629842" y="1059543"/>
            <a:ext cx="3868340" cy="42817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487714"/>
            <a:ext cx="3868340" cy="523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5" y="1059543"/>
            <a:ext cx="3887390" cy="42817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5" y="1487714"/>
            <a:ext cx="3887390" cy="523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a:xfrm>
            <a:off x="628652" y="1008531"/>
            <a:ext cx="7886700" cy="0"/>
          </a:xfrm>
          <a:prstGeom prst="line">
            <a:avLst/>
          </a:prstGeom>
          <a:ln>
            <a:solidFill>
              <a:srgbClr val="FFB81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089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239865"/>
            <a:ext cx="3886201" cy="54089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239865"/>
            <a:ext cx="3886201" cy="54089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p:nvPr/>
        </p:nvCxnSpPr>
        <p:spPr>
          <a:xfrm>
            <a:off x="628652" y="1113977"/>
            <a:ext cx="7886700" cy="0"/>
          </a:xfrm>
          <a:prstGeom prst="line">
            <a:avLst/>
          </a:prstGeom>
          <a:ln>
            <a:solidFill>
              <a:srgbClr val="FFB81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00328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143000" y="152400"/>
            <a:ext cx="7543800" cy="838199"/>
          </a:xfrm>
          <a:prstGeom prst="rect">
            <a:avLst/>
          </a:prstGeom>
          <a:noFill/>
          <a:ln>
            <a:noFill/>
          </a:ln>
        </p:spPr>
        <p:txBody>
          <a:bodyPr lIns="91425" tIns="91425" rIns="91425" bIns="91425" anchor="ctr" anchorCtr="0"/>
          <a:lstStyle>
            <a:lvl1pPr marL="0" marR="0" lvl="0" indent="0" algn="ctr" rtl="0">
              <a:spcBef>
                <a:spcPts val="0"/>
              </a:spcBef>
              <a:buClr>
                <a:srgbClr val="20425A"/>
              </a:buClr>
              <a:buFont typeface="Calibri"/>
              <a:buNone/>
              <a:defRPr sz="4000" b="0" i="0" u="none" strike="noStrike" cap="none">
                <a:solidFill>
                  <a:srgbClr val="20425A"/>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219200"/>
            <a:ext cx="8229600" cy="4906962"/>
          </a:xfrm>
          <a:prstGeom prst="rect">
            <a:avLst/>
          </a:prstGeom>
          <a:noFill/>
          <a:ln>
            <a:noFill/>
          </a:ln>
        </p:spPr>
        <p:txBody>
          <a:bodyPr lIns="91425" tIns="91425" rIns="91425" bIns="91425" anchor="t" anchorCtr="0"/>
          <a:lstStyle>
            <a:lvl1pPr marL="342900" marR="0" lvl="0" indent="-139700" algn="l" rtl="0">
              <a:spcBef>
                <a:spcPts val="640"/>
              </a:spcBef>
              <a:buClr>
                <a:srgbClr val="20425A"/>
              </a:buClr>
              <a:buSzPct val="100000"/>
              <a:buFont typeface="Arial"/>
              <a:buChar char="•"/>
              <a:defRPr sz="3200" b="0" i="0" u="none" strike="noStrike" cap="none">
                <a:solidFill>
                  <a:srgbClr val="20425A"/>
                </a:solidFill>
                <a:latin typeface="Calibri"/>
                <a:ea typeface="Calibri"/>
                <a:cs typeface="Calibri"/>
                <a:sym typeface="Calibri"/>
              </a:defRPr>
            </a:lvl1pPr>
            <a:lvl2pPr marL="742950" marR="0" lvl="1" indent="-107950" algn="l" rtl="0">
              <a:spcBef>
                <a:spcPts val="560"/>
              </a:spcBef>
              <a:buClr>
                <a:srgbClr val="20425A"/>
              </a:buClr>
              <a:buSzPct val="100000"/>
              <a:buFont typeface="Arial"/>
              <a:buChar char="–"/>
              <a:defRPr sz="2800" b="0" i="0" u="none" strike="noStrike" cap="none">
                <a:solidFill>
                  <a:srgbClr val="20425A"/>
                </a:solidFill>
                <a:latin typeface="Calibri"/>
                <a:ea typeface="Calibri"/>
                <a:cs typeface="Calibri"/>
                <a:sym typeface="Calibri"/>
              </a:defRPr>
            </a:lvl2pPr>
            <a:lvl3pPr marL="1143000" marR="0" lvl="2" indent="-76200" algn="l" rtl="0">
              <a:spcBef>
                <a:spcPts val="480"/>
              </a:spcBef>
              <a:buClr>
                <a:srgbClr val="20425A"/>
              </a:buClr>
              <a:buSzPct val="100000"/>
              <a:buFont typeface="Arial"/>
              <a:buChar char="•"/>
              <a:defRPr sz="2400" b="0" i="0" u="none" strike="noStrike" cap="none">
                <a:solidFill>
                  <a:srgbClr val="20425A"/>
                </a:solidFill>
                <a:latin typeface="Calibri"/>
                <a:ea typeface="Calibri"/>
                <a:cs typeface="Calibri"/>
                <a:sym typeface="Calibri"/>
              </a:defRPr>
            </a:lvl3pPr>
            <a:lvl4pPr marL="1600200" marR="0" lvl="3" indent="-101600" algn="l" rtl="0">
              <a:spcBef>
                <a:spcPts val="400"/>
              </a:spcBef>
              <a:buClr>
                <a:srgbClr val="20425A"/>
              </a:buClr>
              <a:buSzPct val="100000"/>
              <a:buFont typeface="Arial"/>
              <a:buChar char="–"/>
              <a:defRPr sz="2000" b="0" i="0" u="none" strike="noStrike" cap="none">
                <a:solidFill>
                  <a:srgbClr val="20425A"/>
                </a:solidFill>
                <a:latin typeface="Calibri"/>
                <a:ea typeface="Calibri"/>
                <a:cs typeface="Calibri"/>
                <a:sym typeface="Calibri"/>
              </a:defRPr>
            </a:lvl4pPr>
            <a:lvl5pPr marL="2057400" marR="0" lvl="4" indent="-101600" algn="l" rtl="0">
              <a:spcBef>
                <a:spcPts val="400"/>
              </a:spcBef>
              <a:buClr>
                <a:srgbClr val="20425A"/>
              </a:buClr>
              <a:buSzPct val="100000"/>
              <a:buFont typeface="Arial"/>
              <a:buChar char="»"/>
              <a:defRPr sz="2000" b="0" i="0" u="none" strike="noStrike" cap="none">
                <a:solidFill>
                  <a:srgbClr val="20425A"/>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sldNum" idx="12"/>
          </p:nvPr>
        </p:nvSpPr>
        <p:spPr>
          <a:xfrm>
            <a:off x="8556783" y="6333134"/>
            <a:ext cx="548700" cy="5250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US" sz="1300">
                <a:solidFill>
                  <a:srgbClr val="20425A"/>
                </a:solidFill>
                <a:latin typeface="Calibri"/>
                <a:ea typeface="Calibri"/>
                <a:cs typeface="Calibri"/>
                <a:sym typeface="Calibri"/>
              </a:rPr>
              <a:t>‹#›</a:t>
            </a:fld>
            <a:endParaRPr lang="en-US" sz="1300" dirty="0">
              <a:solidFill>
                <a:srgbClr val="20425A"/>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81" r:id="rId4"/>
    <p:sldLayoutId id="2147483682"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forums.ohdsi.org/t/how-to-represent-visit-payer-information-in-the-model/369/5"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forums.ohdsi.org/t/pharmacy-claims-drug-exposure-how-to-identify-the-dispensing-billing-pharmacy/3795/13"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OHDSI/CommonDataModel/wiki/PERSON" TargetMode="External"/><Relationship Id="rId2" Type="http://schemas.openxmlformats.org/officeDocument/2006/relationships/hyperlink" Target="http://forums.ohdsi.org/t/eliminating-persons-themis-wg3-topic-2/3974"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OHDSI/CommonDataModel/wiki/Data-Model-Conventions" TargetMode="External"/><Relationship Id="rId2" Type="http://schemas.openxmlformats.org/officeDocument/2006/relationships/hyperlink" Target="http://forums.ohdsi.org/t/concept-id-to-null-or-not-to-null-themis-wg3/3965"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OHDSI/CommonDataModel/wiki/" TargetMode="External"/><Relationship Id="rId2" Type="http://schemas.openxmlformats.org/officeDocument/2006/relationships/hyperlink" Target="http://forums.ohdsi.org/t/duplicate-drugs-themis-wg3/410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forums.ohdsi.org/t/themis-question-what-do-people-put-in-the-source-value-fields/4092/15"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forums.ohdsi.org/t/condition-occurrence-death-diagnoses/2609/36"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hyperlink" Target="http://forums.ohdsi.org/t/low-quality-records-start-date-before-observation-period-and-end-date-same-day-discussion-themis-group-3/3937/2"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forums.ohdsi.org/t/negative-values-in-lab-test-records/4012"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forums.ohdsi.org/t/drug-exposure-end-date-for-negative-days-supply/3845/13"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forums.ohdsi.org/users/christian_reich"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nucc.org/index.php/code-sets-mainmenu-41/provider-taxonomy-mainmenu-40/code-lookup-mainmenu-50" TargetMode="External"/></Relationships>
</file>

<file path=ppt/slides/_rels/slide6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0.xml.rels><?xml version="1.0" encoding="UTF-8" standalone="yes"?>
<Relationships xmlns="http://schemas.openxmlformats.org/package/2006/relationships"><Relationship Id="rId3" Type="http://schemas.openxmlformats.org/officeDocument/2006/relationships/hyperlink" Target="https://github.com/OHDSI/CommonDataModel/issues/137" TargetMode="External"/><Relationship Id="rId2" Type="http://schemas.openxmlformats.org/officeDocument/2006/relationships/hyperlink" Target="http://forums.ohdsi.org/t/patient-reported-drugs-and-conditions/3152"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hyperlink" Target="http://forums.ohdsi.org/t/themis-subgroup-measurement-procedure/3675"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github.com/OHDSI/StudyProtocolSandbox/blob/master/themi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ctrTitle"/>
          </p:nvPr>
        </p:nvSpPr>
        <p:spPr>
          <a:xfrm>
            <a:off x="2362200" y="1016401"/>
            <a:ext cx="6096000" cy="2183999"/>
          </a:xfrm>
          <a:prstGeom prst="rect">
            <a:avLst/>
          </a:prstGeom>
          <a:noFill/>
          <a:ln>
            <a:noFill/>
          </a:ln>
        </p:spPr>
        <p:txBody>
          <a:bodyPr lIns="91425" tIns="45700" rIns="91425" bIns="45700" anchor="ctr" anchorCtr="0">
            <a:noAutofit/>
          </a:bodyPr>
          <a:lstStyle/>
          <a:p>
            <a:pPr lvl="0">
              <a:buSzPct val="25000"/>
            </a:pPr>
            <a:r>
              <a:rPr lang="en-US" dirty="0"/>
              <a:t>THEMIS F2F  </a:t>
            </a:r>
            <a:endParaRPr lang="en-US" sz="3600" b="0" i="0" u="none" strike="noStrike" cap="none" dirty="0">
              <a:solidFill>
                <a:srgbClr val="20425A"/>
              </a:solidFill>
              <a:latin typeface="Calibri"/>
              <a:ea typeface="Calibri"/>
              <a:cs typeface="Calibri"/>
              <a:sym typeface="Calibri"/>
            </a:endParaRP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15" name="Title 1">
            <a:extLst>
              <a:ext uri="{FF2B5EF4-FFF2-40B4-BE49-F238E27FC236}">
                <a16:creationId xmlns:a16="http://schemas.microsoft.com/office/drawing/2014/main" id="{1DBFACAE-4D89-47E3-9F71-F5936DCF8644}"/>
              </a:ext>
            </a:extLst>
          </p:cNvPr>
          <p:cNvSpPr txBox="1">
            <a:spLocks/>
          </p:cNvSpPr>
          <p:nvPr/>
        </p:nvSpPr>
        <p:spPr>
          <a:xfrm>
            <a:off x="1" y="125322"/>
            <a:ext cx="9160042" cy="8322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20425A"/>
              </a:buClr>
              <a:buSzPts val="4000"/>
              <a:buFont typeface="Calibri"/>
              <a:buNone/>
              <a:defRPr sz="4000" b="0" i="0" u="none" strike="noStrike" cap="none">
                <a:solidFill>
                  <a:srgbClr val="20425A"/>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r>
              <a:rPr lang="en-US" sz="3600" dirty="0">
                <a:latin typeface="+mn-lt"/>
              </a:rPr>
              <a:t>Family history </a:t>
            </a:r>
          </a:p>
        </p:txBody>
      </p:sp>
      <p:sp>
        <p:nvSpPr>
          <p:cNvPr id="16" name="Rectangle 15">
            <a:extLst>
              <a:ext uri="{FF2B5EF4-FFF2-40B4-BE49-F238E27FC236}">
                <a16:creationId xmlns:a16="http://schemas.microsoft.com/office/drawing/2014/main" id="{8525C50D-82BE-4E8A-9305-DD68F91CDA57}"/>
              </a:ext>
            </a:extLst>
          </p:cNvPr>
          <p:cNvSpPr/>
          <p:nvPr/>
        </p:nvSpPr>
        <p:spPr>
          <a:xfrm>
            <a:off x="2299390" y="1196822"/>
            <a:ext cx="4517136" cy="786384"/>
          </a:xfrm>
          <a:prstGeom prst="rect">
            <a:avLst/>
          </a:prstGeom>
          <a:ln w="571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300" b="1" dirty="0">
                <a:solidFill>
                  <a:schemeClr val="tx1"/>
                </a:solidFill>
              </a:rPr>
              <a:t>Do we have a matching concept in SNOMED?</a:t>
            </a:r>
          </a:p>
        </p:txBody>
      </p:sp>
      <p:cxnSp>
        <p:nvCxnSpPr>
          <p:cNvPr id="17" name="Straight Arrow Connector 16">
            <a:extLst>
              <a:ext uri="{FF2B5EF4-FFF2-40B4-BE49-F238E27FC236}">
                <a16:creationId xmlns:a16="http://schemas.microsoft.com/office/drawing/2014/main" id="{79BDFD0F-507E-4B6B-8B1A-001794661450}"/>
              </a:ext>
            </a:extLst>
          </p:cNvPr>
          <p:cNvCxnSpPr>
            <a:cxnSpLocks/>
          </p:cNvCxnSpPr>
          <p:nvPr/>
        </p:nvCxnSpPr>
        <p:spPr>
          <a:xfrm flipH="1">
            <a:off x="2238550" y="1981963"/>
            <a:ext cx="2098167" cy="933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AA2F53B-E04F-4673-81E8-ACC175E6867D}"/>
              </a:ext>
            </a:extLst>
          </p:cNvPr>
          <p:cNvCxnSpPr>
            <a:cxnSpLocks/>
          </p:cNvCxnSpPr>
          <p:nvPr/>
        </p:nvCxnSpPr>
        <p:spPr>
          <a:xfrm>
            <a:off x="4335442" y="1982364"/>
            <a:ext cx="1896916" cy="9613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0B2165E-E9DD-4AA4-9CFE-F2B6AE42686B}"/>
              </a:ext>
            </a:extLst>
          </p:cNvPr>
          <p:cNvSpPr txBox="1"/>
          <p:nvPr/>
        </p:nvSpPr>
        <p:spPr>
          <a:xfrm>
            <a:off x="2010943" y="2262995"/>
            <a:ext cx="859809" cy="276999"/>
          </a:xfrm>
          <a:prstGeom prst="rect">
            <a:avLst/>
          </a:prstGeom>
          <a:noFill/>
        </p:spPr>
        <p:txBody>
          <a:bodyPr wrap="square" rtlCol="0">
            <a:spAutoFit/>
          </a:bodyPr>
          <a:lstStyle/>
          <a:p>
            <a:r>
              <a:rPr lang="en-US" sz="1200" b="1" dirty="0">
                <a:solidFill>
                  <a:schemeClr val="accent2"/>
                </a:solidFill>
                <a:latin typeface="+mn-lt"/>
              </a:rPr>
              <a:t>YES</a:t>
            </a:r>
          </a:p>
        </p:txBody>
      </p:sp>
      <p:sp>
        <p:nvSpPr>
          <p:cNvPr id="20" name="TextBox 19">
            <a:extLst>
              <a:ext uri="{FF2B5EF4-FFF2-40B4-BE49-F238E27FC236}">
                <a16:creationId xmlns:a16="http://schemas.microsoft.com/office/drawing/2014/main" id="{9B2A4D23-1563-458A-9342-B0184F6D92AC}"/>
              </a:ext>
            </a:extLst>
          </p:cNvPr>
          <p:cNvSpPr txBox="1"/>
          <p:nvPr/>
        </p:nvSpPr>
        <p:spPr>
          <a:xfrm>
            <a:off x="5754276" y="2276934"/>
            <a:ext cx="859809" cy="276999"/>
          </a:xfrm>
          <a:prstGeom prst="rect">
            <a:avLst/>
          </a:prstGeom>
          <a:noFill/>
        </p:spPr>
        <p:txBody>
          <a:bodyPr wrap="square" rtlCol="0">
            <a:spAutoFit/>
          </a:bodyPr>
          <a:lstStyle/>
          <a:p>
            <a:r>
              <a:rPr lang="en-US" sz="1200" b="1" dirty="0">
                <a:solidFill>
                  <a:schemeClr val="accent2"/>
                </a:solidFill>
                <a:latin typeface="+mn-lt"/>
              </a:rPr>
              <a:t>NO</a:t>
            </a:r>
          </a:p>
        </p:txBody>
      </p:sp>
      <p:sp>
        <p:nvSpPr>
          <p:cNvPr id="21" name="TextBox 20">
            <a:extLst>
              <a:ext uri="{FF2B5EF4-FFF2-40B4-BE49-F238E27FC236}">
                <a16:creationId xmlns:a16="http://schemas.microsoft.com/office/drawing/2014/main" id="{D9633136-2D22-40EF-B774-3FCD70012EC6}"/>
              </a:ext>
            </a:extLst>
          </p:cNvPr>
          <p:cNvSpPr txBox="1"/>
          <p:nvPr/>
        </p:nvSpPr>
        <p:spPr>
          <a:xfrm>
            <a:off x="66801" y="3163529"/>
            <a:ext cx="3845441" cy="109260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300" dirty="0">
                <a:solidFill>
                  <a:schemeClr val="tx1"/>
                </a:solidFill>
                <a:latin typeface="+mn-lt"/>
              </a:rPr>
              <a:t>Use it as observation_concept_id:</a:t>
            </a:r>
          </a:p>
          <a:p>
            <a:endParaRPr lang="en-US" sz="1300" dirty="0">
              <a:solidFill>
                <a:schemeClr val="tx1"/>
              </a:solidFill>
              <a:latin typeface="+mn-lt"/>
            </a:endParaRPr>
          </a:p>
          <a:p>
            <a:r>
              <a:rPr lang="en-US" sz="1300" dirty="0">
                <a:solidFill>
                  <a:schemeClr val="tx1"/>
                </a:solidFill>
                <a:latin typeface="+mn-lt"/>
              </a:rPr>
              <a:t>45763713 </a:t>
            </a:r>
          </a:p>
          <a:p>
            <a:r>
              <a:rPr lang="en-US" sz="1300" dirty="0">
                <a:solidFill>
                  <a:schemeClr val="tx1"/>
                </a:solidFill>
                <a:latin typeface="+mn-lt"/>
              </a:rPr>
              <a:t>Family history of squamous cell carcinoma of skin</a:t>
            </a:r>
          </a:p>
          <a:p>
            <a:endParaRPr lang="en-US" sz="1300" dirty="0">
              <a:solidFill>
                <a:schemeClr val="tx1"/>
              </a:solidFill>
              <a:latin typeface="+mn-lt"/>
            </a:endParaRPr>
          </a:p>
        </p:txBody>
      </p:sp>
      <p:sp>
        <p:nvSpPr>
          <p:cNvPr id="22" name="TextBox 21">
            <a:extLst>
              <a:ext uri="{FF2B5EF4-FFF2-40B4-BE49-F238E27FC236}">
                <a16:creationId xmlns:a16="http://schemas.microsoft.com/office/drawing/2014/main" id="{DDA86AC3-1D07-4823-88B8-72433A4AAD96}"/>
              </a:ext>
            </a:extLst>
          </p:cNvPr>
          <p:cNvSpPr txBox="1"/>
          <p:nvPr/>
        </p:nvSpPr>
        <p:spPr>
          <a:xfrm>
            <a:off x="4211318" y="3179004"/>
            <a:ext cx="4804345" cy="107721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300" dirty="0">
                <a:solidFill>
                  <a:schemeClr val="tx1"/>
                </a:solidFill>
                <a:latin typeface="+mn-lt"/>
              </a:rPr>
              <a:t>observation_concept_id =</a:t>
            </a:r>
          </a:p>
          <a:p>
            <a:r>
              <a:rPr lang="en-US" sz="1300" dirty="0">
                <a:solidFill>
                  <a:schemeClr val="tx1"/>
                </a:solidFill>
                <a:latin typeface="+mn-lt"/>
              </a:rPr>
              <a:t>4210989 Family history with explicit context</a:t>
            </a:r>
            <a:r>
              <a:rPr lang="ru-RU" sz="1300" dirty="0">
                <a:solidFill>
                  <a:schemeClr val="tx1"/>
                </a:solidFill>
                <a:latin typeface="+mn-lt"/>
              </a:rPr>
              <a:t> </a:t>
            </a:r>
          </a:p>
          <a:p>
            <a:r>
              <a:rPr lang="ru-RU" sz="1300" b="1" dirty="0">
                <a:solidFill>
                  <a:schemeClr val="tx1"/>
                </a:solidFill>
                <a:latin typeface="+mn-lt"/>
              </a:rPr>
              <a:t>+</a:t>
            </a:r>
          </a:p>
          <a:p>
            <a:r>
              <a:rPr lang="en-US" sz="1300" dirty="0" err="1">
                <a:solidFill>
                  <a:schemeClr val="tx1"/>
                </a:solidFill>
                <a:latin typeface="+mn-lt"/>
              </a:rPr>
              <a:t>value_as_concept_id</a:t>
            </a:r>
            <a:r>
              <a:rPr lang="ru-RU" sz="1300" dirty="0">
                <a:solidFill>
                  <a:schemeClr val="tx1"/>
                </a:solidFill>
                <a:latin typeface="+mn-lt"/>
              </a:rPr>
              <a:t> = </a:t>
            </a:r>
            <a:r>
              <a:rPr lang="en-US" sz="1300" dirty="0">
                <a:solidFill>
                  <a:schemeClr val="tx1"/>
                </a:solidFill>
                <a:latin typeface="+mn-lt"/>
              </a:rPr>
              <a:t>ID of procedure/condition</a:t>
            </a:r>
            <a:endParaRPr lang="en-US" sz="1200" b="1" dirty="0">
              <a:solidFill>
                <a:schemeClr val="tx1"/>
              </a:solidFill>
              <a:latin typeface="+mn-lt"/>
            </a:endParaRPr>
          </a:p>
          <a:p>
            <a:endParaRPr lang="en-US" sz="1200" dirty="0">
              <a:solidFill>
                <a:schemeClr val="tx1"/>
              </a:solidFill>
              <a:latin typeface="+mn-lt"/>
            </a:endParaRPr>
          </a:p>
        </p:txBody>
      </p:sp>
      <p:graphicFrame>
        <p:nvGraphicFramePr>
          <p:cNvPr id="23" name="Table 22">
            <a:extLst>
              <a:ext uri="{FF2B5EF4-FFF2-40B4-BE49-F238E27FC236}">
                <a16:creationId xmlns:a16="http://schemas.microsoft.com/office/drawing/2014/main" id="{211D20BB-893C-479A-9217-B981585A95B8}"/>
              </a:ext>
            </a:extLst>
          </p:cNvPr>
          <p:cNvGraphicFramePr>
            <a:graphicFrameLocks noGrp="1"/>
          </p:cNvGraphicFramePr>
          <p:nvPr>
            <p:extLst/>
          </p:nvPr>
        </p:nvGraphicFramePr>
        <p:xfrm>
          <a:off x="4195011" y="4409146"/>
          <a:ext cx="4803798" cy="883514"/>
        </p:xfrm>
        <a:graphic>
          <a:graphicData uri="http://schemas.openxmlformats.org/drawingml/2006/table">
            <a:tbl>
              <a:tblPr firstRow="1" bandRow="1">
                <a:tableStyleId>{5C22544A-7EE6-4342-B048-85BDC9FD1C3A}</a:tableStyleId>
              </a:tblPr>
              <a:tblGrid>
                <a:gridCol w="2909457">
                  <a:extLst>
                    <a:ext uri="{9D8B030D-6E8A-4147-A177-3AD203B41FA5}">
                      <a16:colId xmlns:a16="http://schemas.microsoft.com/office/drawing/2014/main" val="2296229713"/>
                    </a:ext>
                  </a:extLst>
                </a:gridCol>
                <a:gridCol w="1894341">
                  <a:extLst>
                    <a:ext uri="{9D8B030D-6E8A-4147-A177-3AD203B41FA5}">
                      <a16:colId xmlns:a16="http://schemas.microsoft.com/office/drawing/2014/main" val="1542387557"/>
                    </a:ext>
                  </a:extLst>
                </a:gridCol>
              </a:tblGrid>
              <a:tr h="282929">
                <a:tc gridSpan="2">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u="none" dirty="0">
                          <a:solidFill>
                            <a:schemeClr val="tx1"/>
                          </a:solidFill>
                          <a:latin typeface="+mn-lt"/>
                        </a:rPr>
                        <a:t>Family history of corneal ulcer</a:t>
                      </a:r>
                    </a:p>
                  </a:txBody>
                  <a:tcPr/>
                </a:tc>
                <a:tc hMerge="1">
                  <a:txBody>
                    <a:bodyPr/>
                    <a:lstStyle/>
                    <a:p>
                      <a:pPr algn="ctr"/>
                      <a:endParaRPr lang="en-US" sz="1100" dirty="0"/>
                    </a:p>
                  </a:txBody>
                  <a:tcPr/>
                </a:tc>
                <a:extLst>
                  <a:ext uri="{0D108BD9-81ED-4DB2-BD59-A6C34878D82A}">
                    <a16:rowId xmlns:a16="http://schemas.microsoft.com/office/drawing/2014/main" val="1816515195"/>
                  </a:ext>
                </a:extLst>
              </a:tr>
              <a:tr h="244273">
                <a:tc>
                  <a:txBody>
                    <a:bodyPr/>
                    <a:lstStyle/>
                    <a:p>
                      <a:pPr algn="ctr"/>
                      <a:r>
                        <a:rPr lang="en-US" sz="1100" dirty="0"/>
                        <a:t>observation_concept_id </a:t>
                      </a:r>
                    </a:p>
                  </a:txBody>
                  <a:tcPr/>
                </a:tc>
                <a:tc>
                  <a:txBody>
                    <a:bodyPr/>
                    <a:lstStyle/>
                    <a:p>
                      <a:pPr algn="ctr"/>
                      <a:r>
                        <a:rPr lang="en-US" sz="1100" dirty="0" err="1"/>
                        <a:t>value_as_concept_id</a:t>
                      </a:r>
                      <a:r>
                        <a:rPr lang="ru-RU" sz="1100" dirty="0"/>
                        <a:t> </a:t>
                      </a:r>
                      <a:endParaRPr lang="en-US" sz="1100" dirty="0"/>
                    </a:p>
                  </a:txBody>
                  <a:tcPr/>
                </a:tc>
                <a:extLst>
                  <a:ext uri="{0D108BD9-81ED-4DB2-BD59-A6C34878D82A}">
                    <a16:rowId xmlns:a16="http://schemas.microsoft.com/office/drawing/2014/main" val="1757000471"/>
                  </a:ext>
                </a:extLst>
              </a:tr>
              <a:tr h="341505">
                <a:tc>
                  <a:txBody>
                    <a:bodyPr/>
                    <a:lstStyle/>
                    <a:p>
                      <a:r>
                        <a:rPr lang="en-US" sz="1100" dirty="0">
                          <a:solidFill>
                            <a:schemeClr val="tx1"/>
                          </a:solidFill>
                        </a:rPr>
                        <a:t>4210989  Family history with explicit context</a:t>
                      </a:r>
                      <a:r>
                        <a:rPr lang="ru-RU" sz="1100" dirty="0">
                          <a:solidFill>
                            <a:schemeClr val="tx1"/>
                          </a:solidFill>
                        </a:rPr>
                        <a:t> </a:t>
                      </a:r>
                      <a:endParaRPr lang="en-US" sz="1100" dirty="0">
                        <a:solidFill>
                          <a:schemeClr val="tx1"/>
                        </a:solidFill>
                      </a:endParaRPr>
                    </a:p>
                  </a:txBody>
                  <a:tcPr/>
                </a:tc>
                <a:tc>
                  <a:txBody>
                    <a:bodyPr/>
                    <a:lstStyle/>
                    <a:p>
                      <a:r>
                        <a:rPr lang="en-US" sz="1100" dirty="0">
                          <a:solidFill>
                            <a:schemeClr val="tx1"/>
                          </a:solidFill>
                        </a:rPr>
                        <a:t>373202 Corneal ulcer</a:t>
                      </a:r>
                    </a:p>
                  </a:txBody>
                  <a:tcPr/>
                </a:tc>
                <a:extLst>
                  <a:ext uri="{0D108BD9-81ED-4DB2-BD59-A6C34878D82A}">
                    <a16:rowId xmlns:a16="http://schemas.microsoft.com/office/drawing/2014/main" val="1830057035"/>
                  </a:ext>
                </a:extLst>
              </a:tr>
            </a:tbl>
          </a:graphicData>
        </a:graphic>
      </p:graphicFrame>
      <p:sp>
        <p:nvSpPr>
          <p:cNvPr id="24" name="TextBox 23">
            <a:extLst>
              <a:ext uri="{FF2B5EF4-FFF2-40B4-BE49-F238E27FC236}">
                <a16:creationId xmlns:a16="http://schemas.microsoft.com/office/drawing/2014/main" id="{5B6DDA20-9081-4273-8B15-A0C35D08ECB1}"/>
              </a:ext>
            </a:extLst>
          </p:cNvPr>
          <p:cNvSpPr txBox="1"/>
          <p:nvPr/>
        </p:nvSpPr>
        <p:spPr>
          <a:xfrm>
            <a:off x="4236334" y="5488869"/>
            <a:ext cx="4819434" cy="10618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spcBef>
                <a:spcPts val="600"/>
              </a:spcBef>
            </a:pPr>
            <a:r>
              <a:rPr lang="en-US" sz="1200" dirty="0">
                <a:solidFill>
                  <a:schemeClr val="tx1"/>
                </a:solidFill>
                <a:latin typeface="+mn-lt"/>
              </a:rPr>
              <a:t>If needed use:</a:t>
            </a:r>
          </a:p>
          <a:p>
            <a:pPr>
              <a:spcBef>
                <a:spcPts val="600"/>
              </a:spcBef>
            </a:pPr>
            <a:r>
              <a:rPr lang="en-US" sz="1200" dirty="0">
                <a:solidFill>
                  <a:schemeClr val="tx1"/>
                </a:solidFill>
                <a:latin typeface="+mn-lt"/>
              </a:rPr>
              <a:t>4051256 Family history with explicit context pertaining to father</a:t>
            </a:r>
          </a:p>
          <a:p>
            <a:pPr>
              <a:spcBef>
                <a:spcPts val="600"/>
              </a:spcBef>
            </a:pPr>
            <a:r>
              <a:rPr lang="en-US" sz="1200" dirty="0">
                <a:solidFill>
                  <a:schemeClr val="tx1"/>
                </a:solidFill>
                <a:latin typeface="+mn-lt"/>
              </a:rPr>
              <a:t>4051255 Family history with explicit context pertaining to mother</a:t>
            </a:r>
          </a:p>
          <a:p>
            <a:pPr>
              <a:spcBef>
                <a:spcPts val="600"/>
              </a:spcBef>
            </a:pPr>
            <a:r>
              <a:rPr lang="en-US" sz="1200" dirty="0">
                <a:solidFill>
                  <a:schemeClr val="tx1"/>
                </a:solidFill>
                <a:latin typeface="+mn-lt"/>
              </a:rPr>
              <a:t>4051258 Family history with explicit context pertaining to sister etc.</a:t>
            </a:r>
          </a:p>
        </p:txBody>
      </p:sp>
      <p:sp>
        <p:nvSpPr>
          <p:cNvPr id="25" name="Rectangle 24">
            <a:extLst>
              <a:ext uri="{FF2B5EF4-FFF2-40B4-BE49-F238E27FC236}">
                <a16:creationId xmlns:a16="http://schemas.microsoft.com/office/drawing/2014/main" id="{1C99E2DE-6D86-4C99-85BF-2300EF0CA9C3}"/>
              </a:ext>
            </a:extLst>
          </p:cNvPr>
          <p:cNvSpPr/>
          <p:nvPr/>
        </p:nvSpPr>
        <p:spPr>
          <a:xfrm>
            <a:off x="5977217" y="3244334"/>
            <a:ext cx="227948" cy="276999"/>
          </a:xfrm>
          <a:prstGeom prst="rect">
            <a:avLst/>
          </a:prstGeom>
        </p:spPr>
        <p:txBody>
          <a:bodyPr wrap="none">
            <a:spAutoFit/>
          </a:bodyPr>
          <a:lstStyle/>
          <a:p>
            <a:r>
              <a:rPr lang="en-US" sz="1200" dirty="0">
                <a:latin typeface="+mn-lt"/>
              </a:rPr>
              <a:t> </a:t>
            </a:r>
          </a:p>
        </p:txBody>
      </p:sp>
      <p:sp>
        <p:nvSpPr>
          <p:cNvPr id="26" name="Shape 43">
            <a:extLst>
              <a:ext uri="{FF2B5EF4-FFF2-40B4-BE49-F238E27FC236}">
                <a16:creationId xmlns:a16="http://schemas.microsoft.com/office/drawing/2014/main" id="{D774AE6A-52DD-4033-B600-3955EAE43B91}"/>
              </a:ext>
            </a:extLst>
          </p:cNvPr>
          <p:cNvSpPr txBox="1"/>
          <p:nvPr/>
        </p:nvSpPr>
        <p:spPr>
          <a:xfrm>
            <a:off x="36925" y="0"/>
            <a:ext cx="1107900" cy="1144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sz="1200" dirty="0">
              <a:latin typeface="+mn-lt"/>
            </a:endParaRPr>
          </a:p>
        </p:txBody>
      </p:sp>
    </p:spTree>
    <p:extLst>
      <p:ext uri="{BB962C8B-B14F-4D97-AF65-F5344CB8AC3E}">
        <p14:creationId xmlns:p14="http://schemas.microsoft.com/office/powerpoint/2010/main" val="1610236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handle tobacco</a:t>
            </a:r>
          </a:p>
        </p:txBody>
      </p:sp>
      <p:sp>
        <p:nvSpPr>
          <p:cNvPr id="3" name="Content Placeholder 2"/>
          <p:cNvSpPr>
            <a:spLocks noGrp="1"/>
          </p:cNvSpPr>
          <p:nvPr>
            <p:ph type="body" idx="1"/>
          </p:nvPr>
        </p:nvSpPr>
        <p:spPr/>
        <p:txBody>
          <a:bodyPr>
            <a:normAutofit fontScale="55000" lnSpcReduction="20000"/>
          </a:bodyPr>
          <a:lstStyle/>
          <a:p>
            <a:pPr lvl="0"/>
            <a:r>
              <a:rPr lang="en-US" dirty="0"/>
              <a:t>Multiple domains: Condition, Observation, Measurement, Device</a:t>
            </a:r>
          </a:p>
          <a:p>
            <a:pPr lvl="1"/>
            <a:r>
              <a:rPr lang="en-US" dirty="0"/>
              <a:t>Device and Condition domain are not appropriate for the concepts. I suggest we change to observation or petition LOINC and SNOMED to create “observation” style codes for the concepts (i.e. the substance in the electronic cigarette is of interest, not the actual device).</a:t>
            </a:r>
          </a:p>
          <a:p>
            <a:pPr lvl="1"/>
            <a:endParaRPr lang="en-US" dirty="0"/>
          </a:p>
          <a:p>
            <a:pPr lvl="0"/>
            <a:r>
              <a:rPr lang="en-US" dirty="0"/>
              <a:t>Multiple classes: Clinical Finding, Observable Entity, Clinical Observation, Substance, Context-dependent</a:t>
            </a:r>
          </a:p>
          <a:p>
            <a:pPr lvl="1"/>
            <a:r>
              <a:rPr lang="en-US" dirty="0"/>
              <a:t>I have suggestions for appropriate classes on the excel sheets</a:t>
            </a:r>
          </a:p>
          <a:p>
            <a:pPr lvl="0"/>
            <a:r>
              <a:rPr lang="en-US" dirty="0"/>
              <a:t>Concepts from LOINC and SNOMED aren’t available in OMOP</a:t>
            </a:r>
          </a:p>
          <a:p>
            <a:pPr lvl="1"/>
            <a:r>
              <a:rPr lang="en-US" dirty="0"/>
              <a:t>Add these concepts to OMOP</a:t>
            </a:r>
          </a:p>
          <a:p>
            <a:pPr lvl="1"/>
            <a:endParaRPr lang="en-US" dirty="0"/>
          </a:p>
          <a:p>
            <a:pPr lvl="0"/>
            <a:r>
              <a:rPr lang="en-US" dirty="0"/>
              <a:t>Need concepts for representation that aren’t in a standard code system or OMOP: start dates, relationships to use in the Fact Relationship table to link two tobacco concepts</a:t>
            </a:r>
          </a:p>
          <a:p>
            <a:pPr lvl="1"/>
            <a:r>
              <a:rPr lang="en-US" dirty="0"/>
              <a:t>Create OMOP concepts, borrow one-off concepts from other areas (i.e. there isn’t a concept for smoking start date, but there are “start date” concepts), request SNOMED/LOINC create these concepts</a:t>
            </a:r>
          </a:p>
          <a:p>
            <a:pPr marL="203200" indent="0">
              <a:buNone/>
            </a:pPr>
            <a:endParaRPr lang="en-US" dirty="0"/>
          </a:p>
          <a:p>
            <a:pPr marL="203200" indent="0">
              <a:buNone/>
            </a:pPr>
            <a:endParaRPr lang="en-US" dirty="0">
              <a:latin typeface="Calibri" panose="020F0502020204030204" pitchFamily="34" charset="0"/>
            </a:endParaRPr>
          </a:p>
          <a:p>
            <a:pPr marL="203200" indent="0">
              <a:buNone/>
            </a:pPr>
            <a:endParaRPr lang="en-US" dirty="0"/>
          </a:p>
          <a:p>
            <a:endParaRPr lang="en-US" dirty="0"/>
          </a:p>
          <a:p>
            <a:endParaRPr lang="en-US" dirty="0"/>
          </a:p>
          <a:p>
            <a:endParaRPr lang="en-US" sz="2000" dirty="0"/>
          </a:p>
        </p:txBody>
      </p:sp>
      <p:sp>
        <p:nvSpPr>
          <p:cNvPr id="4" name="Slide Number Placeholder 3">
            <a:extLst>
              <a:ext uri="{FF2B5EF4-FFF2-40B4-BE49-F238E27FC236}">
                <a16:creationId xmlns:a16="http://schemas.microsoft.com/office/drawing/2014/main" id="{A041CF6A-4BF3-4F4E-9ED9-3BBA63465618}"/>
              </a:ext>
            </a:extLst>
          </p:cNvPr>
          <p:cNvSpPr>
            <a:spLocks noGrp="1"/>
          </p:cNvSpPr>
          <p:nvPr>
            <p:ph type="sldNum" idx="12"/>
          </p:nvPr>
        </p:nvSpPr>
        <p:spPr/>
        <p:txBody>
          <a:bodyPr/>
          <a:lstStyle/>
          <a:p>
            <a:pPr marL="0" marR="0" lvl="0" indent="0" algn="r" rtl="0">
              <a:lnSpc>
                <a:spcPct val="100000"/>
              </a:lnSpc>
              <a:spcBef>
                <a:spcPts val="0"/>
              </a:spcBef>
              <a:spcAft>
                <a:spcPts val="0"/>
              </a:spcAft>
              <a:buClr>
                <a:srgbClr val="20425A"/>
              </a:buClr>
              <a:buSzPct val="25000"/>
              <a:buFont typeface="Calibri"/>
              <a:buNone/>
            </a:pPr>
            <a:fld id="{00000000-1234-1234-1234-123412341234}" type="slidenum">
              <a:rPr lang="en-US" b="0" i="0" u="none" strike="noStrike" cap="none" smtClean="0">
                <a:solidFill>
                  <a:schemeClr val="tx1"/>
                </a:solidFill>
                <a:latin typeface="Arial" panose="020B0604020202020204" pitchFamily="34" charset="0"/>
                <a:ea typeface="Calibri"/>
                <a:cs typeface="Arial" panose="020B0604020202020204" pitchFamily="34" charset="0"/>
                <a:sym typeface="Calibri"/>
              </a:rPr>
              <a:t>11</a:t>
            </a:fld>
            <a:endParaRPr lang="en-US" b="0" i="0" u="none" strike="noStrike" cap="none" dirty="0">
              <a:solidFill>
                <a:schemeClr val="tx1"/>
              </a:solidFill>
              <a:latin typeface="Arial" panose="020B0604020202020204" pitchFamily="34" charset="0"/>
              <a:ea typeface="Calibri"/>
              <a:cs typeface="Arial" panose="020B0604020202020204" pitchFamily="34" charset="0"/>
              <a:sym typeface="Calibri"/>
            </a:endParaRPr>
          </a:p>
        </p:txBody>
      </p:sp>
    </p:spTree>
    <p:extLst>
      <p:ext uri="{BB962C8B-B14F-4D97-AF65-F5344CB8AC3E}">
        <p14:creationId xmlns:p14="http://schemas.microsoft.com/office/powerpoint/2010/main" val="804930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A60D2-6C4E-9249-AE9F-068D023DB770}"/>
              </a:ext>
            </a:extLst>
          </p:cNvPr>
          <p:cNvSpPr>
            <a:spLocks noGrp="1"/>
          </p:cNvSpPr>
          <p:nvPr>
            <p:ph type="title"/>
          </p:nvPr>
        </p:nvSpPr>
        <p:spPr>
          <a:xfrm>
            <a:off x="1066800" y="533400"/>
            <a:ext cx="7543800" cy="838199"/>
          </a:xfrm>
        </p:spPr>
        <p:txBody>
          <a:bodyPr/>
          <a:lstStyle/>
          <a:p>
            <a:r>
              <a:rPr lang="en-US" dirty="0"/>
              <a:t>Granular vs Total Cost/Geographical or year-based multiplier tables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743030347"/>
              </p:ext>
            </p:extLst>
          </p:nvPr>
        </p:nvGraphicFramePr>
        <p:xfrm>
          <a:off x="369000" y="1905000"/>
          <a:ext cx="8406003" cy="2468880"/>
        </p:xfrm>
        <a:graphic>
          <a:graphicData uri="http://schemas.openxmlformats.org/drawingml/2006/table">
            <a:tbl>
              <a:tblPr firstRow="1" bandRow="1">
                <a:tableStyleId>{5C22544A-7EE6-4342-B048-85BDC9FD1C3A}</a:tableStyleId>
              </a:tblPr>
              <a:tblGrid>
                <a:gridCol w="2334358">
                  <a:extLst>
                    <a:ext uri="{9D8B030D-6E8A-4147-A177-3AD203B41FA5}">
                      <a16:colId xmlns:a16="http://schemas.microsoft.com/office/drawing/2014/main" val="20000"/>
                    </a:ext>
                  </a:extLst>
                </a:gridCol>
                <a:gridCol w="6071645">
                  <a:extLst>
                    <a:ext uri="{9D8B030D-6E8A-4147-A177-3AD203B41FA5}">
                      <a16:colId xmlns:a16="http://schemas.microsoft.com/office/drawing/2014/main" val="20001"/>
                    </a:ext>
                  </a:extLst>
                </a:gridCol>
              </a:tblGrid>
              <a:tr h="137160">
                <a:tc>
                  <a:txBody>
                    <a:bodyPr/>
                    <a:lstStyle/>
                    <a:p>
                      <a:r>
                        <a:rPr lang="en-US" sz="1800" dirty="0"/>
                        <a:t>THEMIS</a:t>
                      </a:r>
                      <a:r>
                        <a:rPr lang="en-US" sz="1800" baseline="0" dirty="0"/>
                        <a:t> Topic</a:t>
                      </a:r>
                      <a:endParaRPr lang="en-US" sz="1800" dirty="0"/>
                    </a:p>
                  </a:txBody>
                  <a:tcPr/>
                </a:tc>
                <a:tc>
                  <a:txBody>
                    <a:bodyPr/>
                    <a:lstStyle/>
                    <a:p>
                      <a:r>
                        <a:rPr lang="en-US" sz="1800" dirty="0"/>
                        <a:t>Resolution</a:t>
                      </a:r>
                    </a:p>
                  </a:txBody>
                  <a:tcPr/>
                </a:tc>
                <a:extLst>
                  <a:ext uri="{0D108BD9-81ED-4DB2-BD59-A6C34878D82A}">
                    <a16:rowId xmlns:a16="http://schemas.microsoft.com/office/drawing/2014/main" val="10000"/>
                  </a:ext>
                </a:extLst>
              </a:tr>
              <a:tr h="767202">
                <a:tc>
                  <a:txBody>
                    <a:bodyPr/>
                    <a:lstStyle/>
                    <a:p>
                      <a:r>
                        <a:rPr lang="en-US" sz="1800" kern="1200" dirty="0">
                          <a:effectLst/>
                        </a:rPr>
                        <a:t>How to handle granular vs total cost?</a:t>
                      </a:r>
                      <a:r>
                        <a:rPr lang="en-US" sz="1800" dirty="0"/>
                        <a:t> </a:t>
                      </a:r>
                    </a:p>
                  </a:txBody>
                  <a:tcPr/>
                </a:tc>
                <a:tc>
                  <a:txBody>
                    <a:bodyPr/>
                    <a:lstStyle/>
                    <a:p>
                      <a:r>
                        <a:rPr lang="en-US" sz="1800" dirty="0"/>
                        <a:t>Use</a:t>
                      </a:r>
                      <a:r>
                        <a:rPr lang="en-US" sz="1800" baseline="0" dirty="0"/>
                        <a:t> </a:t>
                      </a:r>
                      <a:r>
                        <a:rPr lang="en-US" sz="1800" baseline="0" dirty="0" err="1"/>
                        <a:t>cost_type_concept_ids</a:t>
                      </a:r>
                      <a:r>
                        <a:rPr lang="en-US" sz="1800" baseline="0" dirty="0"/>
                        <a:t>.  Class = “summary” will denote “total cost” and class = “detail” will denote granular costs.</a:t>
                      </a:r>
                      <a:endParaRPr lang="en-US" sz="1800" dirty="0"/>
                    </a:p>
                  </a:txBody>
                  <a:tcPr/>
                </a:tc>
                <a:extLst>
                  <a:ext uri="{0D108BD9-81ED-4DB2-BD59-A6C34878D82A}">
                    <a16:rowId xmlns:a16="http://schemas.microsoft.com/office/drawing/2014/main" val="10002"/>
                  </a:ext>
                </a:extLst>
              </a:tr>
              <a:tr h="767202">
                <a:tc>
                  <a:txBody>
                    <a:bodyPr/>
                    <a:lstStyle/>
                    <a:p>
                      <a:r>
                        <a:rPr lang="en-US" sz="1800" kern="1200" dirty="0">
                          <a:effectLst/>
                        </a:rPr>
                        <a:t>How to handle geographical or year-based multiplier tables</a:t>
                      </a:r>
                      <a:r>
                        <a:rPr lang="en-US" sz="1800" dirty="0"/>
                        <a:t> </a:t>
                      </a:r>
                    </a:p>
                  </a:txBody>
                  <a:tcPr/>
                </a:tc>
                <a:tc>
                  <a:txBody>
                    <a:bodyPr/>
                    <a:lstStyle/>
                    <a:p>
                      <a:r>
                        <a:rPr lang="en-US" sz="1800" dirty="0"/>
                        <a:t>The CDM does not handle this information currently.  A proposal needs</a:t>
                      </a:r>
                      <a:r>
                        <a:rPr lang="en-US" sz="1800" baseline="0" dirty="0"/>
                        <a:t> to be submitted to the CDM Working Group for storing this information.</a:t>
                      </a:r>
                      <a:endParaRPr lang="en-US" sz="18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62761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Payer Type clean-up and convention</a:t>
            </a:r>
          </a:p>
        </p:txBody>
      </p:sp>
      <p:sp>
        <p:nvSpPr>
          <p:cNvPr id="3" name="Text Placeholder 2"/>
          <p:cNvSpPr>
            <a:spLocks noGrp="1"/>
          </p:cNvSpPr>
          <p:nvPr>
            <p:ph type="body" idx="1"/>
          </p:nvPr>
        </p:nvSpPr>
        <p:spPr/>
        <p:txBody>
          <a:bodyPr>
            <a:normAutofit fontScale="92500" lnSpcReduction="20000"/>
          </a:bodyPr>
          <a:lstStyle/>
          <a:p>
            <a:pPr fontAlgn="t"/>
            <a:r>
              <a:rPr lang="en-US" dirty="0"/>
              <a:t>From Ryan Duryea’s forum post (</a:t>
            </a:r>
            <a:r>
              <a:rPr lang="en-US" dirty="0">
                <a:hlinkClick r:id="rId2"/>
              </a:rPr>
              <a:t>http://forums.ohdsi.org/t/how-to-represent-visit-payer-information-in-the-model/369/5</a:t>
            </a:r>
            <a:r>
              <a:rPr lang="en-US" dirty="0"/>
              <a:t>) there are standardized codes associated with payers in the US.  A group needs to be formed to:</a:t>
            </a:r>
          </a:p>
          <a:p>
            <a:pPr fontAlgn="t"/>
            <a:r>
              <a:rPr lang="en-US" dirty="0"/>
              <a:t>Create </a:t>
            </a:r>
            <a:r>
              <a:rPr lang="en-US" dirty="0" err="1"/>
              <a:t>concept_ids</a:t>
            </a:r>
            <a:r>
              <a:rPr lang="en-US" dirty="0"/>
              <a:t> for these payer ids (i.e. Blue Cross, Blue Shield, Aetna)</a:t>
            </a:r>
          </a:p>
          <a:p>
            <a:pPr fontAlgn="t"/>
            <a:r>
              <a:rPr lang="en-US" dirty="0"/>
              <a:t>Create more generic </a:t>
            </a:r>
            <a:r>
              <a:rPr lang="en-US" dirty="0" err="1"/>
              <a:t>concept_ids</a:t>
            </a:r>
            <a:r>
              <a:rPr lang="en-US" dirty="0"/>
              <a:t> that could encompass multiple payer ids (i.e. “commercial/private  payer”)</a:t>
            </a:r>
          </a:p>
          <a:p>
            <a:pPr fontAlgn="t"/>
            <a:r>
              <a:rPr lang="en-US" dirty="0"/>
              <a:t>Create relationship in </a:t>
            </a:r>
            <a:r>
              <a:rPr lang="en-US" dirty="0" err="1"/>
              <a:t>concept_ancestor</a:t>
            </a:r>
            <a:r>
              <a:rPr lang="en-US" dirty="0"/>
              <a:t> table mapping specific payer ids to generic concept ids.</a:t>
            </a:r>
          </a:p>
        </p:txBody>
      </p:sp>
      <p:sp>
        <p:nvSpPr>
          <p:cNvPr id="4" name="Slide Number Placeholder 3"/>
          <p:cNvSpPr>
            <a:spLocks noGrp="1"/>
          </p:cNvSpPr>
          <p:nvPr>
            <p:ph type="sldNum" idx="12"/>
          </p:nvPr>
        </p:nvSpPr>
        <p:spPr/>
        <p:txBody>
          <a:bodyPr/>
          <a:lstStyle/>
          <a:p>
            <a:pPr>
              <a:buSzPct val="25000"/>
            </a:pPr>
            <a:fld id="{00000000-1234-1234-1234-123412341234}" type="slidenum">
              <a:rPr lang="en-US" sz="1200" smtClean="0">
                <a:solidFill>
                  <a:srgbClr val="20425A"/>
                </a:solidFill>
                <a:latin typeface="Calibri"/>
                <a:ea typeface="Calibri"/>
                <a:cs typeface="Calibri"/>
                <a:sym typeface="Calibri"/>
              </a:rPr>
              <a:pPr>
                <a:buSzPct val="25000"/>
              </a:pPr>
              <a:t>13</a:t>
            </a:fld>
            <a:endParaRPr lang="en-US" sz="1200" dirty="0">
              <a:solidFill>
                <a:srgbClr val="20425A"/>
              </a:solidFill>
              <a:latin typeface="Calibri"/>
              <a:ea typeface="Calibri"/>
              <a:cs typeface="Calibri"/>
              <a:sym typeface="Calibri"/>
            </a:endParaRPr>
          </a:p>
        </p:txBody>
      </p:sp>
    </p:spTree>
    <p:extLst>
      <p:ext uri="{BB962C8B-B14F-4D97-AF65-F5344CB8AC3E}">
        <p14:creationId xmlns:p14="http://schemas.microsoft.com/office/powerpoint/2010/main" val="2028162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A60D2-6C4E-9249-AE9F-068D023DB770}"/>
              </a:ext>
            </a:extLst>
          </p:cNvPr>
          <p:cNvSpPr>
            <a:spLocks noGrp="1"/>
          </p:cNvSpPr>
          <p:nvPr>
            <p:ph type="title"/>
          </p:nvPr>
        </p:nvSpPr>
        <p:spPr/>
        <p:txBody>
          <a:bodyPr/>
          <a:lstStyle/>
          <a:p>
            <a:r>
              <a:rPr lang="en-US" dirty="0"/>
              <a:t>DRG/Overlapping Payer Plan Period</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077193156"/>
              </p:ext>
            </p:extLst>
          </p:nvPr>
        </p:nvGraphicFramePr>
        <p:xfrm>
          <a:off x="452127" y="1221971"/>
          <a:ext cx="8406003" cy="2510262"/>
        </p:xfrm>
        <a:graphic>
          <a:graphicData uri="http://schemas.openxmlformats.org/drawingml/2006/table">
            <a:tbl>
              <a:tblPr firstRow="1" bandRow="1">
                <a:tableStyleId>{5C22544A-7EE6-4342-B048-85BDC9FD1C3A}</a:tableStyleId>
              </a:tblPr>
              <a:tblGrid>
                <a:gridCol w="2334358">
                  <a:extLst>
                    <a:ext uri="{9D8B030D-6E8A-4147-A177-3AD203B41FA5}">
                      <a16:colId xmlns:a16="http://schemas.microsoft.com/office/drawing/2014/main" val="20000"/>
                    </a:ext>
                  </a:extLst>
                </a:gridCol>
                <a:gridCol w="6071645">
                  <a:extLst>
                    <a:ext uri="{9D8B030D-6E8A-4147-A177-3AD203B41FA5}">
                      <a16:colId xmlns:a16="http://schemas.microsoft.com/office/drawing/2014/main" val="20001"/>
                    </a:ext>
                  </a:extLst>
                </a:gridCol>
              </a:tblGrid>
              <a:tr h="676196">
                <a:tc>
                  <a:txBody>
                    <a:bodyPr/>
                    <a:lstStyle/>
                    <a:p>
                      <a:r>
                        <a:rPr lang="en-US" sz="1800" dirty="0"/>
                        <a:t>THEMIS</a:t>
                      </a:r>
                      <a:r>
                        <a:rPr lang="en-US" sz="1800" baseline="0" dirty="0"/>
                        <a:t> Topic</a:t>
                      </a:r>
                      <a:endParaRPr lang="en-US" sz="1800" dirty="0"/>
                    </a:p>
                  </a:txBody>
                  <a:tcPr/>
                </a:tc>
                <a:tc>
                  <a:txBody>
                    <a:bodyPr/>
                    <a:lstStyle/>
                    <a:p>
                      <a:r>
                        <a:rPr lang="en-US" sz="1800" dirty="0"/>
                        <a:t>Resolution</a:t>
                      </a:r>
                    </a:p>
                  </a:txBody>
                  <a:tcPr/>
                </a:tc>
                <a:extLst>
                  <a:ext uri="{0D108BD9-81ED-4DB2-BD59-A6C34878D82A}">
                    <a16:rowId xmlns:a16="http://schemas.microsoft.com/office/drawing/2014/main" val="10000"/>
                  </a:ext>
                </a:extLst>
              </a:tr>
              <a:tr h="917033">
                <a:tc>
                  <a:txBody>
                    <a:bodyPr/>
                    <a:lstStyle/>
                    <a:p>
                      <a:r>
                        <a:rPr lang="en-US" sz="1800" dirty="0"/>
                        <a:t>DRG codes</a:t>
                      </a:r>
                    </a:p>
                  </a:txBody>
                  <a:tcPr/>
                </a:tc>
                <a:tc>
                  <a:txBody>
                    <a:bodyPr/>
                    <a:lstStyle/>
                    <a:p>
                      <a:r>
                        <a:rPr lang="en-US" sz="1800" dirty="0"/>
                        <a:t>Keep them in the Cost table</a:t>
                      </a:r>
                      <a:r>
                        <a:rPr lang="en-US" sz="1800" baseline="0" dirty="0"/>
                        <a:t> using the </a:t>
                      </a:r>
                      <a:r>
                        <a:rPr lang="en-US" sz="1800" baseline="0" dirty="0" err="1"/>
                        <a:t>drg_concept_id</a:t>
                      </a:r>
                      <a:r>
                        <a:rPr lang="en-US" sz="1800" baseline="0" dirty="0"/>
                        <a:t> and </a:t>
                      </a:r>
                      <a:r>
                        <a:rPr lang="en-US" sz="1800" baseline="0" dirty="0" err="1"/>
                        <a:t>drg_source_value</a:t>
                      </a:r>
                      <a:endParaRPr lang="en-US" sz="1800" dirty="0"/>
                    </a:p>
                  </a:txBody>
                  <a:tcPr/>
                </a:tc>
                <a:extLst>
                  <a:ext uri="{0D108BD9-81ED-4DB2-BD59-A6C34878D82A}">
                    <a16:rowId xmlns:a16="http://schemas.microsoft.com/office/drawing/2014/main" val="2681452448"/>
                  </a:ext>
                </a:extLst>
              </a:tr>
              <a:tr h="917033">
                <a:tc>
                  <a:txBody>
                    <a:bodyPr/>
                    <a:lstStyle/>
                    <a:p>
                      <a:r>
                        <a:rPr lang="en-US" sz="1800" kern="1200" dirty="0">
                          <a:solidFill>
                            <a:schemeClr val="dk1"/>
                          </a:solidFill>
                          <a:effectLst/>
                          <a:latin typeface="+mn-lt"/>
                          <a:ea typeface="+mn-ea"/>
                          <a:cs typeface="+mn-cs"/>
                        </a:rPr>
                        <a:t>Overlapping payer plan periods</a:t>
                      </a:r>
                      <a:endParaRPr lang="en-US" sz="1800" dirty="0"/>
                    </a:p>
                  </a:txBody>
                  <a:tcPr/>
                </a:tc>
                <a:tc>
                  <a:txBody>
                    <a:bodyPr/>
                    <a:lstStyle/>
                    <a:p>
                      <a:r>
                        <a:rPr lang="en-US" sz="1800" dirty="0"/>
                        <a:t>Payer</a:t>
                      </a:r>
                      <a:r>
                        <a:rPr lang="en-US" sz="1800" baseline="0" dirty="0"/>
                        <a:t> plan periods are allowed to overlap with other payer plan periods for a patient.</a:t>
                      </a:r>
                      <a:endParaRPr lang="en-US" sz="18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51530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Visit End Dates/Pharmacy considered visits</a:t>
            </a:r>
          </a:p>
        </p:txBody>
      </p:sp>
      <p:sp>
        <p:nvSpPr>
          <p:cNvPr id="4" name="Slide Number Placeholder 3"/>
          <p:cNvSpPr>
            <a:spLocks noGrp="1"/>
          </p:cNvSpPr>
          <p:nvPr>
            <p:ph type="sldNum" idx="12"/>
          </p:nvPr>
        </p:nvSpPr>
        <p:spPr/>
        <p:txBody>
          <a:bodyPr/>
          <a:lstStyle/>
          <a:p>
            <a:pPr>
              <a:buSzPct val="25000"/>
            </a:pPr>
            <a:fld id="{00000000-1234-1234-1234-123412341234}" type="slidenum">
              <a:rPr lang="en-US" sz="1200" smtClean="0">
                <a:solidFill>
                  <a:srgbClr val="20425A"/>
                </a:solidFill>
                <a:latin typeface="Calibri"/>
                <a:ea typeface="Calibri"/>
                <a:cs typeface="Calibri"/>
                <a:sym typeface="Calibri"/>
              </a:rPr>
              <a:pPr>
                <a:buSzPct val="25000"/>
              </a:pPr>
              <a:t>15</a:t>
            </a:fld>
            <a:endParaRPr lang="en-US" sz="1200" dirty="0">
              <a:solidFill>
                <a:srgbClr val="20425A"/>
              </a:solidFill>
              <a:latin typeface="Calibri"/>
              <a:ea typeface="Calibri"/>
              <a:cs typeface="Calibri"/>
              <a:sym typeface="Calibri"/>
            </a:endParaRPr>
          </a:p>
        </p:txBody>
      </p:sp>
      <p:graphicFrame>
        <p:nvGraphicFramePr>
          <p:cNvPr id="5" name="Table 4"/>
          <p:cNvGraphicFramePr>
            <a:graphicFrameLocks noGrp="1"/>
          </p:cNvGraphicFramePr>
          <p:nvPr>
            <p:extLst>
              <p:ext uri="{D42A27DB-BD31-4B8C-83A1-F6EECF244321}">
                <p14:modId xmlns:p14="http://schemas.microsoft.com/office/powerpoint/2010/main" val="4292934374"/>
              </p:ext>
            </p:extLst>
          </p:nvPr>
        </p:nvGraphicFramePr>
        <p:xfrm>
          <a:off x="280797" y="1524000"/>
          <a:ext cx="8406003" cy="3340513"/>
        </p:xfrm>
        <a:graphic>
          <a:graphicData uri="http://schemas.openxmlformats.org/drawingml/2006/table">
            <a:tbl>
              <a:tblPr firstRow="1" bandRow="1">
                <a:tableStyleId>{5C22544A-7EE6-4342-B048-85BDC9FD1C3A}</a:tableStyleId>
              </a:tblPr>
              <a:tblGrid>
                <a:gridCol w="2334358">
                  <a:extLst>
                    <a:ext uri="{9D8B030D-6E8A-4147-A177-3AD203B41FA5}">
                      <a16:colId xmlns:a16="http://schemas.microsoft.com/office/drawing/2014/main" val="20000"/>
                    </a:ext>
                  </a:extLst>
                </a:gridCol>
                <a:gridCol w="6071645">
                  <a:extLst>
                    <a:ext uri="{9D8B030D-6E8A-4147-A177-3AD203B41FA5}">
                      <a16:colId xmlns:a16="http://schemas.microsoft.com/office/drawing/2014/main" val="20001"/>
                    </a:ext>
                  </a:extLst>
                </a:gridCol>
              </a:tblGrid>
              <a:tr h="381000">
                <a:tc>
                  <a:txBody>
                    <a:bodyPr/>
                    <a:lstStyle/>
                    <a:p>
                      <a:r>
                        <a:rPr lang="en-US" sz="1800" b="0" i="0" u="none" strike="noStrike" cap="none" baseline="0" dirty="0">
                          <a:solidFill>
                            <a:schemeClr val="bg1"/>
                          </a:solidFill>
                          <a:latin typeface="+mn-lt"/>
                          <a:ea typeface="+mn-ea"/>
                          <a:cs typeface="+mn-cs"/>
                          <a:sym typeface="Arial"/>
                        </a:rPr>
                        <a:t>THEMIS Topic</a:t>
                      </a:r>
                    </a:p>
                  </a:txBody>
                  <a:tcPr/>
                </a:tc>
                <a:tc>
                  <a:txBody>
                    <a:bodyPr/>
                    <a:lstStyle/>
                    <a:p>
                      <a:pPr marL="0" indent="0">
                        <a:buFont typeface="Arial" panose="020B0604020202020204" pitchFamily="34" charset="0"/>
                        <a:buNone/>
                      </a:pPr>
                      <a:r>
                        <a:rPr lang="en-US" sz="1800" b="0" i="0" u="none" strike="noStrike" cap="none" baseline="0" dirty="0">
                          <a:solidFill>
                            <a:schemeClr val="bg1"/>
                          </a:solidFill>
                          <a:latin typeface="+mn-lt"/>
                          <a:ea typeface="+mn-ea"/>
                          <a:cs typeface="+mn-cs"/>
                          <a:sym typeface="Arial"/>
                        </a:rPr>
                        <a:t>Resolution</a:t>
                      </a:r>
                    </a:p>
                  </a:txBody>
                  <a:tcPr/>
                </a:tc>
                <a:extLst>
                  <a:ext uri="{0D108BD9-81ED-4DB2-BD59-A6C34878D82A}">
                    <a16:rowId xmlns:a16="http://schemas.microsoft.com/office/drawing/2014/main" val="10000"/>
                  </a:ext>
                </a:extLst>
              </a:tr>
              <a:tr h="1667332">
                <a:tc>
                  <a:txBody>
                    <a:bodyPr/>
                    <a:lstStyle/>
                    <a:p>
                      <a:r>
                        <a:rPr lang="en-US" sz="1800" b="0" i="0" u="none" strike="noStrike" cap="none" baseline="0" dirty="0">
                          <a:solidFill>
                            <a:schemeClr val="dk1"/>
                          </a:solidFill>
                          <a:latin typeface="+mn-lt"/>
                          <a:ea typeface="+mn-ea"/>
                          <a:cs typeface="+mn-cs"/>
                          <a:sym typeface="Arial"/>
                        </a:rPr>
                        <a:t>Missing Visit End Dates</a:t>
                      </a:r>
                    </a:p>
                  </a:txBody>
                  <a:tcPr/>
                </a:tc>
                <a:tc>
                  <a:txBody>
                    <a:bodyPr/>
                    <a:lstStyle/>
                    <a:p>
                      <a:r>
                        <a:rPr lang="en-US" sz="1800" b="0" i="0" u="none" strike="noStrike" cap="none" baseline="0" dirty="0">
                          <a:solidFill>
                            <a:schemeClr val="dk1"/>
                          </a:solidFill>
                          <a:latin typeface="+mn-lt"/>
                          <a:ea typeface="+mn-ea"/>
                          <a:cs typeface="+mn-cs"/>
                          <a:sym typeface="Arial"/>
                        </a:rPr>
                        <a:t>Visit end dates should be required.  Use the best information to infer a visit end date.  Examples include:</a:t>
                      </a:r>
                    </a:p>
                    <a:p>
                      <a:pPr marL="285750" indent="-285750">
                        <a:buFont typeface="Arial" panose="020B0604020202020204" pitchFamily="34" charset="0"/>
                        <a:buChar char="•"/>
                      </a:pPr>
                      <a:r>
                        <a:rPr lang="en-US" sz="1800" b="0" i="0" u="none" strike="noStrike" cap="none" baseline="0" dirty="0">
                          <a:solidFill>
                            <a:schemeClr val="dk1"/>
                          </a:solidFill>
                          <a:latin typeface="+mn-lt"/>
                          <a:ea typeface="+mn-ea"/>
                          <a:cs typeface="+mn-cs"/>
                          <a:sym typeface="Arial"/>
                        </a:rPr>
                        <a:t>A claims billing end date instead of a discharge date</a:t>
                      </a:r>
                    </a:p>
                    <a:p>
                      <a:pPr marL="285750" indent="-285750">
                        <a:buFont typeface="Arial" panose="020B0604020202020204" pitchFamily="34" charset="0"/>
                        <a:buChar char="•"/>
                      </a:pPr>
                      <a:r>
                        <a:rPr lang="en-US" sz="1800" b="0" i="0" u="none" strike="noStrike" cap="none" baseline="0" dirty="0">
                          <a:solidFill>
                            <a:schemeClr val="dk1"/>
                          </a:solidFill>
                          <a:latin typeface="+mn-lt"/>
                          <a:ea typeface="+mn-ea"/>
                          <a:cs typeface="+mn-cs"/>
                          <a:sym typeface="Arial"/>
                        </a:rPr>
                        <a:t>An encounter end date instead of a visit end date</a:t>
                      </a:r>
                    </a:p>
                  </a:txBody>
                  <a:tcPr/>
                </a:tc>
                <a:extLst>
                  <a:ext uri="{0D108BD9-81ED-4DB2-BD59-A6C34878D82A}">
                    <a16:rowId xmlns:a16="http://schemas.microsoft.com/office/drawing/2014/main" val="10001"/>
                  </a:ext>
                </a:extLst>
              </a:tr>
              <a:tr h="1292181">
                <a:tc>
                  <a:txBody>
                    <a:bodyPr/>
                    <a:lstStyle/>
                    <a:p>
                      <a:r>
                        <a:rPr lang="en-US" sz="1800" dirty="0"/>
                        <a:t>Prescription events have</a:t>
                      </a:r>
                      <a:r>
                        <a:rPr lang="en-US" sz="1800" baseline="0" dirty="0"/>
                        <a:t> visits</a:t>
                      </a:r>
                      <a:endParaRPr lang="en-US" sz="1800" dirty="0"/>
                    </a:p>
                  </a:txBody>
                  <a:tcPr/>
                </a:tc>
                <a:tc>
                  <a:txBody>
                    <a:bodyPr/>
                    <a:lstStyle/>
                    <a:p>
                      <a:r>
                        <a:rPr lang="en-US" sz="1800" dirty="0" err="1"/>
                        <a:t>concept_ids</a:t>
                      </a:r>
                      <a:r>
                        <a:rPr lang="en-US" sz="1800" baseline="0" dirty="0"/>
                        <a:t> have been proposed by </a:t>
                      </a:r>
                      <a:r>
                        <a:rPr lang="en-US" sz="1800" baseline="0" dirty="0" err="1"/>
                        <a:t>Gowtham</a:t>
                      </a:r>
                      <a:r>
                        <a:rPr lang="en-US" sz="1800" baseline="0" dirty="0"/>
                        <a:t> (</a:t>
                      </a:r>
                      <a:r>
                        <a:rPr lang="en-US" sz="1800" baseline="0" dirty="0">
                          <a:hlinkClick r:id="rId2"/>
                        </a:rPr>
                        <a:t>http://forums.ohdsi.org/t/pharmacy-claims-drug-exposure-how-to-identify-the-dispensing-billing-pharmacy/3795/13</a:t>
                      </a:r>
                      <a:r>
                        <a:rPr lang="en-US" sz="1800" baseline="0" dirty="0"/>
                        <a:t>) and will be allowed in the CDM.</a:t>
                      </a:r>
                      <a:endParaRPr lang="en-US" sz="18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91050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91987-CC8E-4133-836D-4B515120A2BB}"/>
              </a:ext>
            </a:extLst>
          </p:cNvPr>
          <p:cNvSpPr>
            <a:spLocks noGrp="1"/>
          </p:cNvSpPr>
          <p:nvPr>
            <p:ph type="title"/>
          </p:nvPr>
        </p:nvSpPr>
        <p:spPr/>
        <p:txBody>
          <a:bodyPr/>
          <a:lstStyle/>
          <a:p>
            <a:r>
              <a:rPr lang="en-US" dirty="0"/>
              <a:t>Data Inclusion</a:t>
            </a:r>
          </a:p>
        </p:txBody>
      </p:sp>
      <p:graphicFrame>
        <p:nvGraphicFramePr>
          <p:cNvPr id="4" name="Content Placeholder 3">
            <a:extLst>
              <a:ext uri="{FF2B5EF4-FFF2-40B4-BE49-F238E27FC236}">
                <a16:creationId xmlns:a16="http://schemas.microsoft.com/office/drawing/2014/main" id="{417E71F3-22FB-44BB-8545-1C513B95D5D1}"/>
              </a:ext>
            </a:extLst>
          </p:cNvPr>
          <p:cNvGraphicFramePr>
            <a:graphicFrameLocks noGrp="1"/>
          </p:cNvGraphicFramePr>
          <p:nvPr>
            <p:ph idx="1"/>
            <p:extLst/>
          </p:nvPr>
        </p:nvGraphicFramePr>
        <p:xfrm>
          <a:off x="457200" y="1219200"/>
          <a:ext cx="8229600" cy="5400040"/>
        </p:xfrm>
        <a:graphic>
          <a:graphicData uri="http://schemas.openxmlformats.org/drawingml/2006/table">
            <a:tbl>
              <a:tblPr firstRow="1" bandRow="1">
                <a:tableStyleId>{69CF1AB2-1976-4502-BF36-3FF5EA218861}</a:tableStyleId>
              </a:tblPr>
              <a:tblGrid>
                <a:gridCol w="1371600">
                  <a:extLst>
                    <a:ext uri="{9D8B030D-6E8A-4147-A177-3AD203B41FA5}">
                      <a16:colId xmlns:a16="http://schemas.microsoft.com/office/drawing/2014/main" val="3548662857"/>
                    </a:ext>
                  </a:extLst>
                </a:gridCol>
                <a:gridCol w="6858000">
                  <a:extLst>
                    <a:ext uri="{9D8B030D-6E8A-4147-A177-3AD203B41FA5}">
                      <a16:colId xmlns:a16="http://schemas.microsoft.com/office/drawing/2014/main" val="249264798"/>
                    </a:ext>
                  </a:extLst>
                </a:gridCol>
              </a:tblGrid>
              <a:tr h="370840">
                <a:tc>
                  <a:txBody>
                    <a:bodyPr/>
                    <a:lstStyle/>
                    <a:p>
                      <a:r>
                        <a:rPr lang="en-US" sz="1400" b="1" dirty="0"/>
                        <a:t>What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400" b="0" dirty="0"/>
                        <a:t>This idea came up in regards to loss of people, who to include, who not to include.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87098890"/>
                  </a:ext>
                </a:extLst>
              </a:tr>
              <a:tr h="370840">
                <a:tc>
                  <a:txBody>
                    <a:bodyPr/>
                    <a:lstStyle/>
                    <a:p>
                      <a:r>
                        <a:rPr lang="en-US" sz="1400" b="1" dirty="0"/>
                        <a:t>Notes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rtl="0"/>
                      <a:r>
                        <a:rPr lang="en-US" sz="1600" u="sng" strike="noStrike" kern="1200" dirty="0">
                          <a:effectLst/>
                          <a:hlinkClick r:id="rId2"/>
                        </a:rPr>
                        <a:t>http://forums.ohdsi.org/t/eliminating-persons-themis-wg3-topic-2/3974</a:t>
                      </a:r>
                      <a:endParaRPr lang="en-US" sz="1200" u="none" strike="noStrike" kern="1200" dirty="0">
                        <a:effectLst/>
                      </a:endParaRPr>
                    </a:p>
                    <a:p>
                      <a:pPr rtl="0"/>
                      <a:endParaRPr lang="en-US" sz="1400" u="none" strike="noStrike" kern="1200" dirty="0">
                        <a:effectLst/>
                      </a:endParaRPr>
                    </a:p>
                    <a:p>
                      <a:pPr rtl="0"/>
                      <a:r>
                        <a:rPr lang="en-US" sz="1400" b="1" u="none" strike="noStrike" kern="1200" dirty="0">
                          <a:effectLst/>
                        </a:rPr>
                        <a:t>RECOMMENDATION:</a:t>
                      </a:r>
                      <a:endParaRPr lang="en-US" sz="1400" b="1" dirty="0">
                        <a:effectLst/>
                      </a:endParaRPr>
                    </a:p>
                    <a:p>
                      <a:pPr rtl="0"/>
                      <a:r>
                        <a:rPr lang="en-US" sz="1200" u="none" strike="noStrike" kern="1200" dirty="0">
                          <a:effectLst/>
                          <a:latin typeface="Consolas" panose="020B0609020204030204" pitchFamily="49" charset="0"/>
                          <a:cs typeface="Consolas" panose="020B0609020204030204" pitchFamily="49" charset="0"/>
                        </a:rPr>
                        <a:t>It is not required that all subjects from the raw data be carried over to the CDM, in fact removing people that are not of high enough quality may help researchers using the CDM. Example scenarios to remove subjects include: a person’s year of birth or age are unreasonable (e.g. born in year 0, 1800, 2999 or just lacking a year of birth), person lacks health benefits in claims database (i.e. thus you do not have a complete picture of their record), or raw data states that the person may not be of high research quality (e.g. CPRD will actually suggest which people not to use within research). Removal of a patient is not required and should be made in consideration of the raw data source. Reasons for removal of persons should be documented in the ETL documentation and METADATA table (insert row in METADATA where metadata.name='count of removed persons' and </a:t>
                      </a:r>
                      <a:r>
                        <a:rPr lang="en-US" sz="1200" u="none" strike="noStrike" kern="1200" dirty="0" err="1">
                          <a:effectLst/>
                          <a:latin typeface="Consolas" panose="020B0609020204030204" pitchFamily="49" charset="0"/>
                          <a:cs typeface="Consolas" panose="020B0609020204030204" pitchFamily="49" charset="0"/>
                        </a:rPr>
                        <a:t>metada.value_as_string</a:t>
                      </a:r>
                      <a:r>
                        <a:rPr lang="en-US" sz="1200" u="none" strike="noStrike" kern="1200" dirty="0">
                          <a:effectLst/>
                          <a:latin typeface="Consolas" panose="020B0609020204030204" pitchFamily="49" charset="0"/>
                          <a:cs typeface="Consolas" panose="020B0609020204030204" pitchFamily="49" charset="0"/>
                        </a:rPr>
                        <a:t>='</a:t>
                      </a:r>
                      <a:r>
                        <a:rPr lang="en-US" sz="1200" u="none" strike="noStrike" kern="1200" dirty="0" err="1">
                          <a:effectLst/>
                          <a:latin typeface="Consolas" panose="020B0609020204030204" pitchFamily="49" charset="0"/>
                          <a:cs typeface="Consolas" panose="020B0609020204030204" pitchFamily="49" charset="0"/>
                        </a:rPr>
                        <a:t>xyz</a:t>
                      </a:r>
                      <a:r>
                        <a:rPr lang="en-US" sz="1200" u="none" strike="noStrike" kern="1200" dirty="0">
                          <a:effectLst/>
                          <a:latin typeface="Consolas" panose="020B0609020204030204" pitchFamily="49" charset="0"/>
                          <a:cs typeface="Consolas" panose="020B0609020204030204" pitchFamily="49" charset="0"/>
                        </a:rPr>
                        <a:t>' where </a:t>
                      </a:r>
                      <a:r>
                        <a:rPr lang="en-US" sz="1200" u="none" strike="noStrike" kern="1200" dirty="0" err="1">
                          <a:effectLst/>
                          <a:latin typeface="Consolas" panose="020B0609020204030204" pitchFamily="49" charset="0"/>
                          <a:cs typeface="Consolas" panose="020B0609020204030204" pitchFamily="49" charset="0"/>
                        </a:rPr>
                        <a:t>xyz</a:t>
                      </a:r>
                      <a:r>
                        <a:rPr lang="en-US" sz="1200" u="none" strike="noStrike" kern="1200" dirty="0">
                          <a:effectLst/>
                          <a:latin typeface="Consolas" panose="020B0609020204030204" pitchFamily="49" charset="0"/>
                          <a:cs typeface="Consolas" panose="020B0609020204030204" pitchFamily="49" charset="0"/>
                        </a:rPr>
                        <a:t> is a number (e.g., 12). </a:t>
                      </a:r>
                      <a:endParaRPr lang="en-US" sz="1200" dirty="0">
                        <a:effectLst/>
                        <a:latin typeface="Consolas" panose="020B0609020204030204" pitchFamily="49" charset="0"/>
                        <a:cs typeface="Consolas" panose="020B0609020204030204" pitchFamily="49" charset="0"/>
                      </a:endParaRPr>
                    </a:p>
                    <a:p>
                      <a:pPr rtl="0"/>
                      <a:br>
                        <a:rPr lang="en-US" sz="1400" dirty="0">
                          <a:effectLst/>
                        </a:rPr>
                      </a:br>
                      <a:r>
                        <a:rPr lang="en-US" sz="1400" b="1" u="none" strike="noStrike" kern="1200" dirty="0">
                          <a:effectLst/>
                        </a:rPr>
                        <a:t>RULE:</a:t>
                      </a:r>
                      <a:endParaRPr lang="en-US" sz="1400" b="1" dirty="0">
                        <a:effectLst/>
                      </a:endParaRPr>
                    </a:p>
                    <a:p>
                      <a:pPr rtl="0"/>
                      <a:r>
                        <a:rPr lang="en-US" sz="1200" u="none" strike="noStrike" kern="1200" dirty="0">
                          <a:solidFill>
                            <a:schemeClr val="dk1"/>
                          </a:solidFill>
                          <a:effectLst/>
                          <a:latin typeface="Consolas" panose="020B0609020204030204" pitchFamily="49" charset="0"/>
                          <a:ea typeface="+mn-ea"/>
                          <a:cs typeface="Consolas" panose="020B0609020204030204" pitchFamily="49" charset="0"/>
                        </a:rPr>
                        <a:t>An ETL should not delete persons who contribute time however have no health care utilization (e.g. an individual enrolled in insurance but does not visit a doctor or pharmacy). This individual will contribute to analysis however as a healthy / non-care seeking individual.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66549502"/>
                  </a:ext>
                </a:extLst>
              </a:tr>
              <a:tr h="370840">
                <a:tc>
                  <a:txBody>
                    <a:bodyPr/>
                    <a:lstStyle/>
                    <a:p>
                      <a:r>
                        <a:rPr lang="en-US" sz="1400" b="1" dirty="0"/>
                        <a:t>Action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rtl="0"/>
                      <a:r>
                        <a:rPr lang="en-US" sz="1400" b="0" i="0" u="none" strike="noStrike" kern="1200" dirty="0">
                          <a:solidFill>
                            <a:schemeClr val="dk1"/>
                          </a:solidFill>
                          <a:effectLst/>
                          <a:latin typeface="+mn-lt"/>
                          <a:ea typeface="+mn-ea"/>
                          <a:cs typeface="+mn-cs"/>
                        </a:rPr>
                        <a:t>Work with Clair to have posted on the PERSON page under the CDM Wiki under </a:t>
                      </a:r>
                      <a:r>
                        <a:rPr lang="en-US" sz="1400" b="0" i="0" u="none" strike="noStrike" kern="1200" dirty="0" err="1">
                          <a:solidFill>
                            <a:schemeClr val="dk1"/>
                          </a:solidFill>
                          <a:effectLst/>
                          <a:latin typeface="+mn-lt"/>
                          <a:ea typeface="+mn-ea"/>
                          <a:cs typeface="+mn-cs"/>
                        </a:rPr>
                        <a:t>convensions</a:t>
                      </a:r>
                      <a:r>
                        <a:rPr lang="en-US" sz="1400" b="0" i="0" u="none" strike="noStrike" kern="1200" dirty="0">
                          <a:solidFill>
                            <a:schemeClr val="dk1"/>
                          </a:solidFill>
                          <a:effectLst/>
                          <a:latin typeface="+mn-lt"/>
                          <a:ea typeface="+mn-ea"/>
                          <a:cs typeface="+mn-cs"/>
                        </a:rPr>
                        <a:t>. </a:t>
                      </a:r>
                      <a:br>
                        <a:rPr lang="en-US" sz="1400" b="0" i="0" u="none" strike="noStrike" kern="1200" dirty="0">
                          <a:solidFill>
                            <a:schemeClr val="dk1"/>
                          </a:solidFill>
                          <a:effectLst/>
                          <a:latin typeface="+mn-lt"/>
                          <a:ea typeface="+mn-ea"/>
                          <a:cs typeface="+mn-cs"/>
                        </a:rPr>
                      </a:br>
                      <a:r>
                        <a:rPr lang="en-US" sz="1400" b="0" i="0" u="none" strike="noStrike" kern="1200" dirty="0">
                          <a:solidFill>
                            <a:schemeClr val="dk1"/>
                          </a:solidFill>
                          <a:effectLst/>
                          <a:latin typeface="+mn-lt"/>
                          <a:ea typeface="+mn-ea"/>
                          <a:cs typeface="+mn-cs"/>
                          <a:hlinkClick r:id="rId3"/>
                        </a:rPr>
                        <a:t>https://github.com/OHDSI/CommonDataModel/wiki/PERSON</a:t>
                      </a:r>
                      <a:endParaRPr lang="en-US" sz="1400" b="0" i="0" u="none" strike="noStrike"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83789601"/>
                  </a:ext>
                </a:extLst>
              </a:tr>
            </a:tbl>
          </a:graphicData>
        </a:graphic>
      </p:graphicFrame>
    </p:spTree>
    <p:extLst>
      <p:ext uri="{BB962C8B-B14F-4D97-AF65-F5344CB8AC3E}">
        <p14:creationId xmlns:p14="http://schemas.microsoft.com/office/powerpoint/2010/main" val="4141255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2F661-40F4-4FB9-AB56-A12636103809}"/>
              </a:ext>
            </a:extLst>
          </p:cNvPr>
          <p:cNvSpPr>
            <a:spLocks noGrp="1"/>
          </p:cNvSpPr>
          <p:nvPr>
            <p:ph type="title"/>
          </p:nvPr>
        </p:nvSpPr>
        <p:spPr/>
        <p:txBody>
          <a:bodyPr/>
          <a:lstStyle/>
          <a:p>
            <a:r>
              <a:rPr lang="en-US" dirty="0"/>
              <a:t>Date/Time</a:t>
            </a:r>
          </a:p>
        </p:txBody>
      </p:sp>
      <p:graphicFrame>
        <p:nvGraphicFramePr>
          <p:cNvPr id="4" name="Content Placeholder 3">
            <a:extLst>
              <a:ext uri="{FF2B5EF4-FFF2-40B4-BE49-F238E27FC236}">
                <a16:creationId xmlns:a16="http://schemas.microsoft.com/office/drawing/2014/main" id="{9B6D44E4-89F1-42D5-9154-47F8CB5812E0}"/>
              </a:ext>
            </a:extLst>
          </p:cNvPr>
          <p:cNvGraphicFramePr>
            <a:graphicFrameLocks/>
          </p:cNvGraphicFramePr>
          <p:nvPr>
            <p:extLst/>
          </p:nvPr>
        </p:nvGraphicFramePr>
        <p:xfrm>
          <a:off x="457200" y="1219200"/>
          <a:ext cx="8229600" cy="1828800"/>
        </p:xfrm>
        <a:graphic>
          <a:graphicData uri="http://schemas.openxmlformats.org/drawingml/2006/table">
            <a:tbl>
              <a:tblPr firstRow="1" bandRow="1">
                <a:tableStyleId>{69CF1AB2-1976-4502-BF36-3FF5EA218861}</a:tableStyleId>
              </a:tblPr>
              <a:tblGrid>
                <a:gridCol w="1371600">
                  <a:extLst>
                    <a:ext uri="{9D8B030D-6E8A-4147-A177-3AD203B41FA5}">
                      <a16:colId xmlns:a16="http://schemas.microsoft.com/office/drawing/2014/main" val="3548662857"/>
                    </a:ext>
                  </a:extLst>
                </a:gridCol>
                <a:gridCol w="6858000">
                  <a:extLst>
                    <a:ext uri="{9D8B030D-6E8A-4147-A177-3AD203B41FA5}">
                      <a16:colId xmlns:a16="http://schemas.microsoft.com/office/drawing/2014/main" val="249264798"/>
                    </a:ext>
                  </a:extLst>
                </a:gridCol>
              </a:tblGrid>
              <a:tr h="370840">
                <a:tc>
                  <a:txBody>
                    <a:bodyPr/>
                    <a:lstStyle/>
                    <a:p>
                      <a:r>
                        <a:rPr lang="en-US" b="1" dirty="0"/>
                        <a:t>What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indent="0">
                        <a:buFont typeface="+mj-lt"/>
                        <a:buNone/>
                      </a:pPr>
                      <a:r>
                        <a:rPr lang="en-US" b="0" dirty="0"/>
                        <a:t>We are moving to a </a:t>
                      </a:r>
                      <a:r>
                        <a:rPr lang="en-US" b="0" dirty="0" err="1"/>
                        <a:t>DateTime</a:t>
                      </a:r>
                      <a:r>
                        <a:rPr lang="en-US" b="0" dirty="0"/>
                        <a:t> structure.  What should we do with NULL time?</a:t>
                      </a:r>
                      <a:r>
                        <a:rPr lang="en-US" b="0" dirty="0">
                          <a:effectLst/>
                        </a:rPr>
                        <a:t> What do you do for start times when all you have is day data?  What do you do for end times when all you have is day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87098890"/>
                  </a:ext>
                </a:extLst>
              </a:tr>
              <a:tr h="370840">
                <a:tc>
                  <a:txBody>
                    <a:bodyPr/>
                    <a:lstStyle/>
                    <a:p>
                      <a:r>
                        <a:rPr lang="en-US" b="1" dirty="0"/>
                        <a:t>Notes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800" b="1" u="none" strike="noStrike" kern="1200" dirty="0">
                          <a:effectLst/>
                        </a:rPr>
                        <a:t>RECOMMENDATION:</a:t>
                      </a:r>
                      <a:endParaRPr lang="en-US" sz="1800" b="1" dirty="0">
                        <a:effectLst/>
                      </a:endParaRPr>
                    </a:p>
                    <a:p>
                      <a:pPr marL="0" indent="0">
                        <a:buFont typeface="+mj-lt"/>
                        <a:buNone/>
                      </a:pPr>
                      <a:r>
                        <a:rPr lang="en-US" sz="1400" b="0" dirty="0">
                          <a:effectLst/>
                          <a:latin typeface="Consolas" panose="020B0609020204030204" pitchFamily="49" charset="0"/>
                          <a:cs typeface="Consolas" panose="020B0609020204030204" pitchFamily="49" charset="0"/>
                        </a:rPr>
                        <a:t>Choose default time of 0.00 if time is unknown.</a:t>
                      </a:r>
                      <a:endParaRPr lang="en-US" b="0" dirty="0">
                        <a:effectLst/>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66549502"/>
                  </a:ext>
                </a:extLst>
              </a:tr>
              <a:tr h="370840">
                <a:tc>
                  <a:txBody>
                    <a:bodyPr/>
                    <a:lstStyle/>
                    <a:p>
                      <a:r>
                        <a:rPr lang="en-US" b="1" dirty="0"/>
                        <a:t>Action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342900" indent="-342900">
                        <a:buFont typeface="+mj-lt"/>
                        <a:buAutoNum type="arabicPeriod"/>
                      </a:pPr>
                      <a:r>
                        <a:rPr lang="en-US" b="0" dirty="0">
                          <a:effectLst/>
                        </a:rPr>
                        <a:t>Decide on Day 1 the proposal</a:t>
                      </a:r>
                    </a:p>
                    <a:p>
                      <a:pPr marL="342900" indent="-342900">
                        <a:buFont typeface="+mj-lt"/>
                        <a:buAutoNum type="arabicPeriod"/>
                      </a:pPr>
                      <a:r>
                        <a:rPr lang="en-US" b="0" dirty="0">
                          <a:effectLst/>
                        </a:rPr>
                        <a:t>Communicate with other THEMIS groups/forum to get complete buy-in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9867297"/>
                  </a:ext>
                </a:extLst>
              </a:tr>
            </a:tbl>
          </a:graphicData>
        </a:graphic>
      </p:graphicFrame>
    </p:spTree>
    <p:extLst>
      <p:ext uri="{BB962C8B-B14F-4D97-AF65-F5344CB8AC3E}">
        <p14:creationId xmlns:p14="http://schemas.microsoft.com/office/powerpoint/2010/main" val="4155430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2F661-40F4-4FB9-AB56-A12636103809}"/>
              </a:ext>
            </a:extLst>
          </p:cNvPr>
          <p:cNvSpPr>
            <a:spLocks noGrp="1"/>
          </p:cNvSpPr>
          <p:nvPr>
            <p:ph type="title"/>
          </p:nvPr>
        </p:nvSpPr>
        <p:spPr/>
        <p:txBody>
          <a:bodyPr/>
          <a:lstStyle/>
          <a:p>
            <a:r>
              <a:rPr lang="en-US" dirty="0"/>
              <a:t>Flavors of 0</a:t>
            </a:r>
          </a:p>
        </p:txBody>
      </p:sp>
      <p:graphicFrame>
        <p:nvGraphicFramePr>
          <p:cNvPr id="4" name="Content Placeholder 3">
            <a:extLst>
              <a:ext uri="{FF2B5EF4-FFF2-40B4-BE49-F238E27FC236}">
                <a16:creationId xmlns:a16="http://schemas.microsoft.com/office/drawing/2014/main" id="{9B6D44E4-89F1-42D5-9154-47F8CB5812E0}"/>
              </a:ext>
            </a:extLst>
          </p:cNvPr>
          <p:cNvGraphicFramePr>
            <a:graphicFrameLocks/>
          </p:cNvGraphicFramePr>
          <p:nvPr>
            <p:extLst/>
          </p:nvPr>
        </p:nvGraphicFramePr>
        <p:xfrm>
          <a:off x="457200" y="1219200"/>
          <a:ext cx="8229600" cy="4302760"/>
        </p:xfrm>
        <a:graphic>
          <a:graphicData uri="http://schemas.openxmlformats.org/drawingml/2006/table">
            <a:tbl>
              <a:tblPr firstRow="1" bandRow="1">
                <a:tableStyleId>{69CF1AB2-1976-4502-BF36-3FF5EA218861}</a:tableStyleId>
              </a:tblPr>
              <a:tblGrid>
                <a:gridCol w="1495168">
                  <a:extLst>
                    <a:ext uri="{9D8B030D-6E8A-4147-A177-3AD203B41FA5}">
                      <a16:colId xmlns:a16="http://schemas.microsoft.com/office/drawing/2014/main" val="3548662857"/>
                    </a:ext>
                  </a:extLst>
                </a:gridCol>
                <a:gridCol w="6734432">
                  <a:extLst>
                    <a:ext uri="{9D8B030D-6E8A-4147-A177-3AD203B41FA5}">
                      <a16:colId xmlns:a16="http://schemas.microsoft.com/office/drawing/2014/main" val="249264798"/>
                    </a:ext>
                  </a:extLst>
                </a:gridCol>
              </a:tblGrid>
              <a:tr h="370840">
                <a:tc>
                  <a:txBody>
                    <a:bodyPr/>
                    <a:lstStyle/>
                    <a:p>
                      <a:r>
                        <a:rPr lang="en-US" b="1" dirty="0"/>
                        <a:t>What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indent="0">
                        <a:buFont typeface="+mj-lt"/>
                        <a:buNone/>
                      </a:pPr>
                      <a:r>
                        <a:rPr lang="en-US" b="0" dirty="0">
                          <a:effectLst/>
                        </a:rPr>
                        <a:t>Should CONCEPT_IDs allow NULLs?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87098890"/>
                  </a:ext>
                </a:extLst>
              </a:tr>
              <a:tr h="370840">
                <a:tc>
                  <a:txBody>
                    <a:bodyPr/>
                    <a:lstStyle/>
                    <a:p>
                      <a:r>
                        <a:rPr lang="en-US" b="1" dirty="0"/>
                        <a:t>Notes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rtl="0"/>
                      <a:r>
                        <a:rPr lang="en-US" sz="1800" b="0" i="0" u="sng" strike="noStrike" kern="1200" dirty="0">
                          <a:solidFill>
                            <a:schemeClr val="dk1"/>
                          </a:solidFill>
                          <a:effectLst/>
                          <a:latin typeface="+mn-lt"/>
                          <a:ea typeface="+mn-ea"/>
                          <a:cs typeface="+mn-cs"/>
                          <a:hlinkClick r:id="rId2"/>
                        </a:rPr>
                        <a:t>http://forums.ohdsi.org/t/concept-id-to-null-or-not-to-null-themis-wg3/3965</a:t>
                      </a:r>
                      <a:br>
                        <a:rPr lang="en-US" sz="1800" b="0" i="0" u="sng" strike="noStrike" kern="1200" dirty="0">
                          <a:solidFill>
                            <a:schemeClr val="dk1"/>
                          </a:solidFill>
                          <a:effectLst/>
                          <a:latin typeface="+mn-lt"/>
                          <a:ea typeface="+mn-ea"/>
                          <a:cs typeface="+mn-cs"/>
                        </a:rPr>
                      </a:br>
                      <a:endParaRPr lang="en-US" sz="1800" b="1" i="0" u="none" strike="noStrike" kern="1200" dirty="0">
                        <a:solidFill>
                          <a:schemeClr val="dk1"/>
                        </a:solidFill>
                        <a:effectLst/>
                        <a:latin typeface="+mn-lt"/>
                        <a:ea typeface="+mn-ea"/>
                        <a:cs typeface="+mn-cs"/>
                      </a:endParaRPr>
                    </a:p>
                    <a:p>
                      <a:pPr rtl="0"/>
                      <a:r>
                        <a:rPr lang="en-US" sz="1800" b="1" i="0" u="none" strike="noStrike" kern="1200" dirty="0">
                          <a:solidFill>
                            <a:schemeClr val="dk1"/>
                          </a:solidFill>
                          <a:effectLst/>
                          <a:latin typeface="+mn-lt"/>
                          <a:ea typeface="+mn-ea"/>
                          <a:cs typeface="+mn-cs"/>
                        </a:rPr>
                        <a:t>RULE:</a:t>
                      </a:r>
                      <a:endParaRPr lang="en-US" b="0" dirty="0">
                        <a:effectLst/>
                      </a:endParaRPr>
                    </a:p>
                    <a:p>
                      <a:pPr rtl="0"/>
                      <a:r>
                        <a:rPr lang="en-US" sz="1400" b="0" i="0" kern="1200" dirty="0">
                          <a:solidFill>
                            <a:schemeClr val="dk1"/>
                          </a:solidFill>
                          <a:effectLst/>
                          <a:latin typeface="Consolas" panose="020B0609020204030204" pitchFamily="49" charset="0"/>
                          <a:ea typeface="+mn-ea"/>
                          <a:cs typeface="Consolas" panose="020B0609020204030204" pitchFamily="49" charset="0"/>
                        </a:rPr>
                        <a:t>Foreign key into the Standardized Vocabularies (i.e. the </a:t>
                      </a:r>
                      <a:r>
                        <a:rPr lang="en-US" sz="1400" b="0" i="0" kern="1200" dirty="0" err="1">
                          <a:solidFill>
                            <a:schemeClr val="dk1"/>
                          </a:solidFill>
                          <a:effectLst/>
                          <a:latin typeface="Consolas" panose="020B0609020204030204" pitchFamily="49" charset="0"/>
                          <a:ea typeface="+mn-ea"/>
                          <a:cs typeface="Consolas" panose="020B0609020204030204" pitchFamily="49" charset="0"/>
                        </a:rPr>
                        <a:t>standard_concept</a:t>
                      </a:r>
                      <a:r>
                        <a:rPr lang="en-US" sz="1400" b="0" i="0" kern="1200" dirty="0">
                          <a:solidFill>
                            <a:schemeClr val="dk1"/>
                          </a:solidFill>
                          <a:effectLst/>
                          <a:latin typeface="Consolas" panose="020B0609020204030204" pitchFamily="49" charset="0"/>
                          <a:ea typeface="+mn-ea"/>
                          <a:cs typeface="Consolas" panose="020B0609020204030204" pitchFamily="49" charset="0"/>
                        </a:rPr>
                        <a:t> attribute for the corresponding term is true), which serves as the primary basis for all standardized analytics. For example, </a:t>
                      </a:r>
                      <a:r>
                        <a:rPr lang="en-US" sz="1400" b="0" i="0" kern="1200" dirty="0" err="1">
                          <a:solidFill>
                            <a:schemeClr val="dk1"/>
                          </a:solidFill>
                          <a:effectLst/>
                          <a:latin typeface="Consolas" panose="020B0609020204030204" pitchFamily="49" charset="0"/>
                          <a:ea typeface="+mn-ea"/>
                          <a:cs typeface="Consolas" panose="020B0609020204030204" pitchFamily="49" charset="0"/>
                        </a:rPr>
                        <a:t>condition_concept_id</a:t>
                      </a:r>
                      <a:r>
                        <a:rPr lang="en-US" sz="1400" b="0" i="0" kern="1200" dirty="0">
                          <a:solidFill>
                            <a:schemeClr val="dk1"/>
                          </a:solidFill>
                          <a:effectLst/>
                          <a:latin typeface="Consolas" panose="020B0609020204030204" pitchFamily="49" charset="0"/>
                          <a:ea typeface="+mn-ea"/>
                          <a:cs typeface="Consolas" panose="020B0609020204030204" pitchFamily="49" charset="0"/>
                        </a:rPr>
                        <a:t> = 31967 contains reference value for SNOMED concept of 'Nausea'. Set the value to 0 'No matching concept' when a mapping to a standard concept cannot be found.</a:t>
                      </a:r>
                      <a:endParaRPr lang="en-US" sz="1400" b="0" dirty="0">
                        <a:effectLst/>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66549502"/>
                  </a:ext>
                </a:extLst>
              </a:tr>
              <a:tr h="370840">
                <a:tc>
                  <a:txBody>
                    <a:bodyPr/>
                    <a:lstStyle/>
                    <a:p>
                      <a:r>
                        <a:rPr lang="en-US" b="1" dirty="0"/>
                        <a:t>Action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rtl="0"/>
                      <a:r>
                        <a:rPr lang="en-US" sz="1800" b="0" i="0" u="none" strike="noStrike" kern="1200" dirty="0">
                          <a:solidFill>
                            <a:schemeClr val="dk1"/>
                          </a:solidFill>
                          <a:effectLst/>
                          <a:latin typeface="+mn-lt"/>
                          <a:ea typeface="+mn-ea"/>
                          <a:cs typeface="+mn-cs"/>
                        </a:rPr>
                        <a:t>1) Submit recommendation to the CDM WG to make all CONCEPT_IDs NOT NULL columns.</a:t>
                      </a:r>
                      <a:endParaRPr lang="en-US" b="0" dirty="0">
                        <a:effectLst/>
                      </a:endParaRPr>
                    </a:p>
                    <a:p>
                      <a:pPr rtl="0"/>
                      <a:r>
                        <a:rPr lang="en-US" sz="1800" b="0" i="0" u="none" strike="noStrike" kern="1200" dirty="0">
                          <a:solidFill>
                            <a:schemeClr val="dk1"/>
                          </a:solidFill>
                          <a:effectLst/>
                          <a:latin typeface="+mn-lt"/>
                          <a:ea typeface="+mn-ea"/>
                          <a:cs typeface="+mn-cs"/>
                        </a:rPr>
                        <a:t>2) update language in the WIKI under CONCEPT_ID</a:t>
                      </a:r>
                      <a:endParaRPr lang="en-US" b="0" dirty="0">
                        <a:effectLst/>
                      </a:endParaRPr>
                    </a:p>
                    <a:p>
                      <a:pPr rtl="0"/>
                      <a:r>
                        <a:rPr lang="en-US" sz="1800" b="0" i="0" u="sng" strike="noStrike" kern="1200" dirty="0">
                          <a:solidFill>
                            <a:schemeClr val="dk1"/>
                          </a:solidFill>
                          <a:effectLst/>
                          <a:latin typeface="+mn-lt"/>
                          <a:ea typeface="+mn-ea"/>
                          <a:cs typeface="+mn-cs"/>
                          <a:hlinkClick r:id="rId3"/>
                        </a:rPr>
                        <a:t>https://github.com/OHDSI/CommonDataModel/wiki/Data-Model-Conventions</a:t>
                      </a:r>
                      <a:endParaRPr lang="en-US" b="0"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9867297"/>
                  </a:ext>
                </a:extLst>
              </a:tr>
            </a:tbl>
          </a:graphicData>
        </a:graphic>
      </p:graphicFrame>
    </p:spTree>
    <p:extLst>
      <p:ext uri="{BB962C8B-B14F-4D97-AF65-F5344CB8AC3E}">
        <p14:creationId xmlns:p14="http://schemas.microsoft.com/office/powerpoint/2010/main" val="1033276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2F661-40F4-4FB9-AB56-A12636103809}"/>
              </a:ext>
            </a:extLst>
          </p:cNvPr>
          <p:cNvSpPr>
            <a:spLocks noGrp="1"/>
          </p:cNvSpPr>
          <p:nvPr>
            <p:ph type="title"/>
          </p:nvPr>
        </p:nvSpPr>
        <p:spPr/>
        <p:txBody>
          <a:bodyPr>
            <a:normAutofit/>
          </a:bodyPr>
          <a:lstStyle/>
          <a:p>
            <a:r>
              <a:rPr lang="en-US" dirty="0"/>
              <a:t>Duplicate Drugs on Same Day</a:t>
            </a:r>
          </a:p>
        </p:txBody>
      </p:sp>
      <p:graphicFrame>
        <p:nvGraphicFramePr>
          <p:cNvPr id="4" name="Content Placeholder 3">
            <a:extLst>
              <a:ext uri="{FF2B5EF4-FFF2-40B4-BE49-F238E27FC236}">
                <a16:creationId xmlns:a16="http://schemas.microsoft.com/office/drawing/2014/main" id="{9B6D44E4-89F1-42D5-9154-47F8CB5812E0}"/>
              </a:ext>
            </a:extLst>
          </p:cNvPr>
          <p:cNvGraphicFramePr>
            <a:graphicFrameLocks/>
          </p:cNvGraphicFramePr>
          <p:nvPr>
            <p:extLst/>
          </p:nvPr>
        </p:nvGraphicFramePr>
        <p:xfrm>
          <a:off x="457200" y="1219200"/>
          <a:ext cx="8229600" cy="3718560"/>
        </p:xfrm>
        <a:graphic>
          <a:graphicData uri="http://schemas.openxmlformats.org/drawingml/2006/table">
            <a:tbl>
              <a:tblPr firstRow="1" bandRow="1">
                <a:tableStyleId>{69CF1AB2-1976-4502-BF36-3FF5EA218861}</a:tableStyleId>
              </a:tblPr>
              <a:tblGrid>
                <a:gridCol w="1371600">
                  <a:extLst>
                    <a:ext uri="{9D8B030D-6E8A-4147-A177-3AD203B41FA5}">
                      <a16:colId xmlns:a16="http://schemas.microsoft.com/office/drawing/2014/main" val="3548662857"/>
                    </a:ext>
                  </a:extLst>
                </a:gridCol>
                <a:gridCol w="6858000">
                  <a:extLst>
                    <a:ext uri="{9D8B030D-6E8A-4147-A177-3AD203B41FA5}">
                      <a16:colId xmlns:a16="http://schemas.microsoft.com/office/drawing/2014/main" val="249264798"/>
                    </a:ext>
                  </a:extLst>
                </a:gridCol>
              </a:tblGrid>
              <a:tr h="370840">
                <a:tc>
                  <a:txBody>
                    <a:bodyPr/>
                    <a:lstStyle/>
                    <a:p>
                      <a:r>
                        <a:rPr lang="en-US" b="1" dirty="0"/>
                        <a:t>What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indent="0">
                        <a:buFont typeface="+mj-lt"/>
                        <a:buNone/>
                      </a:pPr>
                      <a:r>
                        <a:rPr lang="en-US" sz="1800" b="0" i="0" kern="1200" dirty="0">
                          <a:solidFill>
                            <a:schemeClr val="dk1"/>
                          </a:solidFill>
                          <a:effectLst/>
                          <a:latin typeface="+mn-lt"/>
                          <a:ea typeface="+mn-ea"/>
                          <a:cs typeface="+mn-cs"/>
                        </a:rPr>
                        <a:t>What should someone do if duplicate drugs are reported on the same day?  Most likely an idea that can be expanded to procedures.</a:t>
                      </a:r>
                      <a:endParaRPr lang="en-US" b="0"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87098890"/>
                  </a:ext>
                </a:extLst>
              </a:tr>
              <a:tr h="370840">
                <a:tc>
                  <a:txBody>
                    <a:bodyPr/>
                    <a:lstStyle/>
                    <a:p>
                      <a:r>
                        <a:rPr lang="en-US" b="1" dirty="0"/>
                        <a:t>Notes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rtl="0"/>
                      <a:r>
                        <a:rPr lang="en-US" sz="1800" b="0" u="none" strike="noStrike" kern="1200" dirty="0">
                          <a:effectLst/>
                          <a:hlinkClick r:id="rId2"/>
                        </a:rPr>
                        <a:t>http://forums.ohdsi.org/t/duplicate-drugs-themis-wg3/4101</a:t>
                      </a:r>
                      <a:endParaRPr lang="en-US" sz="1800" b="0" u="none" strike="noStrike" kern="1200" dirty="0">
                        <a:effectLst/>
                      </a:endParaRPr>
                    </a:p>
                    <a:p>
                      <a:pPr rtl="0"/>
                      <a:endParaRPr lang="en-US" sz="1800" b="1" u="none" strike="noStrike" kern="1200" dirty="0">
                        <a:effectLst/>
                      </a:endParaRPr>
                    </a:p>
                    <a:p>
                      <a:pPr rtl="0"/>
                      <a:r>
                        <a:rPr lang="en-US" sz="1800" b="1" u="none" strike="noStrike" kern="1200" dirty="0">
                          <a:effectLst/>
                        </a:rPr>
                        <a:t>RECOMMENDATION:</a:t>
                      </a:r>
                      <a:br>
                        <a:rPr lang="en-US" sz="1800" b="1" u="none" strike="noStrike" kern="1200" dirty="0">
                          <a:effectLst/>
                        </a:rPr>
                      </a:br>
                      <a:r>
                        <a:rPr lang="en-US" sz="1600" b="0" i="0" u="none" strike="noStrike" kern="1200" dirty="0">
                          <a:effectLst/>
                          <a:latin typeface="Consolas" panose="020B0609020204030204" pitchFamily="49" charset="0"/>
                          <a:cs typeface="Consolas" panose="020B0609020204030204" pitchFamily="49" charset="0"/>
                        </a:rPr>
                        <a:t>If a patient has multiple records on the same day for the same drug or procedures the ETL should not dedupe them unless there is probable reason to believe the item is a true data duplicate.</a:t>
                      </a:r>
                      <a:endParaRPr lang="en-US" sz="1800" b="1" dirty="0">
                        <a:effectLst/>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66549502"/>
                  </a:ext>
                </a:extLst>
              </a:tr>
              <a:tr h="370840">
                <a:tc>
                  <a:txBody>
                    <a:bodyPr/>
                    <a:lstStyle/>
                    <a:p>
                      <a:r>
                        <a:rPr lang="en-US" b="1" dirty="0"/>
                        <a:t>Action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800" b="0" i="0" u="none" strike="noStrike" kern="1200" dirty="0">
                          <a:solidFill>
                            <a:schemeClr val="dk1"/>
                          </a:solidFill>
                          <a:effectLst/>
                          <a:latin typeface="+mn-lt"/>
                          <a:ea typeface="+mn-ea"/>
                          <a:cs typeface="+mn-cs"/>
                        </a:rPr>
                        <a:t>Work with Clair to have posted on the DRUG_EXPOSURE &amp; PROCEDURE_OCCURRENCE page under the CDM Wiki. </a:t>
                      </a:r>
                      <a:br>
                        <a:rPr lang="en-US" sz="1800" b="0" i="0" u="none" strike="noStrike" kern="1200" dirty="0">
                          <a:solidFill>
                            <a:schemeClr val="dk1"/>
                          </a:solidFill>
                          <a:effectLst/>
                          <a:latin typeface="+mn-lt"/>
                          <a:ea typeface="+mn-ea"/>
                          <a:cs typeface="+mn-cs"/>
                        </a:rPr>
                      </a:br>
                      <a:r>
                        <a:rPr lang="en-US" sz="1800" b="0" i="0" u="none" strike="noStrike" kern="1200" dirty="0">
                          <a:solidFill>
                            <a:schemeClr val="dk1"/>
                          </a:solidFill>
                          <a:effectLst/>
                          <a:latin typeface="+mn-lt"/>
                          <a:ea typeface="+mn-ea"/>
                          <a:cs typeface="+mn-cs"/>
                          <a:hlinkClick r:id="rId3"/>
                        </a:rPr>
                        <a:t>https://github.com/OHDSI/CommonDataModel/wiki/</a:t>
                      </a:r>
                      <a:endParaRPr lang="en-US" sz="1800" b="0" i="0" u="none" strike="noStrike"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9867297"/>
                  </a:ext>
                </a:extLst>
              </a:tr>
            </a:tbl>
          </a:graphicData>
        </a:graphic>
      </p:graphicFrame>
    </p:spTree>
    <p:extLst>
      <p:ext uri="{BB962C8B-B14F-4D97-AF65-F5344CB8AC3E}">
        <p14:creationId xmlns:p14="http://schemas.microsoft.com/office/powerpoint/2010/main" val="1347621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 Thursday</a:t>
            </a:r>
          </a:p>
        </p:txBody>
      </p:sp>
      <p:sp>
        <p:nvSpPr>
          <p:cNvPr id="3" name="Text Placeholder 2"/>
          <p:cNvSpPr>
            <a:spLocks noGrp="1"/>
          </p:cNvSpPr>
          <p:nvPr>
            <p:ph type="body" idx="1"/>
          </p:nvPr>
        </p:nvSpPr>
        <p:spPr/>
        <p:txBody>
          <a:bodyPr>
            <a:normAutofit fontScale="85000" lnSpcReduction="20000"/>
          </a:bodyPr>
          <a:lstStyle/>
          <a:p>
            <a:pPr marL="203200" indent="0">
              <a:buNone/>
            </a:pPr>
            <a:r>
              <a:rPr lang="en-US" dirty="0"/>
              <a:t>8:00 – 8:15 AM: 		Introduction/Goals of THEMIS</a:t>
            </a:r>
          </a:p>
          <a:p>
            <a:pPr marL="203200" indent="0">
              <a:buNone/>
            </a:pPr>
            <a:r>
              <a:rPr lang="en-US" dirty="0"/>
              <a:t>8:15 – 8:30 AM:		Quick word from Patrick Ryan</a:t>
            </a:r>
          </a:p>
          <a:p>
            <a:pPr marL="203200" indent="0">
              <a:buNone/>
            </a:pPr>
            <a:r>
              <a:rPr lang="en-US" dirty="0"/>
              <a:t>8:30 – 10:00 AM: 		Proposal Presentations</a:t>
            </a:r>
          </a:p>
          <a:p>
            <a:pPr marL="203200" indent="0">
              <a:buNone/>
            </a:pPr>
            <a:r>
              <a:rPr lang="en-US" dirty="0"/>
              <a:t>10:00 – 10:15 AM: 	Break</a:t>
            </a:r>
          </a:p>
          <a:p>
            <a:pPr marL="203200" indent="0">
              <a:buNone/>
            </a:pPr>
            <a:r>
              <a:rPr lang="en-US" dirty="0"/>
              <a:t>10:15 – 12:00 PM: 	Proposal Presentations</a:t>
            </a:r>
          </a:p>
          <a:p>
            <a:pPr marL="203200" indent="0">
              <a:buNone/>
            </a:pPr>
            <a:r>
              <a:rPr lang="en-US" dirty="0"/>
              <a:t>12:00 – 1:00 PM: 		Lunch</a:t>
            </a:r>
          </a:p>
          <a:p>
            <a:pPr marL="203200" indent="0">
              <a:buNone/>
            </a:pPr>
            <a:r>
              <a:rPr lang="en-US" dirty="0"/>
              <a:t>1:00 – 2:00 PM: 		Proposal Presentation</a:t>
            </a:r>
          </a:p>
          <a:p>
            <a:pPr marL="203200" indent="0">
              <a:buNone/>
            </a:pPr>
            <a:r>
              <a:rPr lang="en-US" dirty="0"/>
              <a:t>2:00 – 3:00 PM: 		Hot Topic Discussions 					(Observation Period)</a:t>
            </a:r>
          </a:p>
          <a:p>
            <a:pPr marL="203200" indent="0">
              <a:buNone/>
            </a:pPr>
            <a:r>
              <a:rPr lang="en-US" dirty="0"/>
              <a:t>3:00 – 3:15 PM: 		Break</a:t>
            </a:r>
          </a:p>
          <a:p>
            <a:pPr marL="203200" indent="0">
              <a:buNone/>
            </a:pPr>
            <a:r>
              <a:rPr lang="en-US" dirty="0"/>
              <a:t>3:15 – 5:00 PM 		Hot Topic Discussions (3 topics 				– 35 minutes each)</a:t>
            </a:r>
          </a:p>
          <a:p>
            <a:endParaRPr lang="en-US" dirty="0"/>
          </a:p>
        </p:txBody>
      </p:sp>
      <p:sp>
        <p:nvSpPr>
          <p:cNvPr id="4" name="Slide Number Placeholder 3"/>
          <p:cNvSpPr>
            <a:spLocks noGrp="1"/>
          </p:cNvSpPr>
          <p:nvPr>
            <p:ph type="sldNum" idx="12"/>
          </p:nvPr>
        </p:nvSpPr>
        <p:spPr/>
        <p:txBody>
          <a:bodyPr/>
          <a:lstStyle/>
          <a:p>
            <a:pPr>
              <a:buSzPct val="25000"/>
            </a:pPr>
            <a:fld id="{00000000-1234-1234-1234-123412341234}" type="slidenum">
              <a:rPr lang="en-US" sz="1200" smtClean="0">
                <a:solidFill>
                  <a:srgbClr val="20425A"/>
                </a:solidFill>
                <a:latin typeface="Calibri"/>
                <a:ea typeface="Calibri"/>
                <a:cs typeface="Calibri"/>
                <a:sym typeface="Calibri"/>
              </a:rPr>
              <a:pPr>
                <a:buSzPct val="25000"/>
              </a:pPr>
              <a:t>2</a:t>
            </a:fld>
            <a:endParaRPr lang="en-US" sz="1200" dirty="0">
              <a:solidFill>
                <a:srgbClr val="20425A"/>
              </a:solidFill>
              <a:latin typeface="Calibri"/>
              <a:ea typeface="Calibri"/>
              <a:cs typeface="Calibri"/>
              <a:sym typeface="Calibri"/>
            </a:endParaRPr>
          </a:p>
        </p:txBody>
      </p:sp>
    </p:spTree>
    <p:extLst>
      <p:ext uri="{BB962C8B-B14F-4D97-AF65-F5344CB8AC3E}">
        <p14:creationId xmlns:p14="http://schemas.microsoft.com/office/powerpoint/2010/main" val="2029538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Should source values be standardized</a:t>
            </a:r>
          </a:p>
        </p:txBody>
      </p:sp>
      <p:sp>
        <p:nvSpPr>
          <p:cNvPr id="3" name="Text Placeholder 2"/>
          <p:cNvSpPr>
            <a:spLocks noGrp="1"/>
          </p:cNvSpPr>
          <p:nvPr>
            <p:ph type="body" idx="1"/>
          </p:nvPr>
        </p:nvSpPr>
        <p:spPr/>
        <p:txBody>
          <a:bodyPr/>
          <a:lstStyle/>
          <a:p>
            <a:pPr marL="203200" indent="0">
              <a:buNone/>
            </a:pPr>
            <a:r>
              <a:rPr lang="en-US" dirty="0"/>
              <a:t>Source values should not be standardized</a:t>
            </a:r>
          </a:p>
          <a:p>
            <a:pPr marL="203200" indent="0">
              <a:buNone/>
            </a:pPr>
            <a:r>
              <a:rPr lang="en-US" dirty="0"/>
              <a:t>Forum post:</a:t>
            </a:r>
          </a:p>
          <a:p>
            <a:pPr marL="203200" indent="0">
              <a:buNone/>
            </a:pPr>
            <a:r>
              <a:rPr lang="en-US" dirty="0">
                <a:hlinkClick r:id="rId2"/>
              </a:rPr>
              <a:t>http://forums.ohdsi.org/t/themis-question-what-do-people-put-in-the-source-value-fields/4092/15</a:t>
            </a:r>
            <a:endParaRPr lang="en-US" dirty="0"/>
          </a:p>
          <a:p>
            <a:pPr marL="203200" indent="0">
              <a:buNone/>
            </a:pPr>
            <a:endParaRPr lang="en-US" dirty="0"/>
          </a:p>
        </p:txBody>
      </p:sp>
      <p:sp>
        <p:nvSpPr>
          <p:cNvPr id="4" name="Slide Number Placeholder 3"/>
          <p:cNvSpPr>
            <a:spLocks noGrp="1"/>
          </p:cNvSpPr>
          <p:nvPr>
            <p:ph type="sldNum" idx="12"/>
          </p:nvPr>
        </p:nvSpPr>
        <p:spPr/>
        <p:txBody>
          <a:bodyPr/>
          <a:lstStyle/>
          <a:p>
            <a:pPr>
              <a:buSzPct val="25000"/>
            </a:pPr>
            <a:fld id="{00000000-1234-1234-1234-123412341234}" type="slidenum">
              <a:rPr lang="en-US" sz="1200" smtClean="0">
                <a:solidFill>
                  <a:srgbClr val="20425A"/>
                </a:solidFill>
                <a:latin typeface="Calibri"/>
                <a:ea typeface="Calibri"/>
                <a:cs typeface="Calibri"/>
                <a:sym typeface="Calibri"/>
              </a:rPr>
              <a:pPr>
                <a:buSzPct val="25000"/>
              </a:pPr>
              <a:t>20</a:t>
            </a:fld>
            <a:endParaRPr lang="en-US" sz="1200" dirty="0">
              <a:solidFill>
                <a:srgbClr val="20425A"/>
              </a:solidFill>
              <a:latin typeface="Calibri"/>
              <a:ea typeface="Calibri"/>
              <a:cs typeface="Calibri"/>
              <a:sym typeface="Calibri"/>
            </a:endParaRPr>
          </a:p>
        </p:txBody>
      </p:sp>
    </p:spTree>
    <p:extLst>
      <p:ext uri="{BB962C8B-B14F-4D97-AF65-F5344CB8AC3E}">
        <p14:creationId xmlns:p14="http://schemas.microsoft.com/office/powerpoint/2010/main" val="2322530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Death- Multiple Records (Same Day)</a:t>
            </a:r>
          </a:p>
        </p:txBody>
      </p:sp>
      <p:sp>
        <p:nvSpPr>
          <p:cNvPr id="3" name="Text Placeholder 2"/>
          <p:cNvSpPr>
            <a:spLocks noGrp="1"/>
          </p:cNvSpPr>
          <p:nvPr>
            <p:ph type="body" idx="1"/>
          </p:nvPr>
        </p:nvSpPr>
        <p:spPr/>
        <p:txBody>
          <a:bodyPr>
            <a:normAutofit fontScale="70000" lnSpcReduction="20000"/>
          </a:bodyPr>
          <a:lstStyle/>
          <a:p>
            <a:r>
              <a:rPr lang="en-US" dirty="0"/>
              <a:t>V4 allowed multiple death records.  This was discontinued in V5. There is support for changing back to allowing multiple records.</a:t>
            </a:r>
          </a:p>
          <a:p>
            <a:r>
              <a:rPr lang="en-US" dirty="0"/>
              <a:t>Reason:</a:t>
            </a:r>
          </a:p>
          <a:p>
            <a:r>
              <a:rPr lang="en-US" dirty="0"/>
              <a:t>If multiple causes of death for a patient in source data is not a mistake, then ETL folks should not try to guess which one should go to </a:t>
            </a:r>
            <a:r>
              <a:rPr lang="en-US" dirty="0" err="1"/>
              <a:t>cdm</a:t>
            </a:r>
            <a:r>
              <a:rPr lang="en-US" dirty="0"/>
              <a:t> table.</a:t>
            </a:r>
          </a:p>
          <a:p>
            <a:r>
              <a:rPr lang="en-US" dirty="0"/>
              <a:t>As it represents a change in the model standards the issue should be reviewed to ensure consensus.</a:t>
            </a:r>
          </a:p>
          <a:p>
            <a:r>
              <a:rPr lang="en-US" dirty="0"/>
              <a:t>Note: When one of the causes is suicide, to record this in the death table the standard concept for suicide will have to be the condition domain rather than the observation domain.   Another option would be to allow causes of death from the observation domain in addition to conditions.</a:t>
            </a:r>
          </a:p>
          <a:p>
            <a:pPr marL="203200" indent="0">
              <a:buNone/>
            </a:pPr>
            <a:endParaRPr lang="en-US" dirty="0"/>
          </a:p>
        </p:txBody>
      </p:sp>
      <p:sp>
        <p:nvSpPr>
          <p:cNvPr id="4" name="Slide Number Placeholder 3"/>
          <p:cNvSpPr>
            <a:spLocks noGrp="1"/>
          </p:cNvSpPr>
          <p:nvPr>
            <p:ph type="sldNum" idx="12"/>
          </p:nvPr>
        </p:nvSpPr>
        <p:spPr/>
        <p:txBody>
          <a:bodyPr/>
          <a:lstStyle/>
          <a:p>
            <a:pPr>
              <a:buSzPct val="25000"/>
            </a:pPr>
            <a:fld id="{00000000-1234-1234-1234-123412341234}" type="slidenum">
              <a:rPr lang="en-US" sz="1200" smtClean="0">
                <a:solidFill>
                  <a:srgbClr val="20425A"/>
                </a:solidFill>
                <a:latin typeface="Calibri"/>
                <a:ea typeface="Calibri"/>
                <a:cs typeface="Calibri"/>
                <a:sym typeface="Calibri"/>
              </a:rPr>
              <a:pPr>
                <a:buSzPct val="25000"/>
              </a:pPr>
              <a:t>21</a:t>
            </a:fld>
            <a:endParaRPr lang="en-US" sz="1200" dirty="0">
              <a:solidFill>
                <a:srgbClr val="20425A"/>
              </a:solidFill>
              <a:latin typeface="Calibri"/>
              <a:ea typeface="Calibri"/>
              <a:cs typeface="Calibri"/>
              <a:sym typeface="Calibri"/>
            </a:endParaRPr>
          </a:p>
        </p:txBody>
      </p:sp>
    </p:spTree>
    <p:extLst>
      <p:ext uri="{BB962C8B-B14F-4D97-AF65-F5344CB8AC3E}">
        <p14:creationId xmlns:p14="http://schemas.microsoft.com/office/powerpoint/2010/main" val="2210695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Death: Multiple records – different day</a:t>
            </a:r>
          </a:p>
        </p:txBody>
      </p:sp>
      <p:sp>
        <p:nvSpPr>
          <p:cNvPr id="3" name="Text Placeholder 2"/>
          <p:cNvSpPr>
            <a:spLocks noGrp="1"/>
          </p:cNvSpPr>
          <p:nvPr>
            <p:ph type="body" idx="1"/>
          </p:nvPr>
        </p:nvSpPr>
        <p:spPr/>
        <p:txBody>
          <a:bodyPr/>
          <a:lstStyle/>
          <a:p>
            <a:r>
              <a:rPr lang="en-US" dirty="0"/>
              <a:t>Consensus on the forum and among </a:t>
            </a:r>
            <a:r>
              <a:rPr lang="en-US" dirty="0" err="1"/>
              <a:t>Foucus</a:t>
            </a:r>
            <a:r>
              <a:rPr lang="en-US" dirty="0"/>
              <a:t> Group 4 is that only one death date per individual can be used even if multiple death records are allowed.</a:t>
            </a:r>
          </a:p>
          <a:p>
            <a:endParaRPr lang="en-US" dirty="0"/>
          </a:p>
        </p:txBody>
      </p:sp>
      <p:sp>
        <p:nvSpPr>
          <p:cNvPr id="4" name="Slide Number Placeholder 3"/>
          <p:cNvSpPr>
            <a:spLocks noGrp="1"/>
          </p:cNvSpPr>
          <p:nvPr>
            <p:ph type="sldNum" idx="12"/>
          </p:nvPr>
        </p:nvSpPr>
        <p:spPr/>
        <p:txBody>
          <a:bodyPr/>
          <a:lstStyle/>
          <a:p>
            <a:pPr>
              <a:buSzPct val="25000"/>
            </a:pPr>
            <a:fld id="{00000000-1234-1234-1234-123412341234}" type="slidenum">
              <a:rPr lang="en-US" sz="1200" smtClean="0">
                <a:solidFill>
                  <a:srgbClr val="20425A"/>
                </a:solidFill>
                <a:latin typeface="Calibri"/>
                <a:ea typeface="Calibri"/>
                <a:cs typeface="Calibri"/>
                <a:sym typeface="Calibri"/>
              </a:rPr>
              <a:pPr>
                <a:buSzPct val="25000"/>
              </a:pPr>
              <a:t>22</a:t>
            </a:fld>
            <a:endParaRPr lang="en-US" sz="1200" dirty="0">
              <a:solidFill>
                <a:srgbClr val="20425A"/>
              </a:solidFill>
              <a:latin typeface="Calibri"/>
              <a:ea typeface="Calibri"/>
              <a:cs typeface="Calibri"/>
              <a:sym typeface="Calibri"/>
            </a:endParaRPr>
          </a:p>
        </p:txBody>
      </p:sp>
    </p:spTree>
    <p:extLst>
      <p:ext uri="{BB962C8B-B14F-4D97-AF65-F5344CB8AC3E}">
        <p14:creationId xmlns:p14="http://schemas.microsoft.com/office/powerpoint/2010/main" val="27009854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 after Death</a:t>
            </a:r>
          </a:p>
        </p:txBody>
      </p:sp>
      <p:sp>
        <p:nvSpPr>
          <p:cNvPr id="3" name="Text Placeholder 2"/>
          <p:cNvSpPr>
            <a:spLocks noGrp="1"/>
          </p:cNvSpPr>
          <p:nvPr>
            <p:ph type="body" idx="1"/>
          </p:nvPr>
        </p:nvSpPr>
        <p:spPr/>
        <p:txBody>
          <a:bodyPr/>
          <a:lstStyle/>
          <a:p>
            <a:pPr marL="203200" indent="0">
              <a:buNone/>
            </a:pPr>
            <a:r>
              <a:rPr lang="en-US" dirty="0"/>
              <a:t>Do not allow for events after death</a:t>
            </a:r>
          </a:p>
        </p:txBody>
      </p:sp>
      <p:sp>
        <p:nvSpPr>
          <p:cNvPr id="4" name="Slide Number Placeholder 3"/>
          <p:cNvSpPr>
            <a:spLocks noGrp="1"/>
          </p:cNvSpPr>
          <p:nvPr>
            <p:ph type="sldNum" idx="12"/>
          </p:nvPr>
        </p:nvSpPr>
        <p:spPr/>
        <p:txBody>
          <a:bodyPr/>
          <a:lstStyle/>
          <a:p>
            <a:pPr>
              <a:buSzPct val="25000"/>
            </a:pPr>
            <a:fld id="{00000000-1234-1234-1234-123412341234}" type="slidenum">
              <a:rPr lang="en-US" sz="1200" smtClean="0">
                <a:solidFill>
                  <a:srgbClr val="20425A"/>
                </a:solidFill>
                <a:latin typeface="Calibri"/>
                <a:ea typeface="Calibri"/>
                <a:cs typeface="Calibri"/>
                <a:sym typeface="Calibri"/>
              </a:rPr>
              <a:pPr>
                <a:buSzPct val="25000"/>
              </a:pPr>
              <a:t>23</a:t>
            </a:fld>
            <a:endParaRPr lang="en-US" sz="1200" dirty="0">
              <a:solidFill>
                <a:srgbClr val="20425A"/>
              </a:solidFill>
              <a:latin typeface="Calibri"/>
              <a:ea typeface="Calibri"/>
              <a:cs typeface="Calibri"/>
              <a:sym typeface="Calibri"/>
            </a:endParaRPr>
          </a:p>
        </p:txBody>
      </p:sp>
    </p:spTree>
    <p:extLst>
      <p:ext uri="{BB962C8B-B14F-4D97-AF65-F5344CB8AC3E}">
        <p14:creationId xmlns:p14="http://schemas.microsoft.com/office/powerpoint/2010/main" val="3145396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Death Domain</a:t>
            </a:r>
          </a:p>
        </p:txBody>
      </p:sp>
      <p:sp>
        <p:nvSpPr>
          <p:cNvPr id="3" name="Text Placeholder 2"/>
          <p:cNvSpPr>
            <a:spLocks noGrp="1"/>
          </p:cNvSpPr>
          <p:nvPr>
            <p:ph type="body" idx="1"/>
          </p:nvPr>
        </p:nvSpPr>
        <p:spPr/>
        <p:txBody>
          <a:bodyPr/>
          <a:lstStyle/>
          <a:p>
            <a:r>
              <a:rPr lang="en-US" dirty="0"/>
              <a:t>The death domain contains the clinical event for how and when a Person dies. A person can have up to one record if the source system contains evidence about the Death, such as:</a:t>
            </a:r>
          </a:p>
          <a:p>
            <a:r>
              <a:rPr lang="en-US" dirty="0"/>
              <a:t>Condition Code in the Header or Detail information of claims</a:t>
            </a:r>
          </a:p>
          <a:p>
            <a:r>
              <a:rPr lang="en-US" dirty="0"/>
              <a:t>Status of enrollment into a health plan</a:t>
            </a:r>
          </a:p>
          <a:p>
            <a:r>
              <a:rPr lang="en-US" dirty="0"/>
              <a:t>Explicit record in EHR data</a:t>
            </a:r>
          </a:p>
          <a:p>
            <a:pPr marL="203200" indent="0">
              <a:buNone/>
            </a:pPr>
            <a:endParaRPr lang="en-US" dirty="0"/>
          </a:p>
        </p:txBody>
      </p:sp>
      <p:sp>
        <p:nvSpPr>
          <p:cNvPr id="4" name="Slide Number Placeholder 3"/>
          <p:cNvSpPr>
            <a:spLocks noGrp="1"/>
          </p:cNvSpPr>
          <p:nvPr>
            <p:ph type="sldNum" idx="12"/>
          </p:nvPr>
        </p:nvSpPr>
        <p:spPr/>
        <p:txBody>
          <a:bodyPr/>
          <a:lstStyle/>
          <a:p>
            <a:pPr>
              <a:buSzPct val="25000"/>
            </a:pPr>
            <a:fld id="{00000000-1234-1234-1234-123412341234}" type="slidenum">
              <a:rPr lang="en-US" sz="1200" smtClean="0">
                <a:solidFill>
                  <a:srgbClr val="20425A"/>
                </a:solidFill>
                <a:latin typeface="Calibri"/>
                <a:ea typeface="Calibri"/>
                <a:cs typeface="Calibri"/>
                <a:sym typeface="Calibri"/>
              </a:rPr>
              <a:pPr>
                <a:buSzPct val="25000"/>
              </a:pPr>
              <a:t>24</a:t>
            </a:fld>
            <a:endParaRPr lang="en-US" sz="1200" dirty="0">
              <a:solidFill>
                <a:srgbClr val="20425A"/>
              </a:solidFill>
              <a:latin typeface="Calibri"/>
              <a:ea typeface="Calibri"/>
              <a:cs typeface="Calibri"/>
              <a:sym typeface="Calibri"/>
            </a:endParaRPr>
          </a:p>
        </p:txBody>
      </p:sp>
    </p:spTree>
    <p:extLst>
      <p:ext uri="{BB962C8B-B14F-4D97-AF65-F5344CB8AC3E}">
        <p14:creationId xmlns:p14="http://schemas.microsoft.com/office/powerpoint/2010/main" val="41457733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Death Conventions</a:t>
            </a:r>
          </a:p>
        </p:txBody>
      </p:sp>
      <p:sp>
        <p:nvSpPr>
          <p:cNvPr id="3" name="Text Placeholder 2"/>
          <p:cNvSpPr>
            <a:spLocks noGrp="1"/>
          </p:cNvSpPr>
          <p:nvPr>
            <p:ph type="body" idx="1"/>
          </p:nvPr>
        </p:nvSpPr>
        <p:spPr/>
        <p:txBody>
          <a:bodyPr>
            <a:normAutofit fontScale="70000" lnSpcReduction="20000"/>
          </a:bodyPr>
          <a:lstStyle/>
          <a:p>
            <a:r>
              <a:rPr lang="en-US" dirty="0"/>
              <a:t>Living patients should not contain any information in the DEATH table.</a:t>
            </a:r>
          </a:p>
          <a:p>
            <a:r>
              <a:rPr lang="en-US" dirty="0"/>
              <a:t>Each Person may have more than one record of death in the source data. It is the task of the ETL to pick the most plausible or most accurate records to be aggregated and stored as a single record in the DEATH table.</a:t>
            </a:r>
          </a:p>
          <a:p>
            <a:r>
              <a:rPr lang="en-US" dirty="0"/>
              <a:t>If the Death Date cannot be precisely determined from the data, the best approximation should be used.</a:t>
            </a:r>
          </a:p>
          <a:p>
            <a:r>
              <a:rPr lang="en-US" dirty="0"/>
              <a:t>Valid Concepts for the </a:t>
            </a:r>
            <a:r>
              <a:rPr lang="en-US" dirty="0" err="1"/>
              <a:t>cause_concept_id</a:t>
            </a:r>
            <a:r>
              <a:rPr lang="en-US" dirty="0"/>
              <a:t> have </a:t>
            </a:r>
            <a:r>
              <a:rPr lang="en-US" dirty="0" err="1"/>
              <a:t>domain_id</a:t>
            </a:r>
            <a:r>
              <a:rPr lang="en-US" dirty="0"/>
              <a:t>='Condition'.</a:t>
            </a:r>
          </a:p>
          <a:p>
            <a:r>
              <a:rPr lang="en-US" dirty="0"/>
              <a:t>Research:</a:t>
            </a:r>
          </a:p>
          <a:p>
            <a:r>
              <a:rPr lang="en-US" dirty="0" err="1"/>
              <a:t>Condition_occurrence</a:t>
            </a:r>
            <a:r>
              <a:rPr lang="en-US" dirty="0"/>
              <a:t>, Death diagnoses</a:t>
            </a:r>
          </a:p>
          <a:p>
            <a:r>
              <a:rPr lang="en-US" u="sng" dirty="0">
                <a:hlinkClick r:id="rId2"/>
              </a:rPr>
              <a:t>http://forums.ohdsi.org/t/condition-occurrence-death-diagnoses/2609/36</a:t>
            </a:r>
            <a:endParaRPr lang="en-US" dirty="0"/>
          </a:p>
        </p:txBody>
      </p:sp>
      <p:sp>
        <p:nvSpPr>
          <p:cNvPr id="4" name="Slide Number Placeholder 3"/>
          <p:cNvSpPr>
            <a:spLocks noGrp="1"/>
          </p:cNvSpPr>
          <p:nvPr>
            <p:ph type="sldNum" idx="12"/>
          </p:nvPr>
        </p:nvSpPr>
        <p:spPr/>
        <p:txBody>
          <a:bodyPr/>
          <a:lstStyle/>
          <a:p>
            <a:pPr>
              <a:buSzPct val="25000"/>
            </a:pPr>
            <a:fld id="{00000000-1234-1234-1234-123412341234}" type="slidenum">
              <a:rPr lang="en-US" sz="1200" smtClean="0">
                <a:solidFill>
                  <a:srgbClr val="20425A"/>
                </a:solidFill>
                <a:latin typeface="Calibri"/>
                <a:ea typeface="Calibri"/>
                <a:cs typeface="Calibri"/>
                <a:sym typeface="Calibri"/>
              </a:rPr>
              <a:pPr>
                <a:buSzPct val="25000"/>
              </a:pPr>
              <a:t>25</a:t>
            </a:fld>
            <a:endParaRPr lang="en-US" sz="1200" dirty="0">
              <a:solidFill>
                <a:srgbClr val="20425A"/>
              </a:solidFill>
              <a:latin typeface="Calibri"/>
              <a:ea typeface="Calibri"/>
              <a:cs typeface="Calibri"/>
              <a:sym typeface="Calibri"/>
            </a:endParaRPr>
          </a:p>
        </p:txBody>
      </p:sp>
    </p:spTree>
    <p:extLst>
      <p:ext uri="{BB962C8B-B14F-4D97-AF65-F5344CB8AC3E}">
        <p14:creationId xmlns:p14="http://schemas.microsoft.com/office/powerpoint/2010/main" val="37144545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Birth year after database ends</a:t>
            </a:r>
          </a:p>
        </p:txBody>
      </p:sp>
      <p:sp>
        <p:nvSpPr>
          <p:cNvPr id="3" name="Text Placeholder 2"/>
          <p:cNvSpPr>
            <a:spLocks noGrp="1"/>
          </p:cNvSpPr>
          <p:nvPr>
            <p:ph type="body" idx="1"/>
          </p:nvPr>
        </p:nvSpPr>
        <p:spPr/>
        <p:txBody>
          <a:bodyPr/>
          <a:lstStyle/>
          <a:p>
            <a:pPr marL="203200" indent="0">
              <a:buNone/>
            </a:pPr>
            <a:r>
              <a:rPr lang="en-US" dirty="0"/>
              <a:t>Do not bring in any patients who has a birth year after the database end date </a:t>
            </a:r>
          </a:p>
          <a:p>
            <a:pPr marL="203200" indent="0">
              <a:buNone/>
            </a:pPr>
            <a:br>
              <a:rPr lang="en-US" dirty="0"/>
            </a:br>
            <a:r>
              <a:rPr lang="en-US" dirty="0"/>
              <a:t>http://forums.ohdsi.org/t/eliminating-persons-themis-wg3-topic-2/3974</a:t>
            </a:r>
          </a:p>
        </p:txBody>
      </p:sp>
      <p:sp>
        <p:nvSpPr>
          <p:cNvPr id="4" name="Slide Number Placeholder 3"/>
          <p:cNvSpPr>
            <a:spLocks noGrp="1"/>
          </p:cNvSpPr>
          <p:nvPr>
            <p:ph type="sldNum" idx="12"/>
          </p:nvPr>
        </p:nvSpPr>
        <p:spPr/>
        <p:txBody>
          <a:bodyPr/>
          <a:lstStyle/>
          <a:p>
            <a:pPr>
              <a:buSzPct val="25000"/>
            </a:pPr>
            <a:fld id="{00000000-1234-1234-1234-123412341234}" type="slidenum">
              <a:rPr lang="en-US" sz="1200" smtClean="0">
                <a:solidFill>
                  <a:srgbClr val="20425A"/>
                </a:solidFill>
                <a:latin typeface="Calibri"/>
                <a:ea typeface="Calibri"/>
                <a:cs typeface="Calibri"/>
                <a:sym typeface="Calibri"/>
              </a:rPr>
              <a:pPr>
                <a:buSzPct val="25000"/>
              </a:pPr>
              <a:t>26</a:t>
            </a:fld>
            <a:endParaRPr lang="en-US" sz="1200" dirty="0">
              <a:solidFill>
                <a:srgbClr val="20425A"/>
              </a:solidFill>
              <a:latin typeface="Calibri"/>
              <a:ea typeface="Calibri"/>
              <a:cs typeface="Calibri"/>
              <a:sym typeface="Calibri"/>
            </a:endParaRPr>
          </a:p>
        </p:txBody>
      </p:sp>
    </p:spTree>
    <p:extLst>
      <p:ext uri="{BB962C8B-B14F-4D97-AF65-F5344CB8AC3E}">
        <p14:creationId xmlns:p14="http://schemas.microsoft.com/office/powerpoint/2010/main" val="19711572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Glean month if birth absent</a:t>
            </a:r>
          </a:p>
        </p:txBody>
      </p:sp>
      <p:sp>
        <p:nvSpPr>
          <p:cNvPr id="3" name="Text Placeholder 2"/>
          <p:cNvSpPr>
            <a:spLocks noGrp="1"/>
          </p:cNvSpPr>
          <p:nvPr>
            <p:ph type="body" idx="1"/>
          </p:nvPr>
        </p:nvSpPr>
        <p:spPr/>
        <p:txBody>
          <a:bodyPr/>
          <a:lstStyle/>
          <a:p>
            <a:pPr marL="203200" indent="0">
              <a:buNone/>
            </a:pPr>
            <a:r>
              <a:rPr lang="en-US" dirty="0"/>
              <a:t>This is an </a:t>
            </a:r>
            <a:r>
              <a:rPr lang="en-US" dirty="0" err="1"/>
              <a:t>ETL’er</a:t>
            </a:r>
            <a:r>
              <a:rPr lang="en-US" dirty="0"/>
              <a:t> problem.  Not recommended to guess at the birth date/year</a:t>
            </a:r>
          </a:p>
          <a:p>
            <a:pPr marL="203200" indent="0">
              <a:buNone/>
            </a:pPr>
            <a:endParaRPr lang="en-US" dirty="0"/>
          </a:p>
        </p:txBody>
      </p:sp>
      <p:sp>
        <p:nvSpPr>
          <p:cNvPr id="4" name="Slide Number Placeholder 3"/>
          <p:cNvSpPr>
            <a:spLocks noGrp="1"/>
          </p:cNvSpPr>
          <p:nvPr>
            <p:ph type="sldNum" idx="12"/>
          </p:nvPr>
        </p:nvSpPr>
        <p:spPr/>
        <p:txBody>
          <a:bodyPr/>
          <a:lstStyle/>
          <a:p>
            <a:pPr>
              <a:buSzPct val="25000"/>
            </a:pPr>
            <a:fld id="{00000000-1234-1234-1234-123412341234}" type="slidenum">
              <a:rPr lang="en-US" sz="1200" smtClean="0">
                <a:solidFill>
                  <a:srgbClr val="20425A"/>
                </a:solidFill>
                <a:latin typeface="Calibri"/>
                <a:ea typeface="Calibri"/>
                <a:cs typeface="Calibri"/>
                <a:sym typeface="Calibri"/>
              </a:rPr>
              <a:pPr>
                <a:buSzPct val="25000"/>
              </a:pPr>
              <a:t>27</a:t>
            </a:fld>
            <a:endParaRPr lang="en-US" sz="1200" dirty="0">
              <a:solidFill>
                <a:srgbClr val="20425A"/>
              </a:solidFill>
              <a:latin typeface="Calibri"/>
              <a:ea typeface="Calibri"/>
              <a:cs typeface="Calibri"/>
              <a:sym typeface="Calibri"/>
            </a:endParaRPr>
          </a:p>
        </p:txBody>
      </p:sp>
    </p:spTree>
    <p:extLst>
      <p:ext uri="{BB962C8B-B14F-4D97-AF65-F5344CB8AC3E}">
        <p14:creationId xmlns:p14="http://schemas.microsoft.com/office/powerpoint/2010/main" val="35820390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Masking person’s age</a:t>
            </a:r>
          </a:p>
        </p:txBody>
      </p:sp>
      <p:sp>
        <p:nvSpPr>
          <p:cNvPr id="3" name="Text Placeholder 2"/>
          <p:cNvSpPr>
            <a:spLocks noGrp="1"/>
          </p:cNvSpPr>
          <p:nvPr>
            <p:ph type="body" idx="1"/>
          </p:nvPr>
        </p:nvSpPr>
        <p:spPr/>
        <p:txBody>
          <a:bodyPr/>
          <a:lstStyle/>
          <a:p>
            <a:pPr marL="203200" indent="0">
              <a:buNone/>
            </a:pPr>
            <a:r>
              <a:rPr lang="en-US" dirty="0"/>
              <a:t>The masking of a person’s age is dependent on the organization’s privacy policies.  Some organization are able to view the person’s age, however others are not.  </a:t>
            </a:r>
          </a:p>
          <a:p>
            <a:pPr marL="203200" indent="0">
              <a:buNone/>
            </a:pPr>
            <a:endParaRPr lang="en-US" dirty="0"/>
          </a:p>
          <a:p>
            <a:pPr marL="203200" indent="0">
              <a:buNone/>
            </a:pPr>
            <a:r>
              <a:rPr lang="en-US" dirty="0"/>
              <a:t>The rules for what age to start masking is also dependent on the organization’s privacy policies.  This may even vary by data asset.</a:t>
            </a:r>
          </a:p>
        </p:txBody>
      </p:sp>
      <p:sp>
        <p:nvSpPr>
          <p:cNvPr id="4" name="Slide Number Placeholder 3"/>
          <p:cNvSpPr>
            <a:spLocks noGrp="1"/>
          </p:cNvSpPr>
          <p:nvPr>
            <p:ph type="sldNum" idx="12"/>
          </p:nvPr>
        </p:nvSpPr>
        <p:spPr/>
        <p:txBody>
          <a:bodyPr/>
          <a:lstStyle/>
          <a:p>
            <a:pPr>
              <a:buSzPct val="25000"/>
            </a:pPr>
            <a:fld id="{00000000-1234-1234-1234-123412341234}" type="slidenum">
              <a:rPr lang="en-US" sz="1200" smtClean="0">
                <a:solidFill>
                  <a:srgbClr val="20425A"/>
                </a:solidFill>
                <a:latin typeface="Calibri"/>
                <a:ea typeface="Calibri"/>
                <a:cs typeface="Calibri"/>
                <a:sym typeface="Calibri"/>
              </a:rPr>
              <a:pPr>
                <a:buSzPct val="25000"/>
              </a:pPr>
              <a:t>28</a:t>
            </a:fld>
            <a:endParaRPr lang="en-US" sz="1200" dirty="0">
              <a:solidFill>
                <a:srgbClr val="20425A"/>
              </a:solidFill>
              <a:latin typeface="Calibri"/>
              <a:ea typeface="Calibri"/>
              <a:cs typeface="Calibri"/>
              <a:sym typeface="Calibri"/>
            </a:endParaRPr>
          </a:p>
        </p:txBody>
      </p:sp>
    </p:spTree>
    <p:extLst>
      <p:ext uri="{BB962C8B-B14F-4D97-AF65-F5344CB8AC3E}">
        <p14:creationId xmlns:p14="http://schemas.microsoft.com/office/powerpoint/2010/main" val="889659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Gender vs Sex</a:t>
            </a:r>
          </a:p>
        </p:txBody>
      </p:sp>
      <p:sp>
        <p:nvSpPr>
          <p:cNvPr id="3" name="Text Placeholder 2"/>
          <p:cNvSpPr>
            <a:spLocks noGrp="1"/>
          </p:cNvSpPr>
          <p:nvPr>
            <p:ph type="body" idx="1"/>
          </p:nvPr>
        </p:nvSpPr>
        <p:spPr/>
        <p:txBody>
          <a:bodyPr>
            <a:normAutofit fontScale="92500"/>
          </a:bodyPr>
          <a:lstStyle/>
          <a:p>
            <a:pPr marL="203200" indent="0">
              <a:buNone/>
            </a:pPr>
            <a:r>
              <a:rPr lang="en-US" dirty="0"/>
              <a:t>Suggest to change the definition of Gender in Person table to be the “sex” of the person at birth.  </a:t>
            </a:r>
          </a:p>
          <a:p>
            <a:pPr lvl="1"/>
            <a:r>
              <a:rPr lang="en-US" dirty="0"/>
              <a:t>We do not recommend changing the field name as it will make all existing conversions not forward compatible</a:t>
            </a:r>
          </a:p>
          <a:p>
            <a:pPr marL="203200" indent="0">
              <a:buNone/>
            </a:pPr>
            <a:r>
              <a:rPr lang="en-US" dirty="0"/>
              <a:t>For the “gender” of the person differs from the “sex” of the person, then put the Gender information into the Observation table</a:t>
            </a:r>
          </a:p>
          <a:p>
            <a:pPr lvl="1"/>
            <a:r>
              <a:rPr lang="en-US" dirty="0"/>
              <a:t>Create new concept ID’s for transgender indicators</a:t>
            </a:r>
          </a:p>
        </p:txBody>
      </p:sp>
      <p:sp>
        <p:nvSpPr>
          <p:cNvPr id="4" name="Slide Number Placeholder 3"/>
          <p:cNvSpPr>
            <a:spLocks noGrp="1"/>
          </p:cNvSpPr>
          <p:nvPr>
            <p:ph type="sldNum" idx="12"/>
          </p:nvPr>
        </p:nvSpPr>
        <p:spPr/>
        <p:txBody>
          <a:bodyPr/>
          <a:lstStyle/>
          <a:p>
            <a:pPr>
              <a:buSzPct val="25000"/>
            </a:pPr>
            <a:fld id="{00000000-1234-1234-1234-123412341234}" type="slidenum">
              <a:rPr lang="en-US" sz="1200" smtClean="0">
                <a:solidFill>
                  <a:srgbClr val="20425A"/>
                </a:solidFill>
                <a:latin typeface="Calibri"/>
                <a:ea typeface="Calibri"/>
                <a:cs typeface="Calibri"/>
                <a:sym typeface="Calibri"/>
              </a:rPr>
              <a:pPr>
                <a:buSzPct val="25000"/>
              </a:pPr>
              <a:t>29</a:t>
            </a:fld>
            <a:endParaRPr lang="en-US" sz="1200" dirty="0">
              <a:solidFill>
                <a:srgbClr val="20425A"/>
              </a:solidFill>
              <a:latin typeface="Calibri"/>
              <a:ea typeface="Calibri"/>
              <a:cs typeface="Calibri"/>
              <a:sym typeface="Calibri"/>
            </a:endParaRPr>
          </a:p>
        </p:txBody>
      </p:sp>
    </p:spTree>
    <p:extLst>
      <p:ext uri="{BB962C8B-B14F-4D97-AF65-F5344CB8AC3E}">
        <p14:creationId xmlns:p14="http://schemas.microsoft.com/office/powerpoint/2010/main" val="3906505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Ground Rules</a:t>
            </a:r>
          </a:p>
        </p:txBody>
      </p:sp>
      <p:sp>
        <p:nvSpPr>
          <p:cNvPr id="3" name="Content Placeholder 2"/>
          <p:cNvSpPr>
            <a:spLocks noGrp="1"/>
          </p:cNvSpPr>
          <p:nvPr>
            <p:ph type="body" idx="1"/>
          </p:nvPr>
        </p:nvSpPr>
        <p:spPr/>
        <p:txBody>
          <a:bodyPr>
            <a:normAutofit/>
          </a:bodyPr>
          <a:lstStyle/>
          <a:p>
            <a:r>
              <a:rPr lang="en-US" dirty="0"/>
              <a:t>Keep to the topic</a:t>
            </a:r>
          </a:p>
          <a:p>
            <a:r>
              <a:rPr lang="en-US" dirty="0"/>
              <a:t>We may table some questions if they are too specific.</a:t>
            </a:r>
          </a:p>
          <a:p>
            <a:r>
              <a:rPr lang="en-US" dirty="0"/>
              <a:t>We have lots to get through so appreciate folks returning from breaks and lunch on time</a:t>
            </a:r>
          </a:p>
          <a:p>
            <a:r>
              <a:rPr lang="en-US" dirty="0"/>
              <a:t>Full participation </a:t>
            </a:r>
          </a:p>
          <a:p>
            <a:endParaRPr lang="en-US" dirty="0"/>
          </a:p>
          <a:p>
            <a:pPr marL="203200" indent="0">
              <a:buNone/>
            </a:pPr>
            <a:endParaRPr lang="en-US" dirty="0"/>
          </a:p>
          <a:p>
            <a:pPr marL="203200" indent="0">
              <a:buNone/>
            </a:pPr>
            <a:endParaRPr lang="en-US" dirty="0"/>
          </a:p>
          <a:p>
            <a:pPr marL="203200" indent="0">
              <a:buNone/>
            </a:pPr>
            <a:endParaRPr lang="en-US" dirty="0">
              <a:latin typeface="Calibri" panose="020F0502020204030204" pitchFamily="34" charset="0"/>
            </a:endParaRPr>
          </a:p>
          <a:p>
            <a:pPr marL="203200" indent="0">
              <a:buNone/>
            </a:pPr>
            <a:endParaRPr lang="en-US" dirty="0"/>
          </a:p>
          <a:p>
            <a:endParaRPr lang="en-US" dirty="0"/>
          </a:p>
          <a:p>
            <a:endParaRPr lang="en-US" dirty="0"/>
          </a:p>
          <a:p>
            <a:endParaRPr lang="en-US" sz="2000" dirty="0"/>
          </a:p>
        </p:txBody>
      </p:sp>
      <p:sp>
        <p:nvSpPr>
          <p:cNvPr id="4" name="Slide Number Placeholder 3">
            <a:extLst>
              <a:ext uri="{FF2B5EF4-FFF2-40B4-BE49-F238E27FC236}">
                <a16:creationId xmlns:a16="http://schemas.microsoft.com/office/drawing/2014/main" id="{A041CF6A-4BF3-4F4E-9ED9-3BBA63465618}"/>
              </a:ext>
            </a:extLst>
          </p:cNvPr>
          <p:cNvSpPr>
            <a:spLocks noGrp="1"/>
          </p:cNvSpPr>
          <p:nvPr>
            <p:ph type="sldNum" idx="12"/>
          </p:nvPr>
        </p:nvSpPr>
        <p:spPr/>
        <p:txBody>
          <a:bodyPr/>
          <a:lstStyle/>
          <a:p>
            <a:pPr marL="0" marR="0" lvl="0" indent="0" algn="r" rtl="0">
              <a:lnSpc>
                <a:spcPct val="100000"/>
              </a:lnSpc>
              <a:spcBef>
                <a:spcPts val="0"/>
              </a:spcBef>
              <a:spcAft>
                <a:spcPts val="0"/>
              </a:spcAft>
              <a:buClr>
                <a:srgbClr val="20425A"/>
              </a:buClr>
              <a:buSzPct val="25000"/>
              <a:buFont typeface="Calibri"/>
              <a:buNone/>
            </a:pPr>
            <a:fld id="{00000000-1234-1234-1234-123412341234}" type="slidenum">
              <a:rPr lang="en-US" b="0" i="0" u="none" strike="noStrike" cap="none" smtClean="0">
                <a:solidFill>
                  <a:schemeClr val="tx1"/>
                </a:solidFill>
                <a:latin typeface="Arial" panose="020B0604020202020204" pitchFamily="34" charset="0"/>
                <a:ea typeface="Calibri"/>
                <a:cs typeface="Arial" panose="020B0604020202020204" pitchFamily="34" charset="0"/>
                <a:sym typeface="Calibri"/>
              </a:rPr>
              <a:t>3</a:t>
            </a:fld>
            <a:endParaRPr lang="en-US" b="0" i="0" u="none" strike="noStrike" cap="none" dirty="0">
              <a:solidFill>
                <a:schemeClr val="tx1"/>
              </a:solidFill>
              <a:latin typeface="Arial" panose="020B0604020202020204" pitchFamily="34" charset="0"/>
              <a:ea typeface="Calibri"/>
              <a:cs typeface="Arial" panose="020B0604020202020204" pitchFamily="34" charset="0"/>
              <a:sym typeface="Calibri"/>
            </a:endParaRPr>
          </a:p>
        </p:txBody>
      </p:sp>
    </p:spTree>
    <p:extLst>
      <p:ext uri="{BB962C8B-B14F-4D97-AF65-F5344CB8AC3E}">
        <p14:creationId xmlns:p14="http://schemas.microsoft.com/office/powerpoint/2010/main" val="27474350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Gender</a:t>
            </a:r>
          </a:p>
        </p:txBody>
      </p:sp>
      <p:sp>
        <p:nvSpPr>
          <p:cNvPr id="3" name="Text Placeholder 2"/>
          <p:cNvSpPr>
            <a:spLocks noGrp="1"/>
          </p:cNvSpPr>
          <p:nvPr>
            <p:ph type="body" idx="1"/>
          </p:nvPr>
        </p:nvSpPr>
        <p:spPr/>
        <p:txBody>
          <a:bodyPr/>
          <a:lstStyle/>
          <a:p>
            <a:pPr marL="203200" indent="0">
              <a:buNone/>
            </a:pPr>
            <a:r>
              <a:rPr lang="en-US" dirty="0"/>
              <a:t>If there are multiple gender for an individual and you cannot determine if it was because of a sex change, then take the use the latest value</a:t>
            </a:r>
          </a:p>
          <a:p>
            <a:pPr marL="203200" indent="0">
              <a:buNone/>
            </a:pPr>
            <a:endParaRPr lang="en-US" dirty="0"/>
          </a:p>
          <a:p>
            <a:pPr marL="203200" indent="0">
              <a:buNone/>
            </a:pPr>
            <a:r>
              <a:rPr lang="en-US" dirty="0"/>
              <a:t>NOTE:  Open a forum discussion about tracking history of person information</a:t>
            </a:r>
          </a:p>
        </p:txBody>
      </p:sp>
      <p:sp>
        <p:nvSpPr>
          <p:cNvPr id="4" name="Slide Number Placeholder 3"/>
          <p:cNvSpPr>
            <a:spLocks noGrp="1"/>
          </p:cNvSpPr>
          <p:nvPr>
            <p:ph type="sldNum" idx="12"/>
          </p:nvPr>
        </p:nvSpPr>
        <p:spPr/>
        <p:txBody>
          <a:bodyPr/>
          <a:lstStyle/>
          <a:p>
            <a:pPr>
              <a:buSzPct val="25000"/>
            </a:pPr>
            <a:fld id="{00000000-1234-1234-1234-123412341234}" type="slidenum">
              <a:rPr lang="en-US" sz="1200" smtClean="0">
                <a:solidFill>
                  <a:srgbClr val="20425A"/>
                </a:solidFill>
                <a:latin typeface="Calibri"/>
                <a:ea typeface="Calibri"/>
                <a:cs typeface="Calibri"/>
                <a:sym typeface="Calibri"/>
              </a:rPr>
              <a:pPr>
                <a:buSzPct val="25000"/>
              </a:pPr>
              <a:t>30</a:t>
            </a:fld>
            <a:endParaRPr lang="en-US" sz="1200" dirty="0">
              <a:solidFill>
                <a:srgbClr val="20425A"/>
              </a:solidFill>
              <a:latin typeface="Calibri"/>
              <a:ea typeface="Calibri"/>
              <a:cs typeface="Calibri"/>
              <a:sym typeface="Calibri"/>
            </a:endParaRPr>
          </a:p>
        </p:txBody>
      </p:sp>
    </p:spTree>
    <p:extLst>
      <p:ext uri="{BB962C8B-B14F-4D97-AF65-F5344CB8AC3E}">
        <p14:creationId xmlns:p14="http://schemas.microsoft.com/office/powerpoint/2010/main" val="36932514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Ethnicity</a:t>
            </a:r>
          </a:p>
        </p:txBody>
      </p:sp>
      <p:sp>
        <p:nvSpPr>
          <p:cNvPr id="3" name="Text Placeholder 2"/>
          <p:cNvSpPr>
            <a:spLocks noGrp="1"/>
          </p:cNvSpPr>
          <p:nvPr>
            <p:ph type="body" idx="1"/>
          </p:nvPr>
        </p:nvSpPr>
        <p:spPr/>
        <p:txBody>
          <a:bodyPr/>
          <a:lstStyle/>
          <a:p>
            <a:pPr marL="203200" indent="0">
              <a:buNone/>
            </a:pPr>
            <a:r>
              <a:rPr lang="en-US" dirty="0"/>
              <a:t>Pick the latest one</a:t>
            </a:r>
          </a:p>
          <a:p>
            <a:pPr marL="203200" indent="0">
              <a:buNone/>
            </a:pPr>
            <a:endParaRPr lang="en-US" dirty="0"/>
          </a:p>
          <a:p>
            <a:pPr marL="203200" indent="0">
              <a:buNone/>
            </a:pPr>
            <a:r>
              <a:rPr lang="en-US" dirty="0"/>
              <a:t>NOTE:  Open a forum discussion about tracking history of person information</a:t>
            </a:r>
          </a:p>
          <a:p>
            <a:pPr marL="203200" indent="0">
              <a:buNone/>
            </a:pPr>
            <a:endParaRPr lang="en-US" dirty="0"/>
          </a:p>
          <a:p>
            <a:pPr marL="203200" indent="0">
              <a:buNone/>
            </a:pPr>
            <a:endParaRPr lang="en-US" dirty="0"/>
          </a:p>
        </p:txBody>
      </p:sp>
      <p:sp>
        <p:nvSpPr>
          <p:cNvPr id="4" name="Slide Number Placeholder 3"/>
          <p:cNvSpPr>
            <a:spLocks noGrp="1"/>
          </p:cNvSpPr>
          <p:nvPr>
            <p:ph type="sldNum" idx="12"/>
          </p:nvPr>
        </p:nvSpPr>
        <p:spPr/>
        <p:txBody>
          <a:bodyPr/>
          <a:lstStyle/>
          <a:p>
            <a:pPr>
              <a:buSzPct val="25000"/>
            </a:pPr>
            <a:fld id="{00000000-1234-1234-1234-123412341234}" type="slidenum">
              <a:rPr lang="en-US" sz="1200" smtClean="0">
                <a:solidFill>
                  <a:srgbClr val="20425A"/>
                </a:solidFill>
                <a:latin typeface="Calibri"/>
                <a:ea typeface="Calibri"/>
                <a:cs typeface="Calibri"/>
                <a:sym typeface="Calibri"/>
              </a:rPr>
              <a:pPr>
                <a:buSzPct val="25000"/>
              </a:pPr>
              <a:t>31</a:t>
            </a:fld>
            <a:endParaRPr lang="en-US" sz="1200" dirty="0">
              <a:solidFill>
                <a:srgbClr val="20425A"/>
              </a:solidFill>
              <a:latin typeface="Calibri"/>
              <a:ea typeface="Calibri"/>
              <a:cs typeface="Calibri"/>
              <a:sym typeface="Calibri"/>
            </a:endParaRPr>
          </a:p>
        </p:txBody>
      </p:sp>
    </p:spTree>
    <p:extLst>
      <p:ext uri="{BB962C8B-B14F-4D97-AF65-F5344CB8AC3E}">
        <p14:creationId xmlns:p14="http://schemas.microsoft.com/office/powerpoint/2010/main" val="35738094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Race</a:t>
            </a:r>
          </a:p>
        </p:txBody>
      </p:sp>
      <p:sp>
        <p:nvSpPr>
          <p:cNvPr id="3" name="Text Placeholder 2"/>
          <p:cNvSpPr>
            <a:spLocks noGrp="1"/>
          </p:cNvSpPr>
          <p:nvPr>
            <p:ph type="body" idx="1"/>
          </p:nvPr>
        </p:nvSpPr>
        <p:spPr/>
        <p:txBody>
          <a:bodyPr/>
          <a:lstStyle/>
          <a:p>
            <a:pPr marL="203200" indent="0">
              <a:buNone/>
            </a:pPr>
            <a:r>
              <a:rPr lang="en-US" dirty="0"/>
              <a:t>Pick the latest one</a:t>
            </a:r>
          </a:p>
          <a:p>
            <a:pPr marL="203200" indent="0">
              <a:buNone/>
            </a:pPr>
            <a:endParaRPr lang="en-US" dirty="0"/>
          </a:p>
          <a:p>
            <a:pPr marL="203200" indent="0">
              <a:buNone/>
            </a:pPr>
            <a:r>
              <a:rPr lang="en-US" dirty="0"/>
              <a:t>NOTE:  Open a forum discussion about tracking history of person information</a:t>
            </a:r>
          </a:p>
          <a:p>
            <a:pPr marL="203200" indent="0">
              <a:buNone/>
            </a:pPr>
            <a:endParaRPr lang="en-US" dirty="0"/>
          </a:p>
          <a:p>
            <a:pPr marL="203200" indent="0">
              <a:buNone/>
            </a:pPr>
            <a:endParaRPr lang="en-US" dirty="0"/>
          </a:p>
        </p:txBody>
      </p:sp>
      <p:sp>
        <p:nvSpPr>
          <p:cNvPr id="4" name="Slide Number Placeholder 3"/>
          <p:cNvSpPr>
            <a:spLocks noGrp="1"/>
          </p:cNvSpPr>
          <p:nvPr>
            <p:ph type="sldNum" idx="12"/>
          </p:nvPr>
        </p:nvSpPr>
        <p:spPr/>
        <p:txBody>
          <a:bodyPr/>
          <a:lstStyle/>
          <a:p>
            <a:pPr>
              <a:buSzPct val="25000"/>
            </a:pPr>
            <a:fld id="{00000000-1234-1234-1234-123412341234}" type="slidenum">
              <a:rPr lang="en-US" sz="1200" smtClean="0">
                <a:solidFill>
                  <a:srgbClr val="20425A"/>
                </a:solidFill>
                <a:latin typeface="Calibri"/>
                <a:ea typeface="Calibri"/>
                <a:cs typeface="Calibri"/>
                <a:sym typeface="Calibri"/>
              </a:rPr>
              <a:pPr>
                <a:buSzPct val="25000"/>
              </a:pPr>
              <a:t>32</a:t>
            </a:fld>
            <a:endParaRPr lang="en-US" sz="1200" dirty="0">
              <a:solidFill>
                <a:srgbClr val="20425A"/>
              </a:solidFill>
              <a:latin typeface="Calibri"/>
              <a:ea typeface="Calibri"/>
              <a:cs typeface="Calibri"/>
              <a:sym typeface="Calibri"/>
            </a:endParaRPr>
          </a:p>
        </p:txBody>
      </p:sp>
    </p:spTree>
    <p:extLst>
      <p:ext uri="{BB962C8B-B14F-4D97-AF65-F5344CB8AC3E}">
        <p14:creationId xmlns:p14="http://schemas.microsoft.com/office/powerpoint/2010/main" val="33652428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 with no transaction records</a:t>
            </a:r>
          </a:p>
        </p:txBody>
      </p:sp>
      <p:sp>
        <p:nvSpPr>
          <p:cNvPr id="3" name="Text Placeholder 2"/>
          <p:cNvSpPr>
            <a:spLocks noGrp="1"/>
          </p:cNvSpPr>
          <p:nvPr>
            <p:ph type="body" idx="1"/>
          </p:nvPr>
        </p:nvSpPr>
        <p:spPr/>
        <p:txBody>
          <a:bodyPr/>
          <a:lstStyle/>
          <a:p>
            <a:pPr marL="203200" indent="0">
              <a:buNone/>
            </a:pPr>
            <a:r>
              <a:rPr lang="en-US" dirty="0"/>
              <a:t>With claims data assets, you can have people who are enrolled, but did not use any of their health benefits.   This results in person with no other transaction records besides observation period and payer plan period.  </a:t>
            </a:r>
          </a:p>
          <a:p>
            <a:pPr marL="203200" indent="0">
              <a:buNone/>
            </a:pPr>
            <a:endParaRPr lang="en-US" dirty="0"/>
          </a:p>
          <a:p>
            <a:pPr marL="203200" indent="0">
              <a:buNone/>
            </a:pPr>
            <a:r>
              <a:rPr lang="en-US" dirty="0"/>
              <a:t>These people are good to keep in the CDM.</a:t>
            </a:r>
          </a:p>
        </p:txBody>
      </p:sp>
      <p:sp>
        <p:nvSpPr>
          <p:cNvPr id="4" name="Slide Number Placeholder 3"/>
          <p:cNvSpPr>
            <a:spLocks noGrp="1"/>
          </p:cNvSpPr>
          <p:nvPr>
            <p:ph type="sldNum" idx="12"/>
          </p:nvPr>
        </p:nvSpPr>
        <p:spPr/>
        <p:txBody>
          <a:bodyPr/>
          <a:lstStyle/>
          <a:p>
            <a:pPr>
              <a:buSzPct val="25000"/>
            </a:pPr>
            <a:fld id="{00000000-1234-1234-1234-123412341234}" type="slidenum">
              <a:rPr lang="en-US" sz="1200" smtClean="0">
                <a:solidFill>
                  <a:srgbClr val="20425A"/>
                </a:solidFill>
                <a:latin typeface="Calibri"/>
                <a:ea typeface="Calibri"/>
                <a:cs typeface="Calibri"/>
                <a:sym typeface="Calibri"/>
              </a:rPr>
              <a:pPr>
                <a:buSzPct val="25000"/>
              </a:pPr>
              <a:t>33</a:t>
            </a:fld>
            <a:endParaRPr lang="en-US" sz="1200" dirty="0">
              <a:solidFill>
                <a:srgbClr val="20425A"/>
              </a:solidFill>
              <a:latin typeface="Calibri"/>
              <a:ea typeface="Calibri"/>
              <a:cs typeface="Calibri"/>
              <a:sym typeface="Calibri"/>
            </a:endParaRPr>
          </a:p>
        </p:txBody>
      </p:sp>
    </p:spTree>
    <p:extLst>
      <p:ext uri="{BB962C8B-B14F-4D97-AF65-F5344CB8AC3E}">
        <p14:creationId xmlns:p14="http://schemas.microsoft.com/office/powerpoint/2010/main" val="14665009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Provider Unknown</a:t>
            </a:r>
          </a:p>
        </p:txBody>
      </p:sp>
      <p:sp>
        <p:nvSpPr>
          <p:cNvPr id="3" name="Text Placeholder 2"/>
          <p:cNvSpPr>
            <a:spLocks noGrp="1"/>
          </p:cNvSpPr>
          <p:nvPr>
            <p:ph type="body" idx="1"/>
          </p:nvPr>
        </p:nvSpPr>
        <p:spPr/>
        <p:txBody>
          <a:bodyPr/>
          <a:lstStyle/>
          <a:p>
            <a:pPr marL="203200" indent="0">
              <a:buNone/>
            </a:pPr>
            <a:r>
              <a:rPr lang="en-US" dirty="0"/>
              <a:t>If the ETL cannot determine the primary care provider either because there is none or multiple providers, then do not populate the Provider ID in the person table</a:t>
            </a:r>
          </a:p>
        </p:txBody>
      </p:sp>
      <p:sp>
        <p:nvSpPr>
          <p:cNvPr id="4" name="Slide Number Placeholder 3"/>
          <p:cNvSpPr>
            <a:spLocks noGrp="1"/>
          </p:cNvSpPr>
          <p:nvPr>
            <p:ph type="sldNum" idx="12"/>
          </p:nvPr>
        </p:nvSpPr>
        <p:spPr/>
        <p:txBody>
          <a:bodyPr/>
          <a:lstStyle/>
          <a:p>
            <a:pPr>
              <a:buSzPct val="25000"/>
            </a:pPr>
            <a:fld id="{00000000-1234-1234-1234-123412341234}" type="slidenum">
              <a:rPr lang="en-US" sz="1200" smtClean="0">
                <a:solidFill>
                  <a:srgbClr val="20425A"/>
                </a:solidFill>
                <a:latin typeface="Calibri"/>
                <a:ea typeface="Calibri"/>
                <a:cs typeface="Calibri"/>
                <a:sym typeface="Calibri"/>
              </a:rPr>
              <a:pPr>
                <a:buSzPct val="25000"/>
              </a:pPr>
              <a:t>34</a:t>
            </a:fld>
            <a:endParaRPr lang="en-US" sz="1200" dirty="0">
              <a:solidFill>
                <a:srgbClr val="20425A"/>
              </a:solidFill>
              <a:latin typeface="Calibri"/>
              <a:ea typeface="Calibri"/>
              <a:cs typeface="Calibri"/>
              <a:sym typeface="Calibri"/>
            </a:endParaRPr>
          </a:p>
        </p:txBody>
      </p:sp>
    </p:spTree>
    <p:extLst>
      <p:ext uri="{BB962C8B-B14F-4D97-AF65-F5344CB8AC3E}">
        <p14:creationId xmlns:p14="http://schemas.microsoft.com/office/powerpoint/2010/main" val="28968594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ctrTitle"/>
          </p:nvPr>
        </p:nvSpPr>
        <p:spPr>
          <a:xfrm>
            <a:off x="2362200" y="1016401"/>
            <a:ext cx="6096000" cy="2183999"/>
          </a:xfrm>
          <a:prstGeom prst="rect">
            <a:avLst/>
          </a:prstGeom>
          <a:noFill/>
          <a:ln>
            <a:noFill/>
          </a:ln>
        </p:spPr>
        <p:txBody>
          <a:bodyPr lIns="91425" tIns="45700" rIns="91425" bIns="45700" anchor="ctr" anchorCtr="0">
            <a:noAutofit/>
          </a:bodyPr>
          <a:lstStyle/>
          <a:p>
            <a:pPr lvl="0">
              <a:buSzPct val="25000"/>
            </a:pPr>
            <a:r>
              <a:rPr lang="en-US" dirty="0"/>
              <a:t>Hot Topics</a:t>
            </a:r>
            <a:endParaRPr lang="en-US" sz="3600" b="0" i="0" u="none" strike="noStrike" cap="none" dirty="0">
              <a:solidFill>
                <a:srgbClr val="20425A"/>
              </a:solidFill>
              <a:latin typeface="Calibri"/>
              <a:ea typeface="Calibri"/>
              <a:cs typeface="Calibri"/>
              <a:sym typeface="Calibri"/>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187920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DDBF0-D1A5-6A44-A6C6-04B06636226B}"/>
              </a:ext>
            </a:extLst>
          </p:cNvPr>
          <p:cNvSpPr>
            <a:spLocks noGrp="1"/>
          </p:cNvSpPr>
          <p:nvPr>
            <p:ph type="ctrTitle"/>
          </p:nvPr>
        </p:nvSpPr>
        <p:spPr/>
        <p:txBody>
          <a:bodyPr/>
          <a:lstStyle/>
          <a:p>
            <a:r>
              <a:rPr lang="en-US" dirty="0"/>
              <a:t>Observation Period Issues</a:t>
            </a:r>
          </a:p>
        </p:txBody>
      </p:sp>
      <p:sp>
        <p:nvSpPr>
          <p:cNvPr id="3" name="Subtitle 2">
            <a:extLst>
              <a:ext uri="{FF2B5EF4-FFF2-40B4-BE49-F238E27FC236}">
                <a16:creationId xmlns:a16="http://schemas.microsoft.com/office/drawing/2014/main" id="{C2FB6E0C-E0EE-2C47-82EE-0561C8D796CF}"/>
              </a:ext>
            </a:extLst>
          </p:cNvPr>
          <p:cNvSpPr>
            <a:spLocks noGrp="1"/>
          </p:cNvSpPr>
          <p:nvPr>
            <p:ph type="subTitle" idx="1"/>
          </p:nvPr>
        </p:nvSpPr>
        <p:spPr/>
        <p:txBody>
          <a:bodyPr/>
          <a:lstStyle/>
          <a:p>
            <a:r>
              <a:rPr lang="en-US" dirty="0"/>
              <a:t>THEMIS Focus Group 2</a:t>
            </a:r>
          </a:p>
        </p:txBody>
      </p:sp>
    </p:spTree>
    <p:extLst>
      <p:ext uri="{BB962C8B-B14F-4D97-AF65-F5344CB8AC3E}">
        <p14:creationId xmlns:p14="http://schemas.microsoft.com/office/powerpoint/2010/main" val="40863974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A60D2-6C4E-9249-AE9F-068D023DB770}"/>
              </a:ext>
            </a:extLst>
          </p:cNvPr>
          <p:cNvSpPr>
            <a:spLocks noGrp="1"/>
          </p:cNvSpPr>
          <p:nvPr>
            <p:ph type="title"/>
          </p:nvPr>
        </p:nvSpPr>
        <p:spPr/>
        <p:txBody>
          <a:bodyPr/>
          <a:lstStyle/>
          <a:p>
            <a:r>
              <a:rPr lang="en-US" dirty="0"/>
              <a:t>Use Case #1: EHR Data (CPRD)</a:t>
            </a:r>
          </a:p>
        </p:txBody>
      </p:sp>
      <p:sp>
        <p:nvSpPr>
          <p:cNvPr id="4" name="Content Placeholder 3">
            <a:extLst>
              <a:ext uri="{FF2B5EF4-FFF2-40B4-BE49-F238E27FC236}">
                <a16:creationId xmlns:a16="http://schemas.microsoft.com/office/drawing/2014/main" id="{5513837D-2BBB-D043-83A4-9B27267E32C4}"/>
              </a:ext>
            </a:extLst>
          </p:cNvPr>
          <p:cNvSpPr>
            <a:spLocks noGrp="1"/>
          </p:cNvSpPr>
          <p:nvPr>
            <p:ph sz="half" idx="2"/>
          </p:nvPr>
        </p:nvSpPr>
        <p:spPr>
          <a:xfrm>
            <a:off x="629841" y="1487714"/>
            <a:ext cx="7886699" cy="5232400"/>
          </a:xfrm>
        </p:spPr>
        <p:txBody>
          <a:bodyPr/>
          <a:lstStyle/>
          <a:p>
            <a:r>
              <a:rPr lang="en-US" dirty="0"/>
              <a:t>Data before the Up To Standard (UTS) date might be needed for pre-existing conditions</a:t>
            </a:r>
          </a:p>
          <a:p>
            <a:r>
              <a:rPr lang="en-US" dirty="0"/>
              <a:t>HES data only available for half of CPRD patients</a:t>
            </a:r>
          </a:p>
          <a:p>
            <a:r>
              <a:rPr lang="en-US" dirty="0"/>
              <a:t>Data includes multiple domains (e.g., drug and condition records)</a:t>
            </a:r>
          </a:p>
          <a:p>
            <a:r>
              <a:rPr lang="en-US" dirty="0"/>
              <a:t>Problem: Cannot Access History</a:t>
            </a:r>
          </a:p>
          <a:p>
            <a:pPr lvl="1"/>
            <a:r>
              <a:rPr lang="en-US" dirty="0"/>
              <a:t>The observation period (where start = UTS) will not allow users to look at data prior to UTS date</a:t>
            </a:r>
          </a:p>
          <a:p>
            <a:endParaRPr lang="en-US" dirty="0"/>
          </a:p>
        </p:txBody>
      </p:sp>
    </p:spTree>
    <p:extLst>
      <p:ext uri="{BB962C8B-B14F-4D97-AF65-F5344CB8AC3E}">
        <p14:creationId xmlns:p14="http://schemas.microsoft.com/office/powerpoint/2010/main" val="4446182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ABE32-3C37-4E85-9F11-696C4662125C}"/>
              </a:ext>
            </a:extLst>
          </p:cNvPr>
          <p:cNvSpPr>
            <a:spLocks noGrp="1"/>
          </p:cNvSpPr>
          <p:nvPr>
            <p:ph type="title"/>
          </p:nvPr>
        </p:nvSpPr>
        <p:spPr/>
        <p:txBody>
          <a:bodyPr/>
          <a:lstStyle/>
          <a:p>
            <a:r>
              <a:rPr lang="en-US" dirty="0"/>
              <a:t>Use Cases #2 and #3: US Claims</a:t>
            </a:r>
          </a:p>
        </p:txBody>
      </p:sp>
      <p:sp>
        <p:nvSpPr>
          <p:cNvPr id="3" name="Text Placeholder 2">
            <a:extLst>
              <a:ext uri="{FF2B5EF4-FFF2-40B4-BE49-F238E27FC236}">
                <a16:creationId xmlns:a16="http://schemas.microsoft.com/office/drawing/2014/main" id="{403D847A-DD89-4CE4-9634-134EE5281AC3}"/>
              </a:ext>
            </a:extLst>
          </p:cNvPr>
          <p:cNvSpPr>
            <a:spLocks noGrp="1"/>
          </p:cNvSpPr>
          <p:nvPr>
            <p:ph type="body" idx="1"/>
          </p:nvPr>
        </p:nvSpPr>
        <p:spPr/>
        <p:txBody>
          <a:bodyPr/>
          <a:lstStyle/>
          <a:p>
            <a:r>
              <a:rPr lang="en-US" dirty="0"/>
              <a:t>Use Case #2</a:t>
            </a:r>
          </a:p>
        </p:txBody>
      </p:sp>
      <p:sp>
        <p:nvSpPr>
          <p:cNvPr id="4" name="Content Placeholder 3">
            <a:extLst>
              <a:ext uri="{FF2B5EF4-FFF2-40B4-BE49-F238E27FC236}">
                <a16:creationId xmlns:a16="http://schemas.microsoft.com/office/drawing/2014/main" id="{FFE39505-70C5-4F5A-860D-2D0B3129B90B}"/>
              </a:ext>
            </a:extLst>
          </p:cNvPr>
          <p:cNvSpPr>
            <a:spLocks noGrp="1"/>
          </p:cNvSpPr>
          <p:nvPr>
            <p:ph sz="half" idx="2"/>
          </p:nvPr>
        </p:nvSpPr>
        <p:spPr/>
        <p:txBody>
          <a:bodyPr>
            <a:normAutofit fontScale="70000" lnSpcReduction="20000"/>
          </a:bodyPr>
          <a:lstStyle/>
          <a:p>
            <a:r>
              <a:rPr lang="en-US" dirty="0"/>
              <a:t>At least 3 types of coverage exist in claims data:</a:t>
            </a:r>
          </a:p>
          <a:p>
            <a:pPr lvl="1"/>
            <a:r>
              <a:rPr lang="en-US" dirty="0"/>
              <a:t>Medical (Commercial)</a:t>
            </a:r>
          </a:p>
          <a:p>
            <a:pPr lvl="2"/>
            <a:r>
              <a:rPr lang="en-US" dirty="0"/>
              <a:t>Hospital (Medicare Part A)</a:t>
            </a:r>
          </a:p>
          <a:p>
            <a:pPr lvl="2"/>
            <a:r>
              <a:rPr lang="en-US" dirty="0"/>
              <a:t>Outpatient (Medicare Part B)</a:t>
            </a:r>
          </a:p>
          <a:p>
            <a:pPr lvl="1"/>
            <a:r>
              <a:rPr lang="en-US" dirty="0"/>
              <a:t>Prescription (Most insurers)</a:t>
            </a:r>
          </a:p>
          <a:p>
            <a:r>
              <a:rPr lang="en-US" dirty="0"/>
              <a:t>Analyses can require any 3 types</a:t>
            </a:r>
          </a:p>
          <a:p>
            <a:r>
              <a:rPr lang="en-US" dirty="0"/>
              <a:t>Problem: Limits Analyses</a:t>
            </a:r>
          </a:p>
          <a:p>
            <a:pPr lvl="1"/>
            <a:r>
              <a:rPr lang="en-US" dirty="0"/>
              <a:t>The observation period is defined by one of these coverages, which limits analyses to this type of coverage</a:t>
            </a:r>
          </a:p>
          <a:p>
            <a:endParaRPr lang="en-US" dirty="0"/>
          </a:p>
        </p:txBody>
      </p:sp>
      <p:sp>
        <p:nvSpPr>
          <p:cNvPr id="5" name="Text Placeholder 4">
            <a:extLst>
              <a:ext uri="{FF2B5EF4-FFF2-40B4-BE49-F238E27FC236}">
                <a16:creationId xmlns:a16="http://schemas.microsoft.com/office/drawing/2014/main" id="{32639C69-BFEB-4FF0-8C9E-AD2D50724A51}"/>
              </a:ext>
            </a:extLst>
          </p:cNvPr>
          <p:cNvSpPr>
            <a:spLocks noGrp="1"/>
          </p:cNvSpPr>
          <p:nvPr>
            <p:ph type="body" sz="quarter" idx="3"/>
          </p:nvPr>
        </p:nvSpPr>
        <p:spPr/>
        <p:txBody>
          <a:bodyPr/>
          <a:lstStyle/>
          <a:p>
            <a:r>
              <a:rPr lang="en-US" dirty="0"/>
              <a:t>Use Case #3: Optum Extended DOD</a:t>
            </a:r>
          </a:p>
        </p:txBody>
      </p:sp>
      <p:sp>
        <p:nvSpPr>
          <p:cNvPr id="6" name="Content Placeholder 5">
            <a:extLst>
              <a:ext uri="{FF2B5EF4-FFF2-40B4-BE49-F238E27FC236}">
                <a16:creationId xmlns:a16="http://schemas.microsoft.com/office/drawing/2014/main" id="{9E711540-1487-4D7E-ADCD-65C4BA087434}"/>
              </a:ext>
            </a:extLst>
          </p:cNvPr>
          <p:cNvSpPr>
            <a:spLocks noGrp="1"/>
          </p:cNvSpPr>
          <p:nvPr>
            <p:ph sz="quarter" idx="4"/>
          </p:nvPr>
        </p:nvSpPr>
        <p:spPr/>
        <p:txBody>
          <a:bodyPr>
            <a:normAutofit fontScale="92500" lnSpcReduction="10000"/>
          </a:bodyPr>
          <a:lstStyle/>
          <a:p>
            <a:r>
              <a:rPr lang="en-US" dirty="0"/>
              <a:t>Verified death events from Social Security Administration fall outside of observation periods</a:t>
            </a:r>
          </a:p>
          <a:p>
            <a:r>
              <a:rPr lang="en-US" dirty="0"/>
              <a:t>Problem: Limits usability of good death data</a:t>
            </a:r>
          </a:p>
          <a:p>
            <a:pPr lvl="1"/>
            <a:r>
              <a:rPr lang="en-US" dirty="0"/>
              <a:t>Analyses utilizing standard tools are blinded to these deaths</a:t>
            </a:r>
          </a:p>
        </p:txBody>
      </p:sp>
    </p:spTree>
    <p:extLst>
      <p:ext uri="{BB962C8B-B14F-4D97-AF65-F5344CB8AC3E}">
        <p14:creationId xmlns:p14="http://schemas.microsoft.com/office/powerpoint/2010/main" val="17823190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Solution #1 A </a:t>
            </a:r>
          </a:p>
        </p:txBody>
      </p:sp>
      <p:sp>
        <p:nvSpPr>
          <p:cNvPr id="6" name="Content Placeholder 5"/>
          <p:cNvSpPr>
            <a:spLocks noGrp="1"/>
          </p:cNvSpPr>
          <p:nvPr>
            <p:ph sz="half" idx="1"/>
          </p:nvPr>
        </p:nvSpPr>
        <p:spPr>
          <a:xfrm>
            <a:off x="242372" y="3851667"/>
            <a:ext cx="3283026" cy="2868068"/>
          </a:xfrm>
        </p:spPr>
        <p:txBody>
          <a:bodyPr>
            <a:normAutofit fontScale="92500" lnSpcReduction="20000"/>
          </a:bodyPr>
          <a:lstStyle/>
          <a:p>
            <a:pPr marL="0" indent="0">
              <a:buNone/>
            </a:pPr>
            <a:r>
              <a:rPr lang="en-US" u="sng" dirty="0"/>
              <a:t>#1: EHR Data (CPRD)</a:t>
            </a:r>
          </a:p>
          <a:p>
            <a:r>
              <a:rPr lang="en-US" sz="1800" dirty="0"/>
              <a:t>Allow “Up to standard” or HES data periods to be defined in this table</a:t>
            </a:r>
          </a:p>
          <a:p>
            <a:r>
              <a:rPr lang="en-US" sz="1800" dirty="0" err="1"/>
              <a:t>Observation_period</a:t>
            </a:r>
            <a:r>
              <a:rPr lang="en-US" sz="1800" dirty="0"/>
              <a:t> will include all available data</a:t>
            </a:r>
          </a:p>
          <a:p>
            <a:r>
              <a:rPr lang="en-US" sz="1800" dirty="0"/>
              <a:t>Payer plan period will cut the data using the UTS date on a per patient basis</a:t>
            </a:r>
          </a:p>
        </p:txBody>
      </p:sp>
      <p:sp>
        <p:nvSpPr>
          <p:cNvPr id="7" name="Content Placeholder 6"/>
          <p:cNvSpPr>
            <a:spLocks noGrp="1"/>
          </p:cNvSpPr>
          <p:nvPr>
            <p:ph sz="half" idx="2"/>
          </p:nvPr>
        </p:nvSpPr>
        <p:spPr>
          <a:xfrm>
            <a:off x="4021157" y="3851667"/>
            <a:ext cx="4605050" cy="2876859"/>
          </a:xfrm>
        </p:spPr>
        <p:txBody>
          <a:bodyPr>
            <a:normAutofit fontScale="92500" lnSpcReduction="20000"/>
          </a:bodyPr>
          <a:lstStyle/>
          <a:p>
            <a:pPr marL="0" indent="0">
              <a:buNone/>
            </a:pPr>
            <a:r>
              <a:rPr lang="en-US" u="sng" dirty="0"/>
              <a:t>#2: US Claims Data, #3: Optum DOD</a:t>
            </a:r>
          </a:p>
          <a:p>
            <a:r>
              <a:rPr lang="en-US" sz="1800" dirty="0" err="1"/>
              <a:t>Observation_period</a:t>
            </a:r>
            <a:r>
              <a:rPr lang="en-US" sz="1800" dirty="0"/>
              <a:t> will include all data where patient had any insurance coverage or verified events </a:t>
            </a:r>
          </a:p>
          <a:p>
            <a:r>
              <a:rPr lang="en-US" sz="1800" dirty="0"/>
              <a:t>Payer plan period records will be combined to denote medical, prescription, and both (medical and prescription) coverage to further refine time windows of interest</a:t>
            </a:r>
          </a:p>
        </p:txBody>
      </p:sp>
      <p:cxnSp>
        <p:nvCxnSpPr>
          <p:cNvPr id="9" name="Straight Connector 8"/>
          <p:cNvCxnSpPr/>
          <p:nvPr/>
        </p:nvCxnSpPr>
        <p:spPr>
          <a:xfrm>
            <a:off x="3853838" y="3851668"/>
            <a:ext cx="0" cy="2569142"/>
          </a:xfrm>
          <a:prstGeom prst="line">
            <a:avLst/>
          </a:prstGeom>
        </p:spPr>
        <p:style>
          <a:lnRef idx="3">
            <a:schemeClr val="accent1"/>
          </a:lnRef>
          <a:fillRef idx="0">
            <a:schemeClr val="accent1"/>
          </a:fillRef>
          <a:effectRef idx="2">
            <a:schemeClr val="accent1"/>
          </a:effectRef>
          <a:fontRef idx="minor">
            <a:schemeClr val="tx1"/>
          </a:fontRef>
        </p:style>
      </p:cxnSp>
      <p:sp>
        <p:nvSpPr>
          <p:cNvPr id="3" name="TextBox 2"/>
          <p:cNvSpPr txBox="1"/>
          <p:nvPr/>
        </p:nvSpPr>
        <p:spPr>
          <a:xfrm>
            <a:off x="703385" y="1266092"/>
            <a:ext cx="8001000" cy="1661993"/>
          </a:xfrm>
          <a:prstGeom prst="rect">
            <a:avLst/>
          </a:prstGeom>
          <a:noFill/>
        </p:spPr>
        <p:txBody>
          <a:bodyPr wrap="square" rtlCol="0">
            <a:spAutoFit/>
          </a:bodyPr>
          <a:lstStyle/>
          <a:p>
            <a:r>
              <a:rPr lang="en-US" sz="2400" dirty="0">
                <a:solidFill>
                  <a:srgbClr val="002856"/>
                </a:solidFill>
              </a:rPr>
              <a:t>Allow the Payer Plan Period table to cut time windows of interest.</a:t>
            </a:r>
          </a:p>
          <a:p>
            <a:pPr marL="285750" indent="-285750">
              <a:buFont typeface="Arial" panose="020B0604020202020204" pitchFamily="34" charset="0"/>
              <a:buChar char="•"/>
            </a:pPr>
            <a:r>
              <a:rPr lang="en-US" dirty="0">
                <a:solidFill>
                  <a:srgbClr val="002856"/>
                </a:solidFill>
              </a:rPr>
              <a:t>Standardize payer plan records using </a:t>
            </a:r>
            <a:r>
              <a:rPr lang="en-US" dirty="0" err="1">
                <a:solidFill>
                  <a:srgbClr val="002856"/>
                </a:solidFill>
              </a:rPr>
              <a:t>concept_ids</a:t>
            </a:r>
            <a:endParaRPr lang="en-US" dirty="0">
              <a:solidFill>
                <a:srgbClr val="002856"/>
              </a:solidFill>
            </a:endParaRPr>
          </a:p>
          <a:p>
            <a:pPr marL="285750" indent="-285750">
              <a:buFont typeface="Arial" panose="020B0604020202020204" pitchFamily="34" charset="0"/>
              <a:buChar char="•"/>
            </a:pPr>
            <a:r>
              <a:rPr lang="en-US" dirty="0">
                <a:solidFill>
                  <a:srgbClr val="002856"/>
                </a:solidFill>
              </a:rPr>
              <a:t>The observation period will include the maximum amount of time available with the payer plan period further refining the time windows of interest</a:t>
            </a:r>
          </a:p>
        </p:txBody>
      </p:sp>
      <p:sp>
        <p:nvSpPr>
          <p:cNvPr id="8" name="TextBox 7"/>
          <p:cNvSpPr txBox="1"/>
          <p:nvPr/>
        </p:nvSpPr>
        <p:spPr>
          <a:xfrm>
            <a:off x="888023" y="3102600"/>
            <a:ext cx="7025054" cy="461665"/>
          </a:xfrm>
          <a:prstGeom prst="rect">
            <a:avLst/>
          </a:prstGeom>
          <a:noFill/>
        </p:spPr>
        <p:txBody>
          <a:bodyPr wrap="square" rtlCol="0">
            <a:spAutoFit/>
          </a:bodyPr>
          <a:lstStyle/>
          <a:p>
            <a:pPr algn="ctr"/>
            <a:r>
              <a:rPr lang="en-US" sz="2400" dirty="0">
                <a:solidFill>
                  <a:srgbClr val="002856"/>
                </a:solidFill>
              </a:rPr>
              <a:t>Solution #1 Applied to Use Cases</a:t>
            </a:r>
          </a:p>
        </p:txBody>
      </p:sp>
    </p:spTree>
    <p:extLst>
      <p:ext uri="{BB962C8B-B14F-4D97-AF65-F5344CB8AC3E}">
        <p14:creationId xmlns:p14="http://schemas.microsoft.com/office/powerpoint/2010/main" val="2887772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THEMIS Roadmap</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a:buSzPct val="25000"/>
            </a:pPr>
            <a:fld id="{00000000-1234-1234-1234-123412341234}" type="slidenum">
              <a:rPr lang="en-US" sz="1200" smtClean="0">
                <a:solidFill>
                  <a:srgbClr val="20425A"/>
                </a:solidFill>
                <a:latin typeface="Calibri"/>
                <a:ea typeface="Calibri"/>
                <a:cs typeface="Calibri"/>
                <a:sym typeface="Calibri"/>
              </a:rPr>
              <a:pPr>
                <a:buSzPct val="25000"/>
              </a:pPr>
              <a:t>4</a:t>
            </a:fld>
            <a:endParaRPr lang="en-US" sz="1200" dirty="0">
              <a:solidFill>
                <a:srgbClr val="20425A"/>
              </a:solidFill>
              <a:latin typeface="Calibri"/>
              <a:ea typeface="Calibri"/>
              <a:cs typeface="Calibri"/>
              <a:sym typeface="Calibri"/>
            </a:endParaRPr>
          </a:p>
        </p:txBody>
      </p:sp>
    </p:spTree>
    <p:extLst>
      <p:ext uri="{BB962C8B-B14F-4D97-AF65-F5344CB8AC3E}">
        <p14:creationId xmlns:p14="http://schemas.microsoft.com/office/powerpoint/2010/main" val="24493105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Solution #1 B </a:t>
            </a:r>
          </a:p>
        </p:txBody>
      </p:sp>
      <p:sp>
        <p:nvSpPr>
          <p:cNvPr id="6" name="Content Placeholder 5"/>
          <p:cNvSpPr>
            <a:spLocks noGrp="1"/>
          </p:cNvSpPr>
          <p:nvPr>
            <p:ph sz="half" idx="1"/>
          </p:nvPr>
        </p:nvSpPr>
        <p:spPr>
          <a:xfrm>
            <a:off x="285748" y="4000554"/>
            <a:ext cx="3636257" cy="2620028"/>
          </a:xfrm>
        </p:spPr>
        <p:txBody>
          <a:bodyPr>
            <a:normAutofit fontScale="92500" lnSpcReduction="20000"/>
          </a:bodyPr>
          <a:lstStyle/>
          <a:p>
            <a:pPr marL="0" indent="0">
              <a:buNone/>
            </a:pPr>
            <a:r>
              <a:rPr lang="en-US" u="sng" dirty="0"/>
              <a:t>#1: EHR Data (CPRD)</a:t>
            </a:r>
          </a:p>
          <a:p>
            <a:r>
              <a:rPr lang="en-US" sz="1800" dirty="0"/>
              <a:t>Allow “Up to standard” or HES data periods to be defined in this table</a:t>
            </a:r>
          </a:p>
          <a:p>
            <a:r>
              <a:rPr lang="en-US" sz="1800" dirty="0" err="1"/>
              <a:t>Observation_period</a:t>
            </a:r>
            <a:r>
              <a:rPr lang="en-US" sz="1800" dirty="0"/>
              <a:t> will include data starting at the practice’s UTS date</a:t>
            </a:r>
          </a:p>
          <a:p>
            <a:r>
              <a:rPr lang="en-US" sz="1800" dirty="0"/>
              <a:t>Payer plan period will expand the analysis dates to include all data for each patient</a:t>
            </a:r>
          </a:p>
        </p:txBody>
      </p:sp>
      <p:sp>
        <p:nvSpPr>
          <p:cNvPr id="7" name="Content Placeholder 6"/>
          <p:cNvSpPr>
            <a:spLocks noGrp="1"/>
          </p:cNvSpPr>
          <p:nvPr>
            <p:ph sz="half" idx="2"/>
          </p:nvPr>
        </p:nvSpPr>
        <p:spPr>
          <a:xfrm>
            <a:off x="4307595" y="4009346"/>
            <a:ext cx="4538950" cy="2620028"/>
          </a:xfrm>
        </p:spPr>
        <p:txBody>
          <a:bodyPr>
            <a:normAutofit fontScale="92500" lnSpcReduction="20000"/>
          </a:bodyPr>
          <a:lstStyle/>
          <a:p>
            <a:pPr marL="0" indent="0">
              <a:buNone/>
            </a:pPr>
            <a:r>
              <a:rPr lang="en-US" u="sng" dirty="0"/>
              <a:t>#2: US Claims Data, #3: Optum DOD</a:t>
            </a:r>
          </a:p>
          <a:p>
            <a:r>
              <a:rPr lang="en-US" sz="1800" dirty="0" err="1"/>
              <a:t>Observation_period</a:t>
            </a:r>
            <a:r>
              <a:rPr lang="en-US" sz="1800" dirty="0"/>
              <a:t> will include all data where patient had both medical and prescription coverage</a:t>
            </a:r>
          </a:p>
          <a:p>
            <a:r>
              <a:rPr lang="en-US" sz="1800" dirty="0"/>
              <a:t>Payer plan period records will be combined to denote medical only coverage, prescription only coverage, or event only periods to expand time windows of interest</a:t>
            </a:r>
          </a:p>
        </p:txBody>
      </p:sp>
      <p:cxnSp>
        <p:nvCxnSpPr>
          <p:cNvPr id="9" name="Straight Connector 8"/>
          <p:cNvCxnSpPr/>
          <p:nvPr/>
        </p:nvCxnSpPr>
        <p:spPr>
          <a:xfrm>
            <a:off x="4052141" y="4057597"/>
            <a:ext cx="0" cy="2569142"/>
          </a:xfrm>
          <a:prstGeom prst="line">
            <a:avLst/>
          </a:prstGeom>
        </p:spPr>
        <p:style>
          <a:lnRef idx="3">
            <a:schemeClr val="accent1"/>
          </a:lnRef>
          <a:fillRef idx="0">
            <a:schemeClr val="accent1"/>
          </a:fillRef>
          <a:effectRef idx="2">
            <a:schemeClr val="accent1"/>
          </a:effectRef>
          <a:fontRef idx="minor">
            <a:schemeClr val="tx1"/>
          </a:fontRef>
        </p:style>
      </p:cxnSp>
      <p:sp>
        <p:nvSpPr>
          <p:cNvPr id="3" name="TextBox 2"/>
          <p:cNvSpPr txBox="1"/>
          <p:nvPr/>
        </p:nvSpPr>
        <p:spPr>
          <a:xfrm>
            <a:off x="703385" y="1266092"/>
            <a:ext cx="8001000" cy="1661993"/>
          </a:xfrm>
          <a:prstGeom prst="rect">
            <a:avLst/>
          </a:prstGeom>
          <a:noFill/>
        </p:spPr>
        <p:txBody>
          <a:bodyPr wrap="square" rtlCol="0">
            <a:spAutoFit/>
          </a:bodyPr>
          <a:lstStyle/>
          <a:p>
            <a:r>
              <a:rPr lang="en-US" sz="2400" dirty="0">
                <a:solidFill>
                  <a:srgbClr val="002856"/>
                </a:solidFill>
              </a:rPr>
              <a:t>Allow the Payer Plan Period table to expand time windows of interest.</a:t>
            </a:r>
          </a:p>
          <a:p>
            <a:pPr marL="285750" indent="-285750">
              <a:buFont typeface="Arial" panose="020B0604020202020204" pitchFamily="34" charset="0"/>
              <a:buChar char="•"/>
            </a:pPr>
            <a:r>
              <a:rPr lang="en-US" dirty="0">
                <a:solidFill>
                  <a:srgbClr val="002856"/>
                </a:solidFill>
              </a:rPr>
              <a:t>Standardize payer plan records using </a:t>
            </a:r>
            <a:r>
              <a:rPr lang="en-US" dirty="0" err="1">
                <a:solidFill>
                  <a:srgbClr val="002856"/>
                </a:solidFill>
              </a:rPr>
              <a:t>concept_ids</a:t>
            </a:r>
            <a:endParaRPr lang="en-US" dirty="0">
              <a:solidFill>
                <a:srgbClr val="002856"/>
              </a:solidFill>
            </a:endParaRPr>
          </a:p>
          <a:p>
            <a:pPr marL="285750" indent="-285750">
              <a:buFont typeface="Arial" panose="020B0604020202020204" pitchFamily="34" charset="0"/>
              <a:buChar char="•"/>
            </a:pPr>
            <a:r>
              <a:rPr lang="en-US" dirty="0">
                <a:solidFill>
                  <a:srgbClr val="002856"/>
                </a:solidFill>
              </a:rPr>
              <a:t>The observation period will include the minimum amount of time available with the payer plan period further expanding the time windows of interest</a:t>
            </a:r>
          </a:p>
        </p:txBody>
      </p:sp>
      <p:sp>
        <p:nvSpPr>
          <p:cNvPr id="8" name="TextBox 7"/>
          <p:cNvSpPr txBox="1"/>
          <p:nvPr/>
        </p:nvSpPr>
        <p:spPr>
          <a:xfrm>
            <a:off x="888023" y="3543271"/>
            <a:ext cx="7025054" cy="461665"/>
          </a:xfrm>
          <a:prstGeom prst="rect">
            <a:avLst/>
          </a:prstGeom>
          <a:noFill/>
        </p:spPr>
        <p:txBody>
          <a:bodyPr wrap="square" rtlCol="0">
            <a:spAutoFit/>
          </a:bodyPr>
          <a:lstStyle/>
          <a:p>
            <a:pPr algn="ctr"/>
            <a:r>
              <a:rPr lang="en-US" sz="2400" dirty="0">
                <a:solidFill>
                  <a:srgbClr val="002856"/>
                </a:solidFill>
              </a:rPr>
              <a:t>Solution #1 Applied to Use Cases</a:t>
            </a:r>
          </a:p>
        </p:txBody>
      </p:sp>
    </p:spTree>
    <p:extLst>
      <p:ext uri="{BB962C8B-B14F-4D97-AF65-F5344CB8AC3E}">
        <p14:creationId xmlns:p14="http://schemas.microsoft.com/office/powerpoint/2010/main" val="26435961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Solution #2</a:t>
            </a:r>
          </a:p>
        </p:txBody>
      </p:sp>
      <p:sp>
        <p:nvSpPr>
          <p:cNvPr id="6" name="Content Placeholder 5"/>
          <p:cNvSpPr>
            <a:spLocks noGrp="1"/>
          </p:cNvSpPr>
          <p:nvPr>
            <p:ph sz="half" idx="1"/>
          </p:nvPr>
        </p:nvSpPr>
        <p:spPr>
          <a:xfrm>
            <a:off x="254076" y="4000554"/>
            <a:ext cx="4439110" cy="2620028"/>
          </a:xfrm>
        </p:spPr>
        <p:txBody>
          <a:bodyPr>
            <a:normAutofit lnSpcReduction="10000"/>
          </a:bodyPr>
          <a:lstStyle/>
          <a:p>
            <a:pPr marL="0" indent="0">
              <a:buNone/>
            </a:pPr>
            <a:r>
              <a:rPr lang="en-US" u="sng" dirty="0"/>
              <a:t>#1: EHR Data (CPRD)</a:t>
            </a:r>
          </a:p>
          <a:p>
            <a:r>
              <a:rPr lang="en-US" sz="1800" dirty="0" err="1"/>
              <a:t>Observation_period</a:t>
            </a:r>
            <a:r>
              <a:rPr lang="en-US" sz="1800" dirty="0"/>
              <a:t> will include all available data</a:t>
            </a:r>
          </a:p>
          <a:p>
            <a:r>
              <a:rPr lang="en-US" sz="1800" dirty="0"/>
              <a:t>Data prior to the UTS will be flagged with the “history” </a:t>
            </a:r>
            <a:r>
              <a:rPr lang="en-US" sz="1800" dirty="0" err="1"/>
              <a:t>type_concept_id</a:t>
            </a:r>
            <a:r>
              <a:rPr lang="en-US" sz="1800" dirty="0"/>
              <a:t> to filter out or include as necessary</a:t>
            </a:r>
          </a:p>
          <a:p>
            <a:r>
              <a:rPr lang="en-US" sz="1800" dirty="0"/>
              <a:t>Requires mapping of codes to history variables</a:t>
            </a:r>
          </a:p>
        </p:txBody>
      </p:sp>
      <p:sp>
        <p:nvSpPr>
          <p:cNvPr id="7" name="Content Placeholder 6"/>
          <p:cNvSpPr>
            <a:spLocks noGrp="1"/>
          </p:cNvSpPr>
          <p:nvPr>
            <p:ph sz="half" idx="2"/>
          </p:nvPr>
        </p:nvSpPr>
        <p:spPr>
          <a:xfrm>
            <a:off x="5122843" y="4009346"/>
            <a:ext cx="3581542" cy="2620028"/>
          </a:xfrm>
        </p:spPr>
        <p:txBody>
          <a:bodyPr>
            <a:normAutofit lnSpcReduction="10000"/>
          </a:bodyPr>
          <a:lstStyle/>
          <a:p>
            <a:pPr marL="0" indent="0">
              <a:buNone/>
            </a:pPr>
            <a:r>
              <a:rPr lang="en-US" u="sng" dirty="0"/>
              <a:t>#2: US Claims Data</a:t>
            </a:r>
          </a:p>
          <a:p>
            <a:r>
              <a:rPr lang="en-US" sz="1800" dirty="0"/>
              <a:t>Does not apply</a:t>
            </a:r>
            <a:endParaRPr lang="en-US" u="sng" dirty="0"/>
          </a:p>
          <a:p>
            <a:pPr marL="0" indent="0">
              <a:buNone/>
            </a:pPr>
            <a:r>
              <a:rPr lang="en-US" u="sng" dirty="0"/>
              <a:t>#3: Optum DOD</a:t>
            </a:r>
          </a:p>
          <a:p>
            <a:r>
              <a:rPr lang="en-US" sz="1800" dirty="0"/>
              <a:t>No change; deaths outside of OP will go into Death table, but custom SQL would be needed to utilize them</a:t>
            </a:r>
          </a:p>
          <a:p>
            <a:pPr marL="0" indent="0">
              <a:buNone/>
            </a:pPr>
            <a:endParaRPr lang="en-US" sz="1800" dirty="0"/>
          </a:p>
          <a:p>
            <a:pPr marL="0" indent="0">
              <a:buNone/>
            </a:pPr>
            <a:endParaRPr lang="en-US" sz="1800" dirty="0"/>
          </a:p>
        </p:txBody>
      </p:sp>
      <p:cxnSp>
        <p:nvCxnSpPr>
          <p:cNvPr id="9" name="Straight Connector 8"/>
          <p:cNvCxnSpPr/>
          <p:nvPr/>
        </p:nvCxnSpPr>
        <p:spPr>
          <a:xfrm>
            <a:off x="4856375" y="4079631"/>
            <a:ext cx="0" cy="2569142"/>
          </a:xfrm>
          <a:prstGeom prst="line">
            <a:avLst/>
          </a:prstGeom>
        </p:spPr>
        <p:style>
          <a:lnRef idx="3">
            <a:schemeClr val="accent1"/>
          </a:lnRef>
          <a:fillRef idx="0">
            <a:schemeClr val="accent1"/>
          </a:fillRef>
          <a:effectRef idx="2">
            <a:schemeClr val="accent1"/>
          </a:effectRef>
          <a:fontRef idx="minor">
            <a:schemeClr val="tx1"/>
          </a:fontRef>
        </p:style>
      </p:cxnSp>
      <p:sp>
        <p:nvSpPr>
          <p:cNvPr id="3" name="TextBox 2"/>
          <p:cNvSpPr txBox="1"/>
          <p:nvPr/>
        </p:nvSpPr>
        <p:spPr>
          <a:xfrm>
            <a:off x="703385" y="1266092"/>
            <a:ext cx="8001000" cy="1938992"/>
          </a:xfrm>
          <a:prstGeom prst="rect">
            <a:avLst/>
          </a:prstGeom>
          <a:noFill/>
        </p:spPr>
        <p:txBody>
          <a:bodyPr wrap="square" rtlCol="0">
            <a:spAutoFit/>
          </a:bodyPr>
          <a:lstStyle/>
          <a:p>
            <a:r>
              <a:rPr lang="en-US" sz="2400" dirty="0">
                <a:solidFill>
                  <a:srgbClr val="002856"/>
                </a:solidFill>
              </a:rPr>
              <a:t>Allow data outside of the observation period to stay in their domains and add a </a:t>
            </a:r>
            <a:r>
              <a:rPr lang="en-US" sz="2400" dirty="0" err="1">
                <a:solidFill>
                  <a:srgbClr val="002856"/>
                </a:solidFill>
              </a:rPr>
              <a:t>type_concept_id</a:t>
            </a:r>
            <a:r>
              <a:rPr lang="en-US" sz="2400" dirty="0">
                <a:solidFill>
                  <a:srgbClr val="002856"/>
                </a:solidFill>
              </a:rPr>
              <a:t> to indicate “history”</a:t>
            </a:r>
          </a:p>
          <a:p>
            <a:pPr marL="285750" indent="-285750">
              <a:buFont typeface="Arial" panose="020B0604020202020204" pitchFamily="34" charset="0"/>
              <a:buChar char="•"/>
            </a:pPr>
            <a:r>
              <a:rPr lang="en-US" dirty="0">
                <a:solidFill>
                  <a:srgbClr val="002856"/>
                </a:solidFill>
              </a:rPr>
              <a:t>Data will be housed in their appropriate domains to maintain data integrity</a:t>
            </a:r>
          </a:p>
          <a:p>
            <a:pPr marL="285750" indent="-285750">
              <a:buFont typeface="Arial" panose="020B0604020202020204" pitchFamily="34" charset="0"/>
              <a:buChar char="•"/>
            </a:pPr>
            <a:r>
              <a:rPr lang="en-US" dirty="0">
                <a:solidFill>
                  <a:srgbClr val="002856"/>
                </a:solidFill>
              </a:rPr>
              <a:t>A </a:t>
            </a:r>
            <a:r>
              <a:rPr lang="en-US" dirty="0" err="1">
                <a:solidFill>
                  <a:srgbClr val="002856"/>
                </a:solidFill>
              </a:rPr>
              <a:t>type_concept_id</a:t>
            </a:r>
            <a:r>
              <a:rPr lang="en-US" dirty="0">
                <a:solidFill>
                  <a:srgbClr val="002856"/>
                </a:solidFill>
              </a:rPr>
              <a:t> indicating the record is “history” will show that data lives outside of the </a:t>
            </a:r>
            <a:r>
              <a:rPr lang="en-US" dirty="0" err="1">
                <a:solidFill>
                  <a:srgbClr val="002856"/>
                </a:solidFill>
              </a:rPr>
              <a:t>observation_period</a:t>
            </a:r>
            <a:endParaRPr lang="en-US" dirty="0">
              <a:solidFill>
                <a:srgbClr val="002856"/>
              </a:solidFill>
            </a:endParaRPr>
          </a:p>
          <a:p>
            <a:pPr marL="285750" indent="-285750">
              <a:buFont typeface="Arial" panose="020B0604020202020204" pitchFamily="34" charset="0"/>
              <a:buChar char="•"/>
            </a:pPr>
            <a:r>
              <a:rPr lang="en-US" dirty="0">
                <a:solidFill>
                  <a:srgbClr val="002856"/>
                </a:solidFill>
              </a:rPr>
              <a:t>The </a:t>
            </a:r>
            <a:r>
              <a:rPr lang="en-US" dirty="0" err="1">
                <a:solidFill>
                  <a:srgbClr val="002856"/>
                </a:solidFill>
              </a:rPr>
              <a:t>observation_period</a:t>
            </a:r>
            <a:r>
              <a:rPr lang="en-US" dirty="0">
                <a:solidFill>
                  <a:srgbClr val="002856"/>
                </a:solidFill>
              </a:rPr>
              <a:t> will contain the maximum amount of data available</a:t>
            </a:r>
          </a:p>
        </p:txBody>
      </p:sp>
      <p:sp>
        <p:nvSpPr>
          <p:cNvPr id="8" name="TextBox 7"/>
          <p:cNvSpPr txBox="1"/>
          <p:nvPr/>
        </p:nvSpPr>
        <p:spPr>
          <a:xfrm>
            <a:off x="888023" y="3543271"/>
            <a:ext cx="7025054" cy="461665"/>
          </a:xfrm>
          <a:prstGeom prst="rect">
            <a:avLst/>
          </a:prstGeom>
          <a:noFill/>
        </p:spPr>
        <p:txBody>
          <a:bodyPr wrap="square" rtlCol="0">
            <a:spAutoFit/>
          </a:bodyPr>
          <a:lstStyle/>
          <a:p>
            <a:pPr algn="ctr"/>
            <a:r>
              <a:rPr lang="en-US" sz="2400" dirty="0">
                <a:solidFill>
                  <a:srgbClr val="002856"/>
                </a:solidFill>
              </a:rPr>
              <a:t>Solution #2 Applied to Use Cases</a:t>
            </a:r>
          </a:p>
        </p:txBody>
      </p:sp>
    </p:spTree>
    <p:extLst>
      <p:ext uri="{BB962C8B-B14F-4D97-AF65-F5344CB8AC3E}">
        <p14:creationId xmlns:p14="http://schemas.microsoft.com/office/powerpoint/2010/main" val="20182735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Solution #3</a:t>
            </a:r>
          </a:p>
        </p:txBody>
      </p:sp>
      <p:sp>
        <p:nvSpPr>
          <p:cNvPr id="6" name="Content Placeholder 5"/>
          <p:cNvSpPr>
            <a:spLocks noGrp="1"/>
          </p:cNvSpPr>
          <p:nvPr>
            <p:ph sz="half" idx="1"/>
          </p:nvPr>
        </p:nvSpPr>
        <p:spPr>
          <a:xfrm>
            <a:off x="441362" y="3421042"/>
            <a:ext cx="2445056" cy="3199540"/>
          </a:xfrm>
        </p:spPr>
        <p:txBody>
          <a:bodyPr>
            <a:normAutofit fontScale="85000" lnSpcReduction="20000"/>
          </a:bodyPr>
          <a:lstStyle/>
          <a:p>
            <a:pPr marL="0" indent="0">
              <a:buNone/>
            </a:pPr>
            <a:r>
              <a:rPr lang="en-US" u="sng" dirty="0"/>
              <a:t>#1: EHR Data (CPRD)</a:t>
            </a:r>
          </a:p>
          <a:p>
            <a:r>
              <a:rPr lang="en-US" sz="1800" dirty="0"/>
              <a:t>Two CPRD datasets created:</a:t>
            </a:r>
          </a:p>
          <a:p>
            <a:pPr lvl="1"/>
            <a:r>
              <a:rPr lang="en-US" sz="1400" dirty="0"/>
              <a:t>The </a:t>
            </a:r>
            <a:r>
              <a:rPr lang="en-US" sz="1400" dirty="0" err="1"/>
              <a:t>observation_period</a:t>
            </a:r>
            <a:r>
              <a:rPr lang="en-US" sz="1400" dirty="0"/>
              <a:t> will use UTS for this dataset</a:t>
            </a:r>
          </a:p>
          <a:p>
            <a:pPr lvl="1"/>
            <a:r>
              <a:rPr lang="en-US" sz="1400" dirty="0"/>
              <a:t>The </a:t>
            </a:r>
            <a:r>
              <a:rPr lang="en-US" sz="1400" dirty="0" err="1"/>
              <a:t>observation_period</a:t>
            </a:r>
            <a:r>
              <a:rPr lang="en-US" sz="1400" dirty="0"/>
              <a:t> will use all data for this dataset</a:t>
            </a:r>
          </a:p>
          <a:p>
            <a:r>
              <a:rPr lang="en-US" sz="1800" dirty="0"/>
              <a:t>HES and HES + CPRD will be separate data sets</a:t>
            </a:r>
          </a:p>
        </p:txBody>
      </p:sp>
      <p:sp>
        <p:nvSpPr>
          <p:cNvPr id="7" name="Content Placeholder 6"/>
          <p:cNvSpPr>
            <a:spLocks noGrp="1"/>
          </p:cNvSpPr>
          <p:nvPr>
            <p:ph sz="half" idx="2"/>
          </p:nvPr>
        </p:nvSpPr>
        <p:spPr>
          <a:xfrm>
            <a:off x="3296901" y="3421042"/>
            <a:ext cx="2641189" cy="3208332"/>
          </a:xfrm>
        </p:spPr>
        <p:txBody>
          <a:bodyPr>
            <a:normAutofit fontScale="85000" lnSpcReduction="20000"/>
          </a:bodyPr>
          <a:lstStyle/>
          <a:p>
            <a:pPr marL="0" indent="0">
              <a:buNone/>
            </a:pPr>
            <a:r>
              <a:rPr lang="en-US" u="sng" dirty="0"/>
              <a:t>#2: US Claims Data</a:t>
            </a:r>
          </a:p>
          <a:p>
            <a:r>
              <a:rPr lang="en-US" sz="1800" dirty="0"/>
              <a:t>Three US claims datasets created:</a:t>
            </a:r>
          </a:p>
          <a:p>
            <a:pPr lvl="1"/>
            <a:r>
              <a:rPr lang="en-US" sz="1400" dirty="0"/>
              <a:t>The </a:t>
            </a:r>
            <a:r>
              <a:rPr lang="en-US" sz="1400" dirty="0" err="1"/>
              <a:t>observation_period</a:t>
            </a:r>
            <a:r>
              <a:rPr lang="en-US" sz="1400" dirty="0"/>
              <a:t> is created using medical coverage for this dataset</a:t>
            </a:r>
          </a:p>
          <a:p>
            <a:pPr lvl="1"/>
            <a:r>
              <a:rPr lang="en-US" sz="1400" dirty="0"/>
              <a:t>The </a:t>
            </a:r>
            <a:r>
              <a:rPr lang="en-US" sz="1400" dirty="0" err="1"/>
              <a:t>observation_period</a:t>
            </a:r>
            <a:r>
              <a:rPr lang="en-US" sz="1400" dirty="0"/>
              <a:t> is created using prescription coverage for this dataset</a:t>
            </a:r>
          </a:p>
          <a:p>
            <a:pPr lvl="1"/>
            <a:r>
              <a:rPr lang="en-US" sz="1400" dirty="0"/>
              <a:t>The </a:t>
            </a:r>
            <a:r>
              <a:rPr lang="en-US" sz="1400" dirty="0" err="1"/>
              <a:t>observation_period</a:t>
            </a:r>
            <a:r>
              <a:rPr lang="en-US" sz="1400" dirty="0"/>
              <a:t> is created using medical and prescription coverage for this dataset</a:t>
            </a:r>
          </a:p>
        </p:txBody>
      </p:sp>
      <p:cxnSp>
        <p:nvCxnSpPr>
          <p:cNvPr id="9" name="Straight Connector 8"/>
          <p:cNvCxnSpPr/>
          <p:nvPr/>
        </p:nvCxnSpPr>
        <p:spPr>
          <a:xfrm>
            <a:off x="3137740" y="3727092"/>
            <a:ext cx="0" cy="2569142"/>
          </a:xfrm>
          <a:prstGeom prst="line">
            <a:avLst/>
          </a:prstGeom>
        </p:spPr>
        <p:style>
          <a:lnRef idx="3">
            <a:schemeClr val="accent1"/>
          </a:lnRef>
          <a:fillRef idx="0">
            <a:schemeClr val="accent1"/>
          </a:fillRef>
          <a:effectRef idx="2">
            <a:schemeClr val="accent1"/>
          </a:effectRef>
          <a:fontRef idx="minor">
            <a:schemeClr val="tx1"/>
          </a:fontRef>
        </p:style>
      </p:cxnSp>
      <p:sp>
        <p:nvSpPr>
          <p:cNvPr id="3" name="TextBox 2"/>
          <p:cNvSpPr txBox="1"/>
          <p:nvPr/>
        </p:nvSpPr>
        <p:spPr>
          <a:xfrm>
            <a:off x="703385" y="1266092"/>
            <a:ext cx="8001000" cy="1569660"/>
          </a:xfrm>
          <a:prstGeom prst="rect">
            <a:avLst/>
          </a:prstGeom>
          <a:noFill/>
        </p:spPr>
        <p:txBody>
          <a:bodyPr wrap="square" rtlCol="0">
            <a:spAutoFit/>
          </a:bodyPr>
          <a:lstStyle/>
          <a:p>
            <a:r>
              <a:rPr lang="en-US" sz="2400" dirty="0">
                <a:solidFill>
                  <a:srgbClr val="002856"/>
                </a:solidFill>
              </a:rPr>
              <a:t>Use different datasets for different use cases</a:t>
            </a:r>
          </a:p>
          <a:p>
            <a:pPr marL="285750" indent="-285750">
              <a:buFont typeface="Arial" panose="020B0604020202020204" pitchFamily="34" charset="0"/>
              <a:buChar char="•"/>
            </a:pPr>
            <a:r>
              <a:rPr lang="en-US" dirty="0">
                <a:solidFill>
                  <a:srgbClr val="002856"/>
                </a:solidFill>
              </a:rPr>
              <a:t>Limit datasets to one non-overlapping observation period type</a:t>
            </a:r>
          </a:p>
          <a:p>
            <a:pPr marL="285750" indent="-285750">
              <a:buFont typeface="Arial" panose="020B0604020202020204" pitchFamily="34" charset="0"/>
              <a:buChar char="•"/>
            </a:pPr>
            <a:r>
              <a:rPr lang="en-US" dirty="0">
                <a:solidFill>
                  <a:srgbClr val="002856"/>
                </a:solidFill>
              </a:rPr>
              <a:t>Do not allow payer plan records to further refine time windows of interest</a:t>
            </a:r>
          </a:p>
          <a:p>
            <a:pPr marL="285750" indent="-285750">
              <a:buFont typeface="Arial" panose="020B0604020202020204" pitchFamily="34" charset="0"/>
              <a:buChar char="•"/>
            </a:pPr>
            <a:r>
              <a:rPr lang="en-US" dirty="0">
                <a:solidFill>
                  <a:srgbClr val="002856"/>
                </a:solidFill>
              </a:rPr>
              <a:t>Each dataset will be defined once and analysts will choose which dataset to use based on the analysis question</a:t>
            </a:r>
          </a:p>
        </p:txBody>
      </p:sp>
      <p:sp>
        <p:nvSpPr>
          <p:cNvPr id="8" name="TextBox 7"/>
          <p:cNvSpPr txBox="1"/>
          <p:nvPr/>
        </p:nvSpPr>
        <p:spPr>
          <a:xfrm>
            <a:off x="888023" y="2959377"/>
            <a:ext cx="7025054" cy="461665"/>
          </a:xfrm>
          <a:prstGeom prst="rect">
            <a:avLst/>
          </a:prstGeom>
          <a:noFill/>
        </p:spPr>
        <p:txBody>
          <a:bodyPr wrap="square" rtlCol="0">
            <a:spAutoFit/>
          </a:bodyPr>
          <a:lstStyle/>
          <a:p>
            <a:pPr algn="ctr"/>
            <a:r>
              <a:rPr lang="en-US" sz="2400" dirty="0">
                <a:solidFill>
                  <a:srgbClr val="002856"/>
                </a:solidFill>
              </a:rPr>
              <a:t>Solution #3 Applied to Use Cases</a:t>
            </a:r>
          </a:p>
        </p:txBody>
      </p:sp>
      <p:sp>
        <p:nvSpPr>
          <p:cNvPr id="13" name="Content Placeholder 6">
            <a:extLst>
              <a:ext uri="{FF2B5EF4-FFF2-40B4-BE49-F238E27FC236}">
                <a16:creationId xmlns:a16="http://schemas.microsoft.com/office/drawing/2014/main" id="{DC442258-1261-4990-B675-E9432D51847F}"/>
              </a:ext>
            </a:extLst>
          </p:cNvPr>
          <p:cNvSpPr txBox="1">
            <a:spLocks/>
          </p:cNvSpPr>
          <p:nvPr/>
        </p:nvSpPr>
        <p:spPr>
          <a:xfrm>
            <a:off x="6222028" y="3396029"/>
            <a:ext cx="2641189" cy="320833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rgbClr val="002856"/>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solidFill>
                  <a:srgbClr val="002856"/>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kern="1200">
                <a:solidFill>
                  <a:srgbClr val="002856"/>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rgbClr val="002856"/>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rgbClr val="002856"/>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u="sng" dirty="0"/>
              <a:t>#3: Optum DOD</a:t>
            </a:r>
          </a:p>
          <a:p>
            <a:r>
              <a:rPr lang="en-US" sz="1800" dirty="0"/>
              <a:t>Two Optum datasets created:</a:t>
            </a:r>
          </a:p>
          <a:p>
            <a:pPr lvl="1"/>
            <a:r>
              <a:rPr lang="en-US" sz="1400" dirty="0"/>
              <a:t>The </a:t>
            </a:r>
            <a:r>
              <a:rPr lang="en-US" sz="1400" dirty="0" err="1"/>
              <a:t>observation_period</a:t>
            </a:r>
            <a:r>
              <a:rPr lang="en-US" sz="1400" dirty="0"/>
              <a:t> is created using medical and prescription coverage for this dataset</a:t>
            </a:r>
          </a:p>
          <a:p>
            <a:pPr lvl="1"/>
            <a:r>
              <a:rPr lang="en-US" sz="1400" dirty="0"/>
              <a:t>The </a:t>
            </a:r>
            <a:r>
              <a:rPr lang="en-US" sz="1400" dirty="0" err="1"/>
              <a:t>observation_period</a:t>
            </a:r>
            <a:r>
              <a:rPr lang="en-US" sz="1400" dirty="0"/>
              <a:t> is created using the medical and prescription coverage and extends to verified death events for this dataset</a:t>
            </a:r>
          </a:p>
        </p:txBody>
      </p:sp>
      <p:cxnSp>
        <p:nvCxnSpPr>
          <p:cNvPr id="14" name="Straight Connector 13">
            <a:extLst>
              <a:ext uri="{FF2B5EF4-FFF2-40B4-BE49-F238E27FC236}">
                <a16:creationId xmlns:a16="http://schemas.microsoft.com/office/drawing/2014/main" id="{61CCC740-D131-4AB6-B1FE-81C7A81A1081}"/>
              </a:ext>
            </a:extLst>
          </p:cNvPr>
          <p:cNvCxnSpPr/>
          <p:nvPr/>
        </p:nvCxnSpPr>
        <p:spPr>
          <a:xfrm>
            <a:off x="6074550" y="3727092"/>
            <a:ext cx="0" cy="2569142"/>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99301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Solution #4</a:t>
            </a:r>
          </a:p>
        </p:txBody>
      </p:sp>
      <p:sp>
        <p:nvSpPr>
          <p:cNvPr id="6" name="Content Placeholder 5"/>
          <p:cNvSpPr>
            <a:spLocks noGrp="1"/>
          </p:cNvSpPr>
          <p:nvPr>
            <p:ph sz="half" idx="1"/>
          </p:nvPr>
        </p:nvSpPr>
        <p:spPr>
          <a:xfrm>
            <a:off x="198992" y="3530884"/>
            <a:ext cx="2786579" cy="2620028"/>
          </a:xfrm>
        </p:spPr>
        <p:txBody>
          <a:bodyPr>
            <a:normAutofit fontScale="77500" lnSpcReduction="20000"/>
          </a:bodyPr>
          <a:lstStyle/>
          <a:p>
            <a:pPr marL="0" indent="0">
              <a:buNone/>
            </a:pPr>
            <a:r>
              <a:rPr lang="en-US" u="sng" dirty="0"/>
              <a:t>#1: EHR Data (CPRD)</a:t>
            </a:r>
          </a:p>
          <a:p>
            <a:r>
              <a:rPr lang="en-US" sz="1800" dirty="0"/>
              <a:t>Two CPRD </a:t>
            </a:r>
            <a:r>
              <a:rPr lang="en-US" sz="1800" dirty="0" err="1"/>
              <a:t>observation_periods</a:t>
            </a:r>
            <a:r>
              <a:rPr lang="en-US" sz="1800" dirty="0"/>
              <a:t> created for one dataset</a:t>
            </a:r>
          </a:p>
          <a:p>
            <a:pPr lvl="1"/>
            <a:r>
              <a:rPr lang="en-US" sz="1400" dirty="0" err="1"/>
              <a:t>Observation_period</a:t>
            </a:r>
            <a:r>
              <a:rPr lang="en-US" sz="1400" dirty="0"/>
              <a:t> uses the UTS</a:t>
            </a:r>
          </a:p>
          <a:p>
            <a:pPr lvl="1"/>
            <a:r>
              <a:rPr lang="en-US" sz="1400" dirty="0" err="1"/>
              <a:t>Observation_period</a:t>
            </a:r>
            <a:r>
              <a:rPr lang="en-US" sz="1400" dirty="0"/>
              <a:t> uses all available data</a:t>
            </a:r>
          </a:p>
        </p:txBody>
      </p:sp>
      <p:sp>
        <p:nvSpPr>
          <p:cNvPr id="7" name="Content Placeholder 6"/>
          <p:cNvSpPr>
            <a:spLocks noGrp="1"/>
          </p:cNvSpPr>
          <p:nvPr>
            <p:ph sz="half" idx="2"/>
          </p:nvPr>
        </p:nvSpPr>
        <p:spPr>
          <a:xfrm>
            <a:off x="3130857" y="3530884"/>
            <a:ext cx="2686050" cy="2620028"/>
          </a:xfrm>
        </p:spPr>
        <p:txBody>
          <a:bodyPr>
            <a:normAutofit fontScale="77500" lnSpcReduction="20000"/>
          </a:bodyPr>
          <a:lstStyle/>
          <a:p>
            <a:pPr marL="0" indent="0">
              <a:buNone/>
            </a:pPr>
            <a:r>
              <a:rPr lang="en-US" u="sng" dirty="0"/>
              <a:t>#2: US Claims Data</a:t>
            </a:r>
          </a:p>
          <a:p>
            <a:r>
              <a:rPr lang="en-US" sz="1800" dirty="0"/>
              <a:t>Three US claims </a:t>
            </a:r>
            <a:r>
              <a:rPr lang="en-US" sz="1800" dirty="0" err="1"/>
              <a:t>observation_periods</a:t>
            </a:r>
            <a:r>
              <a:rPr lang="en-US" sz="1800" dirty="0"/>
              <a:t> created for one dataset</a:t>
            </a:r>
          </a:p>
          <a:p>
            <a:pPr lvl="1"/>
            <a:r>
              <a:rPr lang="en-US" sz="1400" dirty="0" err="1"/>
              <a:t>observation_period</a:t>
            </a:r>
            <a:r>
              <a:rPr lang="en-US" sz="1400" dirty="0"/>
              <a:t> uses medical coverage</a:t>
            </a:r>
          </a:p>
          <a:p>
            <a:pPr lvl="1"/>
            <a:r>
              <a:rPr lang="en-US" sz="1400" dirty="0" err="1"/>
              <a:t>observation_period</a:t>
            </a:r>
            <a:r>
              <a:rPr lang="en-US" sz="1400" dirty="0"/>
              <a:t> uses prescription coverage</a:t>
            </a:r>
          </a:p>
          <a:p>
            <a:pPr lvl="1"/>
            <a:r>
              <a:rPr lang="en-US" sz="1400" dirty="0" err="1"/>
              <a:t>observation_period</a:t>
            </a:r>
            <a:r>
              <a:rPr lang="en-US" sz="1400" dirty="0"/>
              <a:t> uses both medical and prescription coverage</a:t>
            </a:r>
          </a:p>
        </p:txBody>
      </p:sp>
      <p:cxnSp>
        <p:nvCxnSpPr>
          <p:cNvPr id="9" name="Straight Connector 8"/>
          <p:cNvCxnSpPr/>
          <p:nvPr/>
        </p:nvCxnSpPr>
        <p:spPr>
          <a:xfrm>
            <a:off x="3005540" y="3530884"/>
            <a:ext cx="0" cy="2569142"/>
          </a:xfrm>
          <a:prstGeom prst="line">
            <a:avLst/>
          </a:prstGeom>
        </p:spPr>
        <p:style>
          <a:lnRef idx="3">
            <a:schemeClr val="accent1"/>
          </a:lnRef>
          <a:fillRef idx="0">
            <a:schemeClr val="accent1"/>
          </a:fillRef>
          <a:effectRef idx="2">
            <a:schemeClr val="accent1"/>
          </a:effectRef>
          <a:fontRef idx="minor">
            <a:schemeClr val="tx1"/>
          </a:fontRef>
        </p:style>
      </p:cxnSp>
      <p:sp>
        <p:nvSpPr>
          <p:cNvPr id="3" name="TextBox 2"/>
          <p:cNvSpPr txBox="1"/>
          <p:nvPr/>
        </p:nvSpPr>
        <p:spPr>
          <a:xfrm>
            <a:off x="703385" y="1266092"/>
            <a:ext cx="8001000" cy="1661993"/>
          </a:xfrm>
          <a:prstGeom prst="rect">
            <a:avLst/>
          </a:prstGeom>
          <a:noFill/>
        </p:spPr>
        <p:txBody>
          <a:bodyPr wrap="square" rtlCol="0">
            <a:spAutoFit/>
          </a:bodyPr>
          <a:lstStyle/>
          <a:p>
            <a:r>
              <a:rPr lang="en-US" sz="2400" dirty="0">
                <a:solidFill>
                  <a:srgbClr val="002856"/>
                </a:solidFill>
              </a:rPr>
              <a:t>Create multiple, potentially overlapping </a:t>
            </a:r>
            <a:r>
              <a:rPr lang="en-US" sz="2400" dirty="0" err="1">
                <a:solidFill>
                  <a:srgbClr val="002856"/>
                </a:solidFill>
              </a:rPr>
              <a:t>observation_period</a:t>
            </a:r>
            <a:r>
              <a:rPr lang="en-US" sz="2400" dirty="0">
                <a:solidFill>
                  <a:srgbClr val="002856"/>
                </a:solidFill>
              </a:rPr>
              <a:t> types</a:t>
            </a:r>
          </a:p>
          <a:p>
            <a:pPr marL="285750" indent="-285750">
              <a:buFont typeface="Arial" panose="020B0604020202020204" pitchFamily="34" charset="0"/>
              <a:buChar char="•"/>
            </a:pPr>
            <a:r>
              <a:rPr lang="en-US" dirty="0">
                <a:solidFill>
                  <a:srgbClr val="002856"/>
                </a:solidFill>
              </a:rPr>
              <a:t>Use the </a:t>
            </a:r>
            <a:r>
              <a:rPr lang="en-US" dirty="0" err="1">
                <a:solidFill>
                  <a:srgbClr val="002856"/>
                </a:solidFill>
              </a:rPr>
              <a:t>observation_period_type_concept_id</a:t>
            </a:r>
            <a:r>
              <a:rPr lang="en-US" dirty="0">
                <a:solidFill>
                  <a:srgbClr val="002856"/>
                </a:solidFill>
              </a:rPr>
              <a:t> field to discern between types of </a:t>
            </a:r>
            <a:r>
              <a:rPr lang="en-US" dirty="0" err="1">
                <a:solidFill>
                  <a:srgbClr val="002856"/>
                </a:solidFill>
              </a:rPr>
              <a:t>observation_periods</a:t>
            </a:r>
            <a:r>
              <a:rPr lang="en-US" dirty="0">
                <a:solidFill>
                  <a:srgbClr val="002856"/>
                </a:solidFill>
              </a:rPr>
              <a:t>.</a:t>
            </a:r>
          </a:p>
          <a:p>
            <a:pPr marL="285750" indent="-285750">
              <a:buFont typeface="Arial" panose="020B0604020202020204" pitchFamily="34" charset="0"/>
              <a:buChar char="•"/>
            </a:pPr>
            <a:r>
              <a:rPr lang="en-US" dirty="0">
                <a:solidFill>
                  <a:srgbClr val="002856"/>
                </a:solidFill>
              </a:rPr>
              <a:t>Payer plan period records are not needed for further refinement</a:t>
            </a:r>
          </a:p>
        </p:txBody>
      </p:sp>
      <p:sp>
        <p:nvSpPr>
          <p:cNvPr id="8" name="TextBox 7"/>
          <p:cNvSpPr txBox="1"/>
          <p:nvPr/>
        </p:nvSpPr>
        <p:spPr>
          <a:xfrm>
            <a:off x="888023" y="2992428"/>
            <a:ext cx="7025054" cy="461665"/>
          </a:xfrm>
          <a:prstGeom prst="rect">
            <a:avLst/>
          </a:prstGeom>
          <a:noFill/>
        </p:spPr>
        <p:txBody>
          <a:bodyPr wrap="square" rtlCol="0">
            <a:spAutoFit/>
          </a:bodyPr>
          <a:lstStyle/>
          <a:p>
            <a:pPr algn="ctr"/>
            <a:r>
              <a:rPr lang="en-US" sz="2400" dirty="0">
                <a:solidFill>
                  <a:srgbClr val="002856"/>
                </a:solidFill>
              </a:rPr>
              <a:t>Solution #4 Applied to Use Cases</a:t>
            </a:r>
          </a:p>
        </p:txBody>
      </p:sp>
      <p:sp>
        <p:nvSpPr>
          <p:cNvPr id="10" name="Content Placeholder 6">
            <a:extLst>
              <a:ext uri="{FF2B5EF4-FFF2-40B4-BE49-F238E27FC236}">
                <a16:creationId xmlns:a16="http://schemas.microsoft.com/office/drawing/2014/main" id="{FD7430EE-CEE7-4FC8-A856-39FF253A7AFB}"/>
              </a:ext>
            </a:extLst>
          </p:cNvPr>
          <p:cNvSpPr txBox="1">
            <a:spLocks/>
          </p:cNvSpPr>
          <p:nvPr/>
        </p:nvSpPr>
        <p:spPr>
          <a:xfrm>
            <a:off x="5969307" y="3481613"/>
            <a:ext cx="2686050" cy="262002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rgbClr val="002856"/>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solidFill>
                  <a:srgbClr val="002856"/>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kern="1200">
                <a:solidFill>
                  <a:srgbClr val="002856"/>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rgbClr val="002856"/>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rgbClr val="002856"/>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u="sng" dirty="0"/>
              <a:t>#3: Optum DOD</a:t>
            </a:r>
          </a:p>
          <a:p>
            <a:r>
              <a:rPr lang="en-US" sz="1800" dirty="0"/>
              <a:t>Two US claims </a:t>
            </a:r>
            <a:r>
              <a:rPr lang="en-US" sz="1800" dirty="0" err="1"/>
              <a:t>observation_periods</a:t>
            </a:r>
            <a:r>
              <a:rPr lang="en-US" sz="1800" dirty="0"/>
              <a:t> created for one dataset</a:t>
            </a:r>
          </a:p>
          <a:p>
            <a:pPr lvl="1"/>
            <a:r>
              <a:rPr lang="en-US" sz="1400" dirty="0" err="1"/>
              <a:t>observation_period</a:t>
            </a:r>
            <a:r>
              <a:rPr lang="en-US" sz="1400" dirty="0"/>
              <a:t> uses both medical and prescription coverage</a:t>
            </a:r>
          </a:p>
          <a:p>
            <a:pPr lvl="1"/>
            <a:r>
              <a:rPr lang="en-US" sz="1400" dirty="0" err="1"/>
              <a:t>observation_period</a:t>
            </a:r>
            <a:r>
              <a:rPr lang="en-US" sz="1400" dirty="0"/>
              <a:t> uses verified death event day</a:t>
            </a:r>
          </a:p>
        </p:txBody>
      </p:sp>
      <p:cxnSp>
        <p:nvCxnSpPr>
          <p:cNvPr id="11" name="Straight Connector 10">
            <a:extLst>
              <a:ext uri="{FF2B5EF4-FFF2-40B4-BE49-F238E27FC236}">
                <a16:creationId xmlns:a16="http://schemas.microsoft.com/office/drawing/2014/main" id="{FC9EE140-AE02-4041-8C68-41B7612E40B5}"/>
              </a:ext>
            </a:extLst>
          </p:cNvPr>
          <p:cNvCxnSpPr/>
          <p:nvPr/>
        </p:nvCxnSpPr>
        <p:spPr>
          <a:xfrm>
            <a:off x="5843990" y="3530884"/>
            <a:ext cx="0" cy="2569142"/>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857491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9FB9B-8967-4C65-865F-C42CB1DA9801}"/>
              </a:ext>
            </a:extLst>
          </p:cNvPr>
          <p:cNvSpPr>
            <a:spLocks noGrp="1"/>
          </p:cNvSpPr>
          <p:nvPr>
            <p:ph type="title"/>
          </p:nvPr>
        </p:nvSpPr>
        <p:spPr/>
        <p:txBody>
          <a:bodyPr/>
          <a:lstStyle/>
          <a:p>
            <a:r>
              <a:rPr lang="en-US" dirty="0"/>
              <a:t>TOPIC 1 - Low Quality Records</a:t>
            </a:r>
          </a:p>
        </p:txBody>
      </p:sp>
      <p:graphicFrame>
        <p:nvGraphicFramePr>
          <p:cNvPr id="4" name="Content Placeholder 3">
            <a:extLst>
              <a:ext uri="{FF2B5EF4-FFF2-40B4-BE49-F238E27FC236}">
                <a16:creationId xmlns:a16="http://schemas.microsoft.com/office/drawing/2014/main" id="{6B59E7E4-309A-4372-BB2D-CA3A35BCC185}"/>
              </a:ext>
            </a:extLst>
          </p:cNvPr>
          <p:cNvGraphicFramePr>
            <a:graphicFrameLocks noGrp="1"/>
          </p:cNvGraphicFramePr>
          <p:nvPr>
            <p:ph idx="1"/>
            <p:extLst/>
          </p:nvPr>
        </p:nvGraphicFramePr>
        <p:xfrm>
          <a:off x="457200" y="1219200"/>
          <a:ext cx="8229600" cy="3596640"/>
        </p:xfrm>
        <a:graphic>
          <a:graphicData uri="http://schemas.openxmlformats.org/drawingml/2006/table">
            <a:tbl>
              <a:tblPr firstRow="1" bandRow="1">
                <a:tableStyleId>{69CF1AB2-1976-4502-BF36-3FF5EA218861}</a:tableStyleId>
              </a:tblPr>
              <a:tblGrid>
                <a:gridCol w="1371600">
                  <a:extLst>
                    <a:ext uri="{9D8B030D-6E8A-4147-A177-3AD203B41FA5}">
                      <a16:colId xmlns:a16="http://schemas.microsoft.com/office/drawing/2014/main" val="3548662857"/>
                    </a:ext>
                  </a:extLst>
                </a:gridCol>
                <a:gridCol w="6858000">
                  <a:extLst>
                    <a:ext uri="{9D8B030D-6E8A-4147-A177-3AD203B41FA5}">
                      <a16:colId xmlns:a16="http://schemas.microsoft.com/office/drawing/2014/main" val="249264798"/>
                    </a:ext>
                  </a:extLst>
                </a:gridCol>
              </a:tblGrid>
              <a:tr h="494906">
                <a:tc>
                  <a:txBody>
                    <a:bodyPr/>
                    <a:lstStyle/>
                    <a:p>
                      <a:r>
                        <a:rPr lang="en-US" b="1" dirty="0"/>
                        <a:t>What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b="0" dirty="0"/>
                        <a:t>Some databases have lower quality records.  What should be the recommendation for dealing with this?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87098890"/>
                  </a:ext>
                </a:extLst>
              </a:tr>
              <a:tr h="370840">
                <a:tc>
                  <a:txBody>
                    <a:bodyPr/>
                    <a:lstStyle/>
                    <a:p>
                      <a:r>
                        <a:rPr lang="en-US" b="1" dirty="0"/>
                        <a:t>Notes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indent="0">
                        <a:buFont typeface="+mj-lt"/>
                        <a:buNone/>
                      </a:pPr>
                      <a:r>
                        <a:rPr lang="en-US" dirty="0"/>
                        <a:t>Two components of this:</a:t>
                      </a:r>
                    </a:p>
                    <a:p>
                      <a:pPr marL="342900" indent="-342900">
                        <a:buFont typeface="+mj-lt"/>
                        <a:buAutoNum type="arabicPeriod"/>
                      </a:pPr>
                      <a:r>
                        <a:rPr lang="en-US" dirty="0"/>
                        <a:t>Dealing with Data outside Observation Time</a:t>
                      </a:r>
                    </a:p>
                    <a:p>
                      <a:pPr marL="800100" lvl="1" indent="-342900">
                        <a:buFont typeface="+mj-lt"/>
                        <a:buAutoNum type="alphaUcPeriod"/>
                      </a:pPr>
                      <a:r>
                        <a:rPr lang="en-US" sz="1800" u="none" strike="noStrike" kern="1200" dirty="0">
                          <a:effectLst/>
                        </a:rPr>
                        <a:t>Allow data to be outside observation periods. This will keep all the information, like timing or values of measurements </a:t>
                      </a:r>
                      <a:r>
                        <a:rPr lang="en-US" sz="1800" u="none" strike="noStrike" kern="1200" dirty="0" err="1">
                          <a:effectLst/>
                        </a:rPr>
                        <a:t>etc</a:t>
                      </a:r>
                      <a:r>
                        <a:rPr lang="en-US" sz="1800" u="none" strike="noStrike" kern="1200" dirty="0">
                          <a:effectLst/>
                        </a:rPr>
                        <a:t> available for anyone that likes to use that information</a:t>
                      </a:r>
                      <a:br>
                        <a:rPr lang="en-US" sz="1800" u="none" strike="noStrike" kern="1200" dirty="0">
                          <a:effectLst/>
                        </a:rPr>
                      </a:br>
                      <a:r>
                        <a:rPr lang="en-US" sz="1800" u="none" strike="noStrike" kern="1200" dirty="0">
                          <a:effectLst/>
                          <a:hlinkClick r:id="rId2"/>
                        </a:rPr>
                        <a:t>http://forums.ohdsi.org/t/low-quality-records-start-date-before-observation-period-and-end-date-same-day-discussion-themis-group-3/3937/2</a:t>
                      </a:r>
                      <a:endParaRPr lang="en-US" dirty="0"/>
                    </a:p>
                    <a:p>
                      <a:pPr marL="342900" indent="-342900">
                        <a:buFont typeface="+mj-lt"/>
                        <a:buAutoNum type="arabicPeriod"/>
                      </a:pPr>
                      <a:r>
                        <a:rPr lang="en-US" dirty="0"/>
                        <a:t>Data of Low Reliability</a:t>
                      </a:r>
                    </a:p>
                    <a:p>
                      <a:pPr marL="800100" lvl="1" indent="-342900">
                        <a:buFont typeface="+mj-lt"/>
                        <a:buAutoNum type="alphaUcPeriod"/>
                      </a:pPr>
                      <a:r>
                        <a:rPr lang="en-US" dirty="0"/>
                        <a:t>Continue to kick out records</a:t>
                      </a:r>
                    </a:p>
                    <a:p>
                      <a:pPr marL="800100" lvl="1" indent="-342900">
                        <a:buFont typeface="+mj-lt"/>
                        <a:buAutoNum type="alphaUcPeriod"/>
                      </a:pPr>
                      <a:r>
                        <a:rPr lang="en-US" dirty="0"/>
                        <a:t>Store in “history of”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66549502"/>
                  </a:ext>
                </a:extLst>
              </a:tr>
            </a:tbl>
          </a:graphicData>
        </a:graphic>
      </p:graphicFrame>
    </p:spTree>
    <p:extLst>
      <p:ext uri="{BB962C8B-B14F-4D97-AF65-F5344CB8AC3E}">
        <p14:creationId xmlns:p14="http://schemas.microsoft.com/office/powerpoint/2010/main" val="29370451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9FB9B-8967-4C65-865F-C42CB1DA9801}"/>
              </a:ext>
            </a:extLst>
          </p:cNvPr>
          <p:cNvSpPr>
            <a:spLocks noGrp="1"/>
          </p:cNvSpPr>
          <p:nvPr>
            <p:ph type="title"/>
          </p:nvPr>
        </p:nvSpPr>
        <p:spPr/>
        <p:txBody>
          <a:bodyPr>
            <a:normAutofit fontScale="90000"/>
          </a:bodyPr>
          <a:lstStyle/>
          <a:p>
            <a:r>
              <a:rPr lang="en-US" dirty="0"/>
              <a:t>TOPIC 10 – Source Concepts for Local Variables</a:t>
            </a:r>
          </a:p>
        </p:txBody>
      </p:sp>
      <p:graphicFrame>
        <p:nvGraphicFramePr>
          <p:cNvPr id="4" name="Content Placeholder 3">
            <a:extLst>
              <a:ext uri="{FF2B5EF4-FFF2-40B4-BE49-F238E27FC236}">
                <a16:creationId xmlns:a16="http://schemas.microsoft.com/office/drawing/2014/main" id="{6B59E7E4-309A-4372-BB2D-CA3A35BCC185}"/>
              </a:ext>
            </a:extLst>
          </p:cNvPr>
          <p:cNvGraphicFramePr>
            <a:graphicFrameLocks noGrp="1"/>
          </p:cNvGraphicFramePr>
          <p:nvPr>
            <p:ph idx="1"/>
            <p:extLst/>
          </p:nvPr>
        </p:nvGraphicFramePr>
        <p:xfrm>
          <a:off x="457200" y="1219200"/>
          <a:ext cx="8229600" cy="2809240"/>
        </p:xfrm>
        <a:graphic>
          <a:graphicData uri="http://schemas.openxmlformats.org/drawingml/2006/table">
            <a:tbl>
              <a:tblPr firstRow="1" bandRow="1">
                <a:tableStyleId>{69CF1AB2-1976-4502-BF36-3FF5EA218861}</a:tableStyleId>
              </a:tblPr>
              <a:tblGrid>
                <a:gridCol w="1371600">
                  <a:extLst>
                    <a:ext uri="{9D8B030D-6E8A-4147-A177-3AD203B41FA5}">
                      <a16:colId xmlns:a16="http://schemas.microsoft.com/office/drawing/2014/main" val="3548662857"/>
                    </a:ext>
                  </a:extLst>
                </a:gridCol>
                <a:gridCol w="6858000">
                  <a:extLst>
                    <a:ext uri="{9D8B030D-6E8A-4147-A177-3AD203B41FA5}">
                      <a16:colId xmlns:a16="http://schemas.microsoft.com/office/drawing/2014/main" val="249264798"/>
                    </a:ext>
                  </a:extLst>
                </a:gridCol>
              </a:tblGrid>
              <a:tr h="370840">
                <a:tc>
                  <a:txBody>
                    <a:bodyPr/>
                    <a:lstStyle/>
                    <a:p>
                      <a:r>
                        <a:rPr lang="en-US" b="1" dirty="0"/>
                        <a:t>What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b="0" dirty="0"/>
                        <a:t>How should local variables be managed?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87098890"/>
                  </a:ext>
                </a:extLst>
              </a:tr>
              <a:tr h="370840">
                <a:tc>
                  <a:txBody>
                    <a:bodyPr/>
                    <a:lstStyle/>
                    <a:p>
                      <a:r>
                        <a:rPr lang="en-US" b="1" dirty="0"/>
                        <a:t>Notes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indent="0">
                        <a:buFont typeface="+mj-lt"/>
                        <a:buNone/>
                      </a:pPr>
                      <a:r>
                        <a:rPr lang="en-US" b="0" dirty="0">
                          <a:effectLst/>
                        </a:rPr>
                        <a:t>Options:</a:t>
                      </a:r>
                    </a:p>
                    <a:p>
                      <a:pPr marL="342900" indent="-342900">
                        <a:buFont typeface="+mj-lt"/>
                        <a:buAutoNum type="arabicPeriod"/>
                      </a:pPr>
                      <a:r>
                        <a:rPr lang="en-US" b="0" dirty="0">
                          <a:effectLst/>
                        </a:rPr>
                        <a:t>Abolish SOURCE_TO_CONCEPT_MAP and develop guidelines for creating </a:t>
                      </a:r>
                      <a:r>
                        <a:rPr lang="en-US" b="0" dirty="0" err="1">
                          <a:effectLst/>
                        </a:rPr>
                        <a:t>source_concepts</a:t>
                      </a:r>
                      <a:r>
                        <a:rPr lang="en-US" b="0" dirty="0">
                          <a:effectLst/>
                        </a:rPr>
                        <a:t> &gt; 2B</a:t>
                      </a:r>
                    </a:p>
                    <a:p>
                      <a:pPr marL="342900" indent="-342900">
                        <a:buFont typeface="+mj-lt"/>
                        <a:buAutoNum type="arabicPeriod"/>
                      </a:pPr>
                      <a:endParaRPr lang="en-US" b="0" dirty="0">
                        <a:effectLst/>
                      </a:endParaRPr>
                    </a:p>
                    <a:p>
                      <a:pPr marL="342900" indent="-342900">
                        <a:buFont typeface="+mj-lt"/>
                        <a:buAutoNum type="arabicPeriod"/>
                      </a:pPr>
                      <a:r>
                        <a:rPr lang="en-US" b="0" dirty="0">
                          <a:effectLst/>
                        </a:rPr>
                        <a:t>The SOURCE_TO_CONCEPT_MAP is no harm to the model and a way to quickly leverage source code mapping while they are integrated into the OMOP Vocabulary.  If a new Vocabulary is to be added it should go through Vocabulary addition process and then the STCM should not be used once it makes it into the Vocabulary.  Until the formalized process is generated for adding concept, reach out to Clair Blacketer to add Vocabularies. We also already have tools (USAGI) that use this 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66549502"/>
                  </a:ext>
                </a:extLst>
              </a:tr>
            </a:tbl>
          </a:graphicData>
        </a:graphic>
      </p:graphicFrame>
    </p:spTree>
    <p:extLst>
      <p:ext uri="{BB962C8B-B14F-4D97-AF65-F5344CB8AC3E}">
        <p14:creationId xmlns:p14="http://schemas.microsoft.com/office/powerpoint/2010/main" val="41209189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ADD93-8F9E-2A4D-8EE7-CFA3531D7E86}"/>
              </a:ext>
            </a:extLst>
          </p:cNvPr>
          <p:cNvSpPr>
            <a:spLocks noGrp="1"/>
          </p:cNvSpPr>
          <p:nvPr>
            <p:ph type="ctrTitle"/>
          </p:nvPr>
        </p:nvSpPr>
        <p:spPr/>
        <p:txBody>
          <a:bodyPr/>
          <a:lstStyle/>
          <a:p>
            <a:r>
              <a:rPr lang="en-US" dirty="0"/>
              <a:t>Modifiers</a:t>
            </a:r>
          </a:p>
        </p:txBody>
      </p:sp>
      <p:sp>
        <p:nvSpPr>
          <p:cNvPr id="3" name="Subtitle 2">
            <a:extLst>
              <a:ext uri="{FF2B5EF4-FFF2-40B4-BE49-F238E27FC236}">
                <a16:creationId xmlns:a16="http://schemas.microsoft.com/office/drawing/2014/main" id="{F3123790-066F-B748-8412-73335F550C7C}"/>
              </a:ext>
            </a:extLst>
          </p:cNvPr>
          <p:cNvSpPr>
            <a:spLocks noGrp="1"/>
          </p:cNvSpPr>
          <p:nvPr>
            <p:ph type="subTitle" idx="1"/>
          </p:nvPr>
        </p:nvSpPr>
        <p:spPr/>
        <p:txBody>
          <a:bodyPr/>
          <a:lstStyle/>
          <a:p>
            <a:r>
              <a:rPr lang="en-US" dirty="0"/>
              <a:t>Mark Danese</a:t>
            </a:r>
          </a:p>
        </p:txBody>
      </p:sp>
    </p:spTree>
    <p:extLst>
      <p:ext uri="{BB962C8B-B14F-4D97-AF65-F5344CB8AC3E}">
        <p14:creationId xmlns:p14="http://schemas.microsoft.com/office/powerpoint/2010/main" val="35524499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5CF9C-D073-2C4F-8317-668BA9F21A34}"/>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96EB8EBA-9920-A040-99F1-18915CD4176C}"/>
              </a:ext>
            </a:extLst>
          </p:cNvPr>
          <p:cNvSpPr>
            <a:spLocks noGrp="1"/>
          </p:cNvSpPr>
          <p:nvPr>
            <p:ph idx="1"/>
          </p:nvPr>
        </p:nvSpPr>
        <p:spPr/>
        <p:txBody>
          <a:bodyPr>
            <a:normAutofit fontScale="62500" lnSpcReduction="20000"/>
          </a:bodyPr>
          <a:lstStyle/>
          <a:p>
            <a:r>
              <a:rPr lang="en-US" dirty="0"/>
              <a:t>Modifiers are additional, optional codes that are used to clarify procedure codes</a:t>
            </a:r>
          </a:p>
          <a:p>
            <a:pPr lvl="1"/>
            <a:r>
              <a:rPr lang="en-US" dirty="0"/>
              <a:t>HCPCS has modifiers</a:t>
            </a:r>
          </a:p>
          <a:p>
            <a:pPr lvl="1"/>
            <a:r>
              <a:rPr lang="en-US" dirty="0"/>
              <a:t>CPT has modifiers</a:t>
            </a:r>
          </a:p>
          <a:p>
            <a:pPr lvl="1"/>
            <a:r>
              <a:rPr lang="en-US" dirty="0"/>
              <a:t>Some states may have their own modifiers</a:t>
            </a:r>
          </a:p>
          <a:p>
            <a:pPr lvl="1"/>
            <a:r>
              <a:rPr lang="en-US" dirty="0"/>
              <a:t>Some countries may have their own system (e.g., Czech republic?)</a:t>
            </a:r>
          </a:p>
          <a:p>
            <a:r>
              <a:rPr lang="en-US" dirty="0"/>
              <a:t>There can be more than one modifier per procedure</a:t>
            </a:r>
          </a:p>
          <a:p>
            <a:r>
              <a:rPr lang="en-US" dirty="0"/>
              <a:t>They are often very specific to payment issues</a:t>
            </a:r>
          </a:p>
          <a:p>
            <a:r>
              <a:rPr lang="en-US" dirty="0"/>
              <a:t>Modifiers include</a:t>
            </a:r>
          </a:p>
          <a:p>
            <a:pPr lvl="1"/>
            <a:r>
              <a:rPr lang="en-US" dirty="0"/>
              <a:t>Anatomical distinctions (e.g., “left eye”)</a:t>
            </a:r>
          </a:p>
          <a:p>
            <a:pPr lvl="1"/>
            <a:r>
              <a:rPr lang="en-US" dirty="0"/>
              <a:t>Clarifications of provider role (e.g., “assisting on a procedure”)</a:t>
            </a:r>
          </a:p>
          <a:p>
            <a:pPr lvl="1"/>
            <a:r>
              <a:rPr lang="en-US" dirty="0"/>
              <a:t>Conditions (e.g., ”for persons with diabetes”)</a:t>
            </a:r>
          </a:p>
          <a:p>
            <a:pPr lvl="1"/>
            <a:r>
              <a:rPr lang="en-US" dirty="0"/>
              <a:t>Laboratory values (e.g., hematocrit levels)</a:t>
            </a:r>
          </a:p>
          <a:p>
            <a:pPr lvl="1"/>
            <a:r>
              <a:rPr lang="en-US" dirty="0"/>
              <a:t>Payment issues (e.g., “related to resubmission”)</a:t>
            </a:r>
          </a:p>
          <a:p>
            <a:pPr lvl="1"/>
            <a:r>
              <a:rPr lang="en-US" dirty="0"/>
              <a:t>Other details</a:t>
            </a:r>
          </a:p>
        </p:txBody>
      </p:sp>
    </p:spTree>
    <p:extLst>
      <p:ext uri="{BB962C8B-B14F-4D97-AF65-F5344CB8AC3E}">
        <p14:creationId xmlns:p14="http://schemas.microsoft.com/office/powerpoint/2010/main" val="34925518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E324A-0114-7B49-B629-463FF1440A86}"/>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24BF0793-C921-BB4B-A068-08ADA574C2D6}"/>
              </a:ext>
            </a:extLst>
          </p:cNvPr>
          <p:cNvSpPr>
            <a:spLocks noGrp="1"/>
          </p:cNvSpPr>
          <p:nvPr>
            <p:ph idx="1"/>
          </p:nvPr>
        </p:nvSpPr>
        <p:spPr/>
        <p:txBody>
          <a:bodyPr/>
          <a:lstStyle/>
          <a:p>
            <a:r>
              <a:rPr lang="en-US" dirty="0"/>
              <a:t>Modifiers are a single column in the procedure occurrence table</a:t>
            </a:r>
          </a:p>
          <a:p>
            <a:r>
              <a:rPr lang="en-US" dirty="0"/>
              <a:t>Since there can be more than 1 per procedure code, the table is not sufficient to store the information.</a:t>
            </a:r>
          </a:p>
        </p:txBody>
      </p:sp>
    </p:spTree>
    <p:extLst>
      <p:ext uri="{BB962C8B-B14F-4D97-AF65-F5344CB8AC3E}">
        <p14:creationId xmlns:p14="http://schemas.microsoft.com/office/powerpoint/2010/main" val="33546973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4A304-4D9D-DA41-9C44-FC8B361A88C0}"/>
              </a:ext>
            </a:extLst>
          </p:cNvPr>
          <p:cNvSpPr>
            <a:spLocks noGrp="1"/>
          </p:cNvSpPr>
          <p:nvPr>
            <p:ph type="title"/>
          </p:nvPr>
        </p:nvSpPr>
        <p:spPr/>
        <p:txBody>
          <a:bodyPr/>
          <a:lstStyle/>
          <a:p>
            <a:r>
              <a:rPr lang="en-US" dirty="0"/>
              <a:t>Option 1:  Create modifier table</a:t>
            </a:r>
          </a:p>
        </p:txBody>
      </p:sp>
      <p:sp>
        <p:nvSpPr>
          <p:cNvPr id="3" name="Content Placeholder 2">
            <a:extLst>
              <a:ext uri="{FF2B5EF4-FFF2-40B4-BE49-F238E27FC236}">
                <a16:creationId xmlns:a16="http://schemas.microsoft.com/office/drawing/2014/main" id="{E492EDE3-FC13-ED4A-AB54-A23DFAE5AD50}"/>
              </a:ext>
            </a:extLst>
          </p:cNvPr>
          <p:cNvSpPr>
            <a:spLocks noGrp="1"/>
          </p:cNvSpPr>
          <p:nvPr>
            <p:ph idx="1"/>
          </p:nvPr>
        </p:nvSpPr>
        <p:spPr/>
        <p:txBody>
          <a:bodyPr>
            <a:normAutofit fontScale="92500" lnSpcReduction="20000"/>
          </a:bodyPr>
          <a:lstStyle/>
          <a:p>
            <a:r>
              <a:rPr lang="en-US" dirty="0"/>
              <a:t>Put all codes in a separate table with a foreign key to the procedure table</a:t>
            </a:r>
          </a:p>
          <a:p>
            <a:r>
              <a:rPr lang="en-US" dirty="0"/>
              <a:t>Could be an optional table</a:t>
            </a:r>
          </a:p>
          <a:p>
            <a:pPr marL="203200" indent="0">
              <a:buNone/>
            </a:pPr>
            <a:endParaRPr lang="en-US" dirty="0"/>
          </a:p>
          <a:p>
            <a:r>
              <a:rPr lang="en-US" dirty="0"/>
              <a:t>Benefits:</a:t>
            </a:r>
          </a:p>
          <a:p>
            <a:pPr lvl="1"/>
            <a:r>
              <a:rPr lang="en-US" dirty="0"/>
              <a:t>Simple solution</a:t>
            </a:r>
          </a:p>
          <a:p>
            <a:pPr lvl="1"/>
            <a:r>
              <a:rPr lang="en-US" dirty="0"/>
              <a:t>Requires no mapping</a:t>
            </a:r>
          </a:p>
          <a:p>
            <a:r>
              <a:rPr lang="en-US" dirty="0"/>
              <a:t>Problems:</a:t>
            </a:r>
          </a:p>
          <a:p>
            <a:pPr lvl="1"/>
            <a:r>
              <a:rPr lang="en-US" dirty="0"/>
              <a:t>A new table with little benefit to researchers</a:t>
            </a:r>
          </a:p>
          <a:p>
            <a:pPr lvl="1"/>
            <a:r>
              <a:rPr lang="en-US" dirty="0"/>
              <a:t>Standard tools might not be able to use the table without mappings (?)</a:t>
            </a:r>
          </a:p>
        </p:txBody>
      </p:sp>
    </p:spTree>
    <p:extLst>
      <p:ext uri="{BB962C8B-B14F-4D97-AF65-F5344CB8AC3E}">
        <p14:creationId xmlns:p14="http://schemas.microsoft.com/office/powerpoint/2010/main" val="2904986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 Default Quantity</a:t>
            </a:r>
          </a:p>
        </p:txBody>
      </p:sp>
      <p:sp>
        <p:nvSpPr>
          <p:cNvPr id="3" name="Content Placeholder 2"/>
          <p:cNvSpPr>
            <a:spLocks noGrp="1"/>
          </p:cNvSpPr>
          <p:nvPr>
            <p:ph type="body" idx="1"/>
          </p:nvPr>
        </p:nvSpPr>
        <p:spPr/>
        <p:txBody>
          <a:bodyPr>
            <a:normAutofit/>
          </a:bodyPr>
          <a:lstStyle/>
          <a:p>
            <a:pPr marL="203200" indent="0">
              <a:buNone/>
            </a:pPr>
            <a:endParaRPr lang="en-US" dirty="0"/>
          </a:p>
          <a:p>
            <a:endParaRPr lang="en-US" dirty="0"/>
          </a:p>
          <a:p>
            <a:endParaRPr lang="en-US" dirty="0"/>
          </a:p>
          <a:p>
            <a:endParaRPr lang="en-US" sz="2000" dirty="0"/>
          </a:p>
        </p:txBody>
      </p:sp>
      <p:sp>
        <p:nvSpPr>
          <p:cNvPr id="4" name="Slide Number Placeholder 3">
            <a:extLst>
              <a:ext uri="{FF2B5EF4-FFF2-40B4-BE49-F238E27FC236}">
                <a16:creationId xmlns:a16="http://schemas.microsoft.com/office/drawing/2014/main" id="{A041CF6A-4BF3-4F4E-9ED9-3BBA63465618}"/>
              </a:ext>
            </a:extLst>
          </p:cNvPr>
          <p:cNvSpPr>
            <a:spLocks noGrp="1"/>
          </p:cNvSpPr>
          <p:nvPr>
            <p:ph type="sldNum" idx="12"/>
          </p:nvPr>
        </p:nvSpPr>
        <p:spPr/>
        <p:txBody>
          <a:bodyPr/>
          <a:lstStyle/>
          <a:p>
            <a:pPr marL="0" marR="0" lvl="0" indent="0" algn="r" rtl="0">
              <a:lnSpc>
                <a:spcPct val="100000"/>
              </a:lnSpc>
              <a:spcBef>
                <a:spcPts val="0"/>
              </a:spcBef>
              <a:spcAft>
                <a:spcPts val="0"/>
              </a:spcAft>
              <a:buClr>
                <a:srgbClr val="20425A"/>
              </a:buClr>
              <a:buSzPct val="25000"/>
              <a:buFont typeface="Calibri"/>
              <a:buNone/>
            </a:pPr>
            <a:fld id="{00000000-1234-1234-1234-123412341234}" type="slidenum">
              <a:rPr lang="en-US" b="0" i="0" u="none" strike="noStrike" cap="none" smtClean="0">
                <a:solidFill>
                  <a:schemeClr val="tx1"/>
                </a:solidFill>
                <a:latin typeface="Arial" panose="020B0604020202020204" pitchFamily="34" charset="0"/>
                <a:ea typeface="Calibri"/>
                <a:cs typeface="Arial" panose="020B0604020202020204" pitchFamily="34" charset="0"/>
                <a:sym typeface="Calibri"/>
              </a:rPr>
              <a:t>5</a:t>
            </a:fld>
            <a:endParaRPr lang="en-US" b="0" i="0" u="none" strike="noStrike" cap="none" dirty="0">
              <a:solidFill>
                <a:schemeClr val="tx1"/>
              </a:solidFill>
              <a:latin typeface="Arial" panose="020B0604020202020204" pitchFamily="34" charset="0"/>
              <a:ea typeface="Calibri"/>
              <a:cs typeface="Arial" panose="020B0604020202020204" pitchFamily="34" charset="0"/>
              <a:sym typeface="Calibri"/>
            </a:endParaRPr>
          </a:p>
        </p:txBody>
      </p:sp>
      <p:pic>
        <p:nvPicPr>
          <p:cNvPr id="5" name="Picture 4"/>
          <p:cNvPicPr>
            <a:picLocks noChangeAspect="1"/>
          </p:cNvPicPr>
          <p:nvPr/>
        </p:nvPicPr>
        <p:blipFill>
          <a:blip r:embed="rId3"/>
          <a:stretch>
            <a:fillRect/>
          </a:stretch>
        </p:blipFill>
        <p:spPr>
          <a:xfrm>
            <a:off x="587303" y="1456889"/>
            <a:ext cx="7595222" cy="972685"/>
          </a:xfrm>
          <a:prstGeom prst="rect">
            <a:avLst/>
          </a:prstGeom>
        </p:spPr>
      </p:pic>
      <p:pic>
        <p:nvPicPr>
          <p:cNvPr id="6" name="Picture 5"/>
          <p:cNvPicPr>
            <a:picLocks noChangeAspect="1"/>
          </p:cNvPicPr>
          <p:nvPr/>
        </p:nvPicPr>
        <p:blipFill>
          <a:blip r:embed="rId4"/>
          <a:stretch>
            <a:fillRect/>
          </a:stretch>
        </p:blipFill>
        <p:spPr>
          <a:xfrm>
            <a:off x="453139" y="2828919"/>
            <a:ext cx="8237721" cy="649492"/>
          </a:xfrm>
          <a:prstGeom prst="rect">
            <a:avLst/>
          </a:prstGeom>
        </p:spPr>
      </p:pic>
      <p:sp>
        <p:nvSpPr>
          <p:cNvPr id="7" name="TextBox 6"/>
          <p:cNvSpPr txBox="1"/>
          <p:nvPr/>
        </p:nvSpPr>
        <p:spPr>
          <a:xfrm>
            <a:off x="304800" y="3997689"/>
            <a:ext cx="8458200" cy="2677656"/>
          </a:xfrm>
          <a:prstGeom prst="rect">
            <a:avLst/>
          </a:prstGeom>
          <a:noFill/>
        </p:spPr>
        <p:txBody>
          <a:bodyPr wrap="square" rtlCol="0">
            <a:spAutoFit/>
          </a:bodyPr>
          <a:lstStyle/>
          <a:p>
            <a:r>
              <a:rPr lang="en-US" sz="2800" dirty="0"/>
              <a:t>Default quantities of ‘0’ to ‘1’, if there is a record in the source then we can assume that this happened at least once.</a:t>
            </a:r>
          </a:p>
          <a:p>
            <a:endParaRPr lang="en-US" sz="2800" dirty="0"/>
          </a:p>
          <a:p>
            <a:r>
              <a:rPr lang="en-US" sz="2800" dirty="0"/>
              <a:t>Update Achilles to add this rule</a:t>
            </a:r>
          </a:p>
          <a:p>
            <a:endParaRPr lang="en-US" sz="2800" dirty="0"/>
          </a:p>
        </p:txBody>
      </p:sp>
    </p:spTree>
    <p:extLst>
      <p:ext uri="{BB962C8B-B14F-4D97-AF65-F5344CB8AC3E}">
        <p14:creationId xmlns:p14="http://schemas.microsoft.com/office/powerpoint/2010/main" val="2274832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95343-233C-DA48-B682-32A49CFB3F66}"/>
              </a:ext>
            </a:extLst>
          </p:cNvPr>
          <p:cNvSpPr>
            <a:spLocks noGrp="1"/>
          </p:cNvSpPr>
          <p:nvPr>
            <p:ph type="title"/>
          </p:nvPr>
        </p:nvSpPr>
        <p:spPr/>
        <p:txBody>
          <a:bodyPr/>
          <a:lstStyle/>
          <a:p>
            <a:r>
              <a:rPr lang="en-US" dirty="0"/>
              <a:t>Option 2:  Drop modifiers</a:t>
            </a:r>
          </a:p>
        </p:txBody>
      </p:sp>
      <p:sp>
        <p:nvSpPr>
          <p:cNvPr id="3" name="Content Placeholder 2">
            <a:extLst>
              <a:ext uri="{FF2B5EF4-FFF2-40B4-BE49-F238E27FC236}">
                <a16:creationId xmlns:a16="http://schemas.microsoft.com/office/drawing/2014/main" id="{533B5F86-5F83-C34B-A05B-F17C7BF9705E}"/>
              </a:ext>
            </a:extLst>
          </p:cNvPr>
          <p:cNvSpPr>
            <a:spLocks noGrp="1"/>
          </p:cNvSpPr>
          <p:nvPr>
            <p:ph idx="1"/>
          </p:nvPr>
        </p:nvSpPr>
        <p:spPr/>
        <p:txBody>
          <a:bodyPr>
            <a:normAutofit fontScale="70000" lnSpcReduction="20000"/>
          </a:bodyPr>
          <a:lstStyle/>
          <a:p>
            <a:r>
              <a:rPr lang="en-US" dirty="0"/>
              <a:t>Remove modifiers from the procedure occurrence table</a:t>
            </a:r>
          </a:p>
          <a:p>
            <a:r>
              <a:rPr lang="en-US" dirty="0"/>
              <a:t>Require ETL to map any useful modifiers to a proper domain</a:t>
            </a:r>
          </a:p>
          <a:p>
            <a:r>
              <a:rPr lang="en-US" dirty="0"/>
              <a:t>Provide guidance for all known mappings</a:t>
            </a:r>
          </a:p>
          <a:p>
            <a:pPr lvl="1"/>
            <a:r>
              <a:rPr lang="en-US" dirty="0"/>
              <a:t>Create a master list of recommended mappings</a:t>
            </a:r>
          </a:p>
          <a:p>
            <a:pPr lvl="1"/>
            <a:r>
              <a:rPr lang="en-US" dirty="0"/>
              <a:t>Add to it over time</a:t>
            </a:r>
          </a:p>
          <a:p>
            <a:endParaRPr lang="en-US" dirty="0"/>
          </a:p>
          <a:p>
            <a:r>
              <a:rPr lang="en-US" dirty="0"/>
              <a:t>Benefits:</a:t>
            </a:r>
          </a:p>
          <a:p>
            <a:pPr lvl="1"/>
            <a:r>
              <a:rPr lang="en-US" dirty="0"/>
              <a:t>Simpler CDM</a:t>
            </a:r>
          </a:p>
          <a:p>
            <a:pPr lvl="1"/>
            <a:r>
              <a:rPr lang="en-US" dirty="0"/>
              <a:t>ETL only needs to address mapped codes</a:t>
            </a:r>
          </a:p>
          <a:p>
            <a:r>
              <a:rPr lang="en-US" dirty="0"/>
              <a:t>Problems:</a:t>
            </a:r>
          </a:p>
          <a:p>
            <a:pPr lvl="1"/>
            <a:r>
              <a:rPr lang="en-US" dirty="0"/>
              <a:t>Ongoing vocabulary maintenance for mapping</a:t>
            </a:r>
          </a:p>
          <a:p>
            <a:pPr lvl="1"/>
            <a:r>
              <a:rPr lang="en-US" dirty="0"/>
              <a:t>Only applies to modifiers that can stand alone unless fact relationship table or visit detail table is also used</a:t>
            </a:r>
          </a:p>
        </p:txBody>
      </p:sp>
    </p:spTree>
    <p:extLst>
      <p:ext uri="{BB962C8B-B14F-4D97-AF65-F5344CB8AC3E}">
        <p14:creationId xmlns:p14="http://schemas.microsoft.com/office/powerpoint/2010/main" val="7360201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2631F-B92E-5741-8A93-B7A712724E23}"/>
              </a:ext>
            </a:extLst>
          </p:cNvPr>
          <p:cNvSpPr>
            <a:spLocks noGrp="1"/>
          </p:cNvSpPr>
          <p:nvPr>
            <p:ph type="title"/>
          </p:nvPr>
        </p:nvSpPr>
        <p:spPr/>
        <p:txBody>
          <a:bodyPr>
            <a:normAutofit fontScale="90000"/>
          </a:bodyPr>
          <a:lstStyle/>
          <a:p>
            <a:r>
              <a:rPr lang="en-US" dirty="0"/>
              <a:t>Option 3:  Make modifiers a new vocabulary and use visit detail</a:t>
            </a:r>
          </a:p>
        </p:txBody>
      </p:sp>
      <p:sp>
        <p:nvSpPr>
          <p:cNvPr id="3" name="Content Placeholder 2">
            <a:extLst>
              <a:ext uri="{FF2B5EF4-FFF2-40B4-BE49-F238E27FC236}">
                <a16:creationId xmlns:a16="http://schemas.microsoft.com/office/drawing/2014/main" id="{90202001-F3FB-4243-B6C8-AA614B46BF2A}"/>
              </a:ext>
            </a:extLst>
          </p:cNvPr>
          <p:cNvSpPr>
            <a:spLocks noGrp="1"/>
          </p:cNvSpPr>
          <p:nvPr>
            <p:ph idx="1"/>
          </p:nvPr>
        </p:nvSpPr>
        <p:spPr/>
        <p:txBody>
          <a:bodyPr>
            <a:normAutofit fontScale="77500" lnSpcReduction="20000"/>
          </a:bodyPr>
          <a:lstStyle/>
          <a:p>
            <a:r>
              <a:rPr lang="en-US" dirty="0"/>
              <a:t>Treat modifiers as any other procedure code, on a separate row from the procedure code</a:t>
            </a:r>
          </a:p>
          <a:p>
            <a:r>
              <a:rPr lang="en-US" dirty="0"/>
              <a:t>Use the new “visit detail” table to connect the modifier(s) to the procedure code</a:t>
            </a:r>
          </a:p>
          <a:p>
            <a:r>
              <a:rPr lang="en-US" dirty="0"/>
              <a:t>Could work with mappings as in Option 2</a:t>
            </a:r>
          </a:p>
          <a:p>
            <a:endParaRPr lang="en-US" dirty="0"/>
          </a:p>
          <a:p>
            <a:endParaRPr lang="en-US" dirty="0"/>
          </a:p>
          <a:p>
            <a:r>
              <a:rPr lang="en-US" dirty="0"/>
              <a:t>Benefits:</a:t>
            </a:r>
          </a:p>
          <a:p>
            <a:pPr lvl="1"/>
            <a:r>
              <a:rPr lang="en-US" dirty="0"/>
              <a:t>Little information lost and could be implemented now</a:t>
            </a:r>
          </a:p>
          <a:p>
            <a:pPr lvl="1"/>
            <a:r>
              <a:rPr lang="en-US" dirty="0"/>
              <a:t>No mappings required, but mappings could be added to move some modifiers to proper domains over time</a:t>
            </a:r>
          </a:p>
          <a:p>
            <a:r>
              <a:rPr lang="en-US" dirty="0"/>
              <a:t>Problems:</a:t>
            </a:r>
          </a:p>
          <a:p>
            <a:pPr lvl="1"/>
            <a:r>
              <a:rPr lang="en-US" dirty="0"/>
              <a:t>None</a:t>
            </a:r>
          </a:p>
        </p:txBody>
      </p:sp>
    </p:spTree>
    <p:extLst>
      <p:ext uri="{BB962C8B-B14F-4D97-AF65-F5344CB8AC3E}">
        <p14:creationId xmlns:p14="http://schemas.microsoft.com/office/powerpoint/2010/main" val="21463990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0D4B6E-5F16-1644-90D6-B97768471D8F}"/>
              </a:ext>
            </a:extLst>
          </p:cNvPr>
          <p:cNvSpPr>
            <a:spLocks noGrp="1"/>
          </p:cNvSpPr>
          <p:nvPr>
            <p:ph type="title"/>
          </p:nvPr>
        </p:nvSpPr>
        <p:spPr/>
        <p:txBody>
          <a:bodyPr/>
          <a:lstStyle/>
          <a:p>
            <a:r>
              <a:rPr lang="en-US" dirty="0"/>
              <a:t>How this works</a:t>
            </a:r>
          </a:p>
        </p:txBody>
      </p:sp>
      <p:sp>
        <p:nvSpPr>
          <p:cNvPr id="5" name="Content Placeholder 4">
            <a:extLst>
              <a:ext uri="{FF2B5EF4-FFF2-40B4-BE49-F238E27FC236}">
                <a16:creationId xmlns:a16="http://schemas.microsoft.com/office/drawing/2014/main" id="{2EAEFD95-0DDD-1D42-8796-CB5243743120}"/>
              </a:ext>
            </a:extLst>
          </p:cNvPr>
          <p:cNvSpPr>
            <a:spLocks noGrp="1"/>
          </p:cNvSpPr>
          <p:nvPr>
            <p:ph idx="1"/>
          </p:nvPr>
        </p:nvSpPr>
        <p:spPr/>
        <p:txBody>
          <a:bodyPr>
            <a:normAutofit fontScale="70000" lnSpcReduction="20000"/>
          </a:bodyPr>
          <a:lstStyle/>
          <a:p>
            <a:r>
              <a:rPr lang="en-US" dirty="0"/>
              <a:t>Record 1</a:t>
            </a:r>
          </a:p>
          <a:p>
            <a:pPr lvl="1"/>
            <a:r>
              <a:rPr lang="en-US" dirty="0"/>
              <a:t>ICD9 250.00 </a:t>
            </a:r>
          </a:p>
          <a:p>
            <a:pPr lvl="2"/>
            <a:r>
              <a:rPr lang="en-US" dirty="0" err="1"/>
              <a:t>condition_occurrence</a:t>
            </a:r>
            <a:r>
              <a:rPr lang="en-US" dirty="0"/>
              <a:t> record with </a:t>
            </a:r>
            <a:r>
              <a:rPr lang="en-US" dirty="0" err="1"/>
              <a:t>visit_occurrence_id</a:t>
            </a:r>
            <a:r>
              <a:rPr lang="en-US" dirty="0"/>
              <a:t> = 555124 and </a:t>
            </a:r>
            <a:r>
              <a:rPr lang="en-US" dirty="0" err="1"/>
              <a:t>visit_detail_id</a:t>
            </a:r>
            <a:r>
              <a:rPr lang="en-US" dirty="0"/>
              <a:t> = 124896</a:t>
            </a:r>
          </a:p>
          <a:p>
            <a:pPr lvl="1"/>
            <a:r>
              <a:rPr lang="en-US" dirty="0"/>
              <a:t>HCPCS 34125 (no modifiers)</a:t>
            </a:r>
          </a:p>
          <a:p>
            <a:pPr lvl="2"/>
            <a:r>
              <a:rPr lang="en-US" dirty="0" err="1"/>
              <a:t>procedure_occurrence</a:t>
            </a:r>
            <a:r>
              <a:rPr lang="en-US" dirty="0"/>
              <a:t> record with visit </a:t>
            </a:r>
            <a:r>
              <a:rPr lang="en-US" dirty="0" err="1"/>
              <a:t>occurrence_id</a:t>
            </a:r>
            <a:r>
              <a:rPr lang="en-US" dirty="0"/>
              <a:t> = 555124 and </a:t>
            </a:r>
            <a:r>
              <a:rPr lang="en-US" dirty="0" err="1"/>
              <a:t>visit_detail_id</a:t>
            </a:r>
            <a:r>
              <a:rPr lang="en-US" dirty="0"/>
              <a:t> = 124896</a:t>
            </a:r>
          </a:p>
          <a:p>
            <a:r>
              <a:rPr lang="en-US" dirty="0"/>
              <a:t>Record 2</a:t>
            </a:r>
          </a:p>
          <a:p>
            <a:pPr lvl="1"/>
            <a:r>
              <a:rPr lang="en-US" dirty="0"/>
              <a:t>ICD9 287.31</a:t>
            </a:r>
          </a:p>
          <a:p>
            <a:pPr lvl="2"/>
            <a:r>
              <a:rPr lang="en-US" dirty="0" err="1"/>
              <a:t>condition_occurrence</a:t>
            </a:r>
            <a:r>
              <a:rPr lang="en-US" dirty="0"/>
              <a:t> record with </a:t>
            </a:r>
            <a:r>
              <a:rPr lang="en-US" dirty="0" err="1"/>
              <a:t>visit_occurrence_id</a:t>
            </a:r>
            <a:r>
              <a:rPr lang="en-US" dirty="0"/>
              <a:t> = 555124 and </a:t>
            </a:r>
            <a:r>
              <a:rPr lang="en-US" dirty="0" err="1"/>
              <a:t>visit_detail_id</a:t>
            </a:r>
            <a:r>
              <a:rPr lang="en-US" dirty="0"/>
              <a:t> = 124897</a:t>
            </a:r>
          </a:p>
          <a:p>
            <a:pPr lvl="1"/>
            <a:r>
              <a:rPr lang="en-US" dirty="0"/>
              <a:t>HCPCS 99214</a:t>
            </a:r>
          </a:p>
          <a:p>
            <a:pPr lvl="2"/>
            <a:r>
              <a:rPr lang="en-US" dirty="0" err="1"/>
              <a:t>procedure_occurrence</a:t>
            </a:r>
            <a:r>
              <a:rPr lang="en-US" dirty="0"/>
              <a:t> record with visit </a:t>
            </a:r>
            <a:r>
              <a:rPr lang="en-US" dirty="0" err="1"/>
              <a:t>occurrence_id</a:t>
            </a:r>
            <a:r>
              <a:rPr lang="en-US" dirty="0"/>
              <a:t> = 555124 and </a:t>
            </a:r>
            <a:r>
              <a:rPr lang="en-US" dirty="0" err="1"/>
              <a:t>visit_detail_id</a:t>
            </a:r>
            <a:r>
              <a:rPr lang="en-US" dirty="0"/>
              <a:t> = 124897</a:t>
            </a:r>
          </a:p>
          <a:p>
            <a:pPr lvl="1"/>
            <a:r>
              <a:rPr lang="en-US" dirty="0"/>
              <a:t>Modifiers 88 and 92</a:t>
            </a:r>
          </a:p>
          <a:p>
            <a:pPr lvl="2"/>
            <a:r>
              <a:rPr lang="en-US" dirty="0"/>
              <a:t>Procedure occurrence records with visit occurrence id = 555124 and </a:t>
            </a:r>
            <a:r>
              <a:rPr lang="en-US" dirty="0" err="1"/>
              <a:t>visit_detail_id</a:t>
            </a:r>
            <a:r>
              <a:rPr lang="en-US" dirty="0"/>
              <a:t> = 124897</a:t>
            </a:r>
          </a:p>
          <a:p>
            <a:endParaRPr lang="en-US" dirty="0"/>
          </a:p>
        </p:txBody>
      </p:sp>
    </p:spTree>
    <p:extLst>
      <p:ext uri="{BB962C8B-B14F-4D97-AF65-F5344CB8AC3E}">
        <p14:creationId xmlns:p14="http://schemas.microsoft.com/office/powerpoint/2010/main" val="13555288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 Friday</a:t>
            </a:r>
          </a:p>
        </p:txBody>
      </p:sp>
      <p:sp>
        <p:nvSpPr>
          <p:cNvPr id="3" name="Text Placeholder 2"/>
          <p:cNvSpPr>
            <a:spLocks noGrp="1"/>
          </p:cNvSpPr>
          <p:nvPr>
            <p:ph type="body" idx="1"/>
          </p:nvPr>
        </p:nvSpPr>
        <p:spPr/>
        <p:txBody>
          <a:bodyPr>
            <a:normAutofit fontScale="92500" lnSpcReduction="20000"/>
          </a:bodyPr>
          <a:lstStyle/>
          <a:p>
            <a:pPr marL="203200" indent="0">
              <a:buNone/>
            </a:pPr>
            <a:r>
              <a:rPr lang="en-US" dirty="0"/>
              <a:t>8:00 –9:00 AM: 		Hot Topic Discussions</a:t>
            </a:r>
          </a:p>
          <a:p>
            <a:pPr marL="203200" indent="0">
              <a:buNone/>
            </a:pPr>
            <a:r>
              <a:rPr lang="en-US" dirty="0"/>
              <a:t>9:00 – 9:30 AM: 	Quick word from Brian 					Bradbury</a:t>
            </a:r>
          </a:p>
          <a:p>
            <a:pPr marL="203200" indent="0">
              <a:buNone/>
            </a:pPr>
            <a:r>
              <a:rPr lang="en-US" dirty="0"/>
              <a:t>9:30 – 10:00: 		Hot Topic Discussion </a:t>
            </a:r>
          </a:p>
          <a:p>
            <a:pPr marL="203200" indent="0">
              <a:buNone/>
            </a:pPr>
            <a:r>
              <a:rPr lang="en-US" dirty="0"/>
              <a:t>10:00 – 10:15 AM: 	Break</a:t>
            </a:r>
          </a:p>
          <a:p>
            <a:pPr marL="203200" indent="0">
              <a:buNone/>
            </a:pPr>
            <a:r>
              <a:rPr lang="en-US" dirty="0"/>
              <a:t>10:15 – 12:00 PM: 	Hot Topic Discussion</a:t>
            </a:r>
          </a:p>
          <a:p>
            <a:pPr marL="203200" indent="0">
              <a:buNone/>
            </a:pPr>
            <a:r>
              <a:rPr lang="en-US" dirty="0"/>
              <a:t>12:00 – 1:00 PM: 	Lunch</a:t>
            </a:r>
          </a:p>
          <a:p>
            <a:pPr marL="203200" indent="0">
              <a:buNone/>
            </a:pPr>
            <a:r>
              <a:rPr lang="en-US" dirty="0"/>
              <a:t>1:00 – 3:00 PM: 		Hot Topic Discussion</a:t>
            </a:r>
          </a:p>
          <a:p>
            <a:pPr marL="203200" indent="0">
              <a:buNone/>
            </a:pPr>
            <a:r>
              <a:rPr lang="en-US" dirty="0"/>
              <a:t>3:00 – 3:15 PM: 		Break</a:t>
            </a:r>
          </a:p>
          <a:p>
            <a:pPr marL="203200" indent="0">
              <a:buNone/>
            </a:pPr>
            <a:r>
              <a:rPr lang="en-US" dirty="0"/>
              <a:t>3:15 – 5:00 PM 		Hot Topic Discussion</a:t>
            </a:r>
          </a:p>
          <a:p>
            <a:endParaRPr lang="en-US" dirty="0"/>
          </a:p>
        </p:txBody>
      </p:sp>
      <p:sp>
        <p:nvSpPr>
          <p:cNvPr id="4" name="Slide Number Placeholder 3"/>
          <p:cNvSpPr>
            <a:spLocks noGrp="1"/>
          </p:cNvSpPr>
          <p:nvPr>
            <p:ph type="sldNum" idx="12"/>
          </p:nvPr>
        </p:nvSpPr>
        <p:spPr/>
        <p:txBody>
          <a:bodyPr/>
          <a:lstStyle/>
          <a:p>
            <a:pPr>
              <a:buSzPct val="25000"/>
            </a:pPr>
            <a:fld id="{00000000-1234-1234-1234-123412341234}" type="slidenum">
              <a:rPr lang="en-US" sz="1200" smtClean="0">
                <a:solidFill>
                  <a:srgbClr val="20425A"/>
                </a:solidFill>
                <a:latin typeface="Calibri"/>
                <a:ea typeface="Calibri"/>
                <a:cs typeface="Calibri"/>
                <a:sym typeface="Calibri"/>
              </a:rPr>
              <a:pPr>
                <a:buSzPct val="25000"/>
              </a:pPr>
              <a:t>53</a:t>
            </a:fld>
            <a:endParaRPr lang="en-US" sz="1200" dirty="0">
              <a:solidFill>
                <a:srgbClr val="20425A"/>
              </a:solidFill>
              <a:latin typeface="Calibri"/>
              <a:ea typeface="Calibri"/>
              <a:cs typeface="Calibri"/>
              <a:sym typeface="Calibri"/>
            </a:endParaRPr>
          </a:p>
        </p:txBody>
      </p:sp>
    </p:spTree>
    <p:extLst>
      <p:ext uri="{BB962C8B-B14F-4D97-AF65-F5344CB8AC3E}">
        <p14:creationId xmlns:p14="http://schemas.microsoft.com/office/powerpoint/2010/main" val="7695210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9FB9B-8967-4C65-865F-C42CB1DA9801}"/>
              </a:ext>
            </a:extLst>
          </p:cNvPr>
          <p:cNvSpPr>
            <a:spLocks noGrp="1"/>
          </p:cNvSpPr>
          <p:nvPr>
            <p:ph type="title"/>
          </p:nvPr>
        </p:nvSpPr>
        <p:spPr/>
        <p:txBody>
          <a:bodyPr>
            <a:normAutofit/>
          </a:bodyPr>
          <a:lstStyle/>
          <a:p>
            <a:r>
              <a:rPr lang="en-US" dirty="0"/>
              <a:t>TOPIC 12 – Negative Integers </a:t>
            </a:r>
          </a:p>
        </p:txBody>
      </p:sp>
      <p:graphicFrame>
        <p:nvGraphicFramePr>
          <p:cNvPr id="4" name="Content Placeholder 3">
            <a:extLst>
              <a:ext uri="{FF2B5EF4-FFF2-40B4-BE49-F238E27FC236}">
                <a16:creationId xmlns:a16="http://schemas.microsoft.com/office/drawing/2014/main" id="{6B59E7E4-309A-4372-BB2D-CA3A35BCC185}"/>
              </a:ext>
            </a:extLst>
          </p:cNvPr>
          <p:cNvGraphicFramePr>
            <a:graphicFrameLocks noGrp="1"/>
          </p:cNvGraphicFramePr>
          <p:nvPr>
            <p:ph idx="1"/>
            <p:extLst/>
          </p:nvPr>
        </p:nvGraphicFramePr>
        <p:xfrm>
          <a:off x="457200" y="1219200"/>
          <a:ext cx="8229600" cy="4851400"/>
        </p:xfrm>
        <a:graphic>
          <a:graphicData uri="http://schemas.openxmlformats.org/drawingml/2006/table">
            <a:tbl>
              <a:tblPr firstRow="1" bandRow="1">
                <a:tableStyleId>{69CF1AB2-1976-4502-BF36-3FF5EA218861}</a:tableStyleId>
              </a:tblPr>
              <a:tblGrid>
                <a:gridCol w="1371600">
                  <a:extLst>
                    <a:ext uri="{9D8B030D-6E8A-4147-A177-3AD203B41FA5}">
                      <a16:colId xmlns:a16="http://schemas.microsoft.com/office/drawing/2014/main" val="3548662857"/>
                    </a:ext>
                  </a:extLst>
                </a:gridCol>
                <a:gridCol w="6858000">
                  <a:extLst>
                    <a:ext uri="{9D8B030D-6E8A-4147-A177-3AD203B41FA5}">
                      <a16:colId xmlns:a16="http://schemas.microsoft.com/office/drawing/2014/main" val="249264798"/>
                    </a:ext>
                  </a:extLst>
                </a:gridCol>
              </a:tblGrid>
              <a:tr h="370840">
                <a:tc>
                  <a:txBody>
                    <a:bodyPr/>
                    <a:lstStyle/>
                    <a:p>
                      <a:r>
                        <a:rPr lang="en-US" b="1" dirty="0"/>
                        <a:t>What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b="0" dirty="0"/>
                        <a:t>What should be done with negative integers for MEASUREMENTS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87098890"/>
                  </a:ext>
                </a:extLst>
              </a:tr>
              <a:tr h="370840">
                <a:tc>
                  <a:txBody>
                    <a:bodyPr/>
                    <a:lstStyle/>
                    <a:p>
                      <a:r>
                        <a:rPr lang="en-US" b="1" dirty="0"/>
                        <a:t>Notes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rtl="0"/>
                      <a:r>
                        <a:rPr lang="en-US" sz="1800" b="0" i="0" u="none" strike="noStrike" kern="1200" dirty="0">
                          <a:solidFill>
                            <a:schemeClr val="dk1"/>
                          </a:solidFill>
                          <a:effectLst/>
                          <a:latin typeface="+mn-lt"/>
                          <a:ea typeface="+mn-ea"/>
                          <a:cs typeface="+mn-cs"/>
                          <a:hlinkClick r:id="rId2"/>
                        </a:rPr>
                        <a:t>http://forums.ohdsi.org/t/negative-values-in-lab-test-records/4012</a:t>
                      </a:r>
                      <a:endParaRPr lang="en-US" sz="1800" b="0" i="0" u="none" strike="noStrike" kern="1200" dirty="0">
                        <a:solidFill>
                          <a:schemeClr val="dk1"/>
                        </a:solidFill>
                        <a:effectLst/>
                        <a:latin typeface="+mn-lt"/>
                        <a:ea typeface="+mn-ea"/>
                        <a:cs typeface="+mn-cs"/>
                      </a:endParaRPr>
                    </a:p>
                    <a:p>
                      <a:pPr rtl="0"/>
                      <a:endParaRPr lang="en-US" sz="1800" b="0" i="0" u="none" strike="noStrike" kern="1200" dirty="0">
                        <a:solidFill>
                          <a:schemeClr val="dk1"/>
                        </a:solidFill>
                        <a:effectLst/>
                        <a:latin typeface="+mn-lt"/>
                        <a:ea typeface="+mn-ea"/>
                        <a:cs typeface="+mn-cs"/>
                      </a:endParaRPr>
                    </a:p>
                    <a:p>
                      <a:pPr marL="342900" indent="-342900">
                        <a:buFont typeface="+mj-lt"/>
                        <a:buAutoNum type="arabicPeriod"/>
                      </a:pPr>
                      <a:r>
                        <a:rPr lang="en-US" sz="1800" b="0" i="0" kern="1200" dirty="0">
                          <a:solidFill>
                            <a:schemeClr val="dk1"/>
                          </a:solidFill>
                          <a:effectLst/>
                          <a:latin typeface="+mn-lt"/>
                          <a:ea typeface="+mn-ea"/>
                          <a:cs typeface="+mn-cs"/>
                        </a:rPr>
                        <a:t>Keep the records. Put the results 'as is' in </a:t>
                      </a:r>
                      <a:r>
                        <a:rPr lang="en-US" sz="1800" b="0" i="0" kern="1200" dirty="0" err="1">
                          <a:solidFill>
                            <a:schemeClr val="dk1"/>
                          </a:solidFill>
                          <a:effectLst/>
                          <a:latin typeface="+mn-lt"/>
                          <a:ea typeface="+mn-ea"/>
                          <a:cs typeface="+mn-cs"/>
                        </a:rPr>
                        <a:t>value_as_number</a:t>
                      </a:r>
                      <a:r>
                        <a:rPr lang="en-US" sz="1800" b="0" i="0" kern="1200" dirty="0">
                          <a:solidFill>
                            <a:schemeClr val="dk1"/>
                          </a:solidFill>
                          <a:effectLst/>
                          <a:latin typeface="+mn-lt"/>
                          <a:ea typeface="+mn-ea"/>
                          <a:cs typeface="+mn-cs"/>
                        </a:rPr>
                        <a:t> field.</a:t>
                      </a:r>
                      <a:br>
                        <a:rPr lang="en-US" sz="1800" b="0" i="0" kern="1200" dirty="0">
                          <a:solidFill>
                            <a:schemeClr val="dk1"/>
                          </a:solidFill>
                          <a:effectLst/>
                          <a:latin typeface="+mn-lt"/>
                          <a:ea typeface="+mn-ea"/>
                          <a:cs typeface="+mn-cs"/>
                        </a:rPr>
                      </a:br>
                      <a:endParaRPr lang="en-US" sz="1800" b="0" i="0" kern="1200" dirty="0">
                        <a:solidFill>
                          <a:schemeClr val="dk1"/>
                        </a:solidFill>
                        <a:effectLst/>
                        <a:latin typeface="+mn-lt"/>
                        <a:ea typeface="+mn-ea"/>
                        <a:cs typeface="+mn-cs"/>
                      </a:endParaRPr>
                    </a:p>
                    <a:p>
                      <a:pPr marL="342900" indent="-342900">
                        <a:buFont typeface="+mj-lt"/>
                        <a:buAutoNum type="arabicPeriod"/>
                      </a:pPr>
                      <a:r>
                        <a:rPr lang="en-US" sz="1800" b="0" i="0" kern="1200" dirty="0">
                          <a:solidFill>
                            <a:schemeClr val="dk1"/>
                          </a:solidFill>
                          <a:effectLst/>
                          <a:latin typeface="+mn-lt"/>
                          <a:ea typeface="+mn-ea"/>
                          <a:cs typeface="+mn-cs"/>
                        </a:rPr>
                        <a:t>Keep the records. Populate NULL instead of incorrect values.</a:t>
                      </a:r>
                      <a:br>
                        <a:rPr lang="en-US" sz="1800" b="0" i="0" kern="1200" dirty="0">
                          <a:solidFill>
                            <a:schemeClr val="dk1"/>
                          </a:solidFill>
                          <a:effectLst/>
                          <a:latin typeface="+mn-lt"/>
                          <a:ea typeface="+mn-ea"/>
                          <a:cs typeface="+mn-cs"/>
                        </a:rPr>
                      </a:br>
                      <a:endParaRPr lang="en-US" sz="1800" b="0" i="0" kern="1200" dirty="0">
                        <a:solidFill>
                          <a:schemeClr val="dk1"/>
                        </a:solidFill>
                        <a:effectLst/>
                        <a:latin typeface="+mn-lt"/>
                        <a:ea typeface="+mn-ea"/>
                        <a:cs typeface="+mn-cs"/>
                      </a:endParaRPr>
                    </a:p>
                    <a:p>
                      <a:pPr marL="342900" indent="-342900">
                        <a:buFont typeface="+mj-lt"/>
                        <a:buAutoNum type="arabicPeriod"/>
                      </a:pPr>
                      <a:r>
                        <a:rPr lang="en-US" sz="1800" b="0" i="0" kern="1200" dirty="0">
                          <a:solidFill>
                            <a:schemeClr val="dk1"/>
                          </a:solidFill>
                          <a:effectLst/>
                          <a:latin typeface="+mn-lt"/>
                          <a:ea typeface="+mn-ea"/>
                          <a:cs typeface="+mn-cs"/>
                        </a:rPr>
                        <a:t>Throw out such records.</a:t>
                      </a:r>
                      <a:br>
                        <a:rPr lang="en-US" sz="1800" b="0" i="0" kern="1200" dirty="0">
                          <a:solidFill>
                            <a:schemeClr val="dk1"/>
                          </a:solidFill>
                          <a:effectLst/>
                          <a:latin typeface="+mn-lt"/>
                          <a:ea typeface="+mn-ea"/>
                          <a:cs typeface="+mn-cs"/>
                        </a:rPr>
                      </a:br>
                      <a:endParaRPr lang="en-US" sz="1800" b="0" i="0" kern="1200" dirty="0">
                        <a:solidFill>
                          <a:schemeClr val="dk1"/>
                        </a:solidFill>
                        <a:effectLst/>
                        <a:latin typeface="+mn-lt"/>
                        <a:ea typeface="+mn-ea"/>
                        <a:cs typeface="+mn-cs"/>
                      </a:endParaRPr>
                    </a:p>
                    <a:p>
                      <a:pPr marL="342900" indent="-342900">
                        <a:buFont typeface="+mj-lt"/>
                        <a:buAutoNum type="arabicPeriod"/>
                      </a:pPr>
                      <a:r>
                        <a:rPr lang="en-US" sz="1800" b="0" i="0" kern="1200" dirty="0">
                          <a:solidFill>
                            <a:schemeClr val="dk1"/>
                          </a:solidFill>
                          <a:effectLst/>
                          <a:latin typeface="+mn-lt"/>
                          <a:ea typeface="+mn-ea"/>
                          <a:cs typeface="+mn-cs"/>
                        </a:rPr>
                        <a:t>Flag incorrect results someway. Put the incorrect result to </a:t>
                      </a:r>
                      <a:r>
                        <a:rPr lang="en-US" sz="1800" b="0" i="0" kern="1200" dirty="0" err="1">
                          <a:solidFill>
                            <a:schemeClr val="dk1"/>
                          </a:solidFill>
                          <a:effectLst/>
                          <a:latin typeface="+mn-lt"/>
                          <a:ea typeface="+mn-ea"/>
                          <a:cs typeface="+mn-cs"/>
                        </a:rPr>
                        <a:t>value_as_number</a:t>
                      </a:r>
                      <a:r>
                        <a:rPr lang="en-US" sz="1800" b="0" i="0" kern="1200" dirty="0">
                          <a:solidFill>
                            <a:schemeClr val="dk1"/>
                          </a:solidFill>
                          <a:effectLst/>
                          <a:latin typeface="+mn-lt"/>
                          <a:ea typeface="+mn-ea"/>
                          <a:cs typeface="+mn-cs"/>
                        </a:rPr>
                        <a:t> as is. </a:t>
                      </a:r>
                      <a:br>
                        <a:rPr lang="en-US" sz="1800" b="0" i="0" kern="1200" dirty="0">
                          <a:solidFill>
                            <a:schemeClr val="dk1"/>
                          </a:solidFill>
                          <a:effectLst/>
                          <a:latin typeface="+mn-lt"/>
                          <a:ea typeface="+mn-ea"/>
                          <a:cs typeface="+mn-cs"/>
                        </a:rPr>
                      </a:br>
                      <a:r>
                        <a:rPr lang="en-US" sz="1800" b="0" i="0" kern="1200" dirty="0">
                          <a:solidFill>
                            <a:schemeClr val="dk1"/>
                          </a:solidFill>
                          <a:effectLst/>
                          <a:latin typeface="+mn-lt"/>
                          <a:ea typeface="+mn-ea"/>
                          <a:cs typeface="+mn-cs"/>
                        </a:rPr>
                        <a:t>And populate </a:t>
                      </a:r>
                      <a:r>
                        <a:rPr lang="en-US" sz="1800" b="0" i="0" kern="1200" dirty="0" err="1">
                          <a:solidFill>
                            <a:schemeClr val="dk1"/>
                          </a:solidFill>
                          <a:effectLst/>
                          <a:latin typeface="+mn-lt"/>
                          <a:ea typeface="+mn-ea"/>
                          <a:cs typeface="+mn-cs"/>
                        </a:rPr>
                        <a:t>measurement.value_as_concept_id</a:t>
                      </a:r>
                      <a:r>
                        <a:rPr lang="en-US" sz="1800" b="0" i="0" kern="1200" dirty="0">
                          <a:solidFill>
                            <a:schemeClr val="dk1"/>
                          </a:solidFill>
                          <a:effectLst/>
                          <a:latin typeface="+mn-lt"/>
                          <a:ea typeface="+mn-ea"/>
                          <a:cs typeface="+mn-cs"/>
                        </a:rPr>
                        <a:t> (or </a:t>
                      </a:r>
                      <a:r>
                        <a:rPr lang="en-US" sz="1800" b="0" i="0" kern="1200" dirty="0" err="1">
                          <a:solidFill>
                            <a:schemeClr val="dk1"/>
                          </a:solidFill>
                          <a:effectLst/>
                          <a:latin typeface="+mn-lt"/>
                          <a:ea typeface="+mn-ea"/>
                          <a:cs typeface="+mn-cs"/>
                        </a:rPr>
                        <a:t>observation.value_as_concept_id</a:t>
                      </a:r>
                      <a:r>
                        <a:rPr lang="en-US" sz="1800" b="0" i="0" kern="1200" dirty="0">
                          <a:solidFill>
                            <a:schemeClr val="dk1"/>
                          </a:solidFill>
                          <a:effectLst/>
                          <a:latin typeface="+mn-lt"/>
                          <a:ea typeface="+mn-ea"/>
                          <a:cs typeface="+mn-cs"/>
                        </a:rPr>
                        <a:t>) with a concept representing incorrect result</a:t>
                      </a:r>
                      <a:br>
                        <a:rPr lang="en-US" sz="1800" b="0" i="0" kern="1200" dirty="0">
                          <a:solidFill>
                            <a:schemeClr val="dk1"/>
                          </a:solidFill>
                          <a:effectLst/>
                          <a:latin typeface="+mn-lt"/>
                          <a:ea typeface="+mn-ea"/>
                          <a:cs typeface="+mn-cs"/>
                        </a:rPr>
                      </a:br>
                      <a:r>
                        <a:rPr lang="en-US" sz="1800" b="0" i="0" kern="1200" dirty="0">
                          <a:solidFill>
                            <a:schemeClr val="dk1"/>
                          </a:solidFill>
                          <a:effectLst/>
                          <a:latin typeface="+mn-lt"/>
                          <a:ea typeface="+mn-ea"/>
                          <a:cs typeface="+mn-cs"/>
                        </a:rPr>
                        <a:t>45884071 - Incorrect test results OR 45876576 - Unknown (missing)</a:t>
                      </a:r>
                      <a:endParaRPr lang="en-US" sz="1800" b="0"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66549502"/>
                  </a:ext>
                </a:extLst>
              </a:tr>
            </a:tbl>
          </a:graphicData>
        </a:graphic>
      </p:graphicFrame>
    </p:spTree>
    <p:extLst>
      <p:ext uri="{BB962C8B-B14F-4D97-AF65-F5344CB8AC3E}">
        <p14:creationId xmlns:p14="http://schemas.microsoft.com/office/powerpoint/2010/main" val="23251687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9FB9B-8967-4C65-865F-C42CB1DA9801}"/>
              </a:ext>
            </a:extLst>
          </p:cNvPr>
          <p:cNvSpPr>
            <a:spLocks noGrp="1"/>
          </p:cNvSpPr>
          <p:nvPr>
            <p:ph type="title"/>
          </p:nvPr>
        </p:nvSpPr>
        <p:spPr/>
        <p:txBody>
          <a:bodyPr>
            <a:normAutofit fontScale="90000"/>
          </a:bodyPr>
          <a:lstStyle/>
          <a:p>
            <a:r>
              <a:rPr lang="en-US" dirty="0"/>
              <a:t>TOPIC 35 – Negative Supply and Drug Exposure End Date</a:t>
            </a:r>
          </a:p>
        </p:txBody>
      </p:sp>
      <p:graphicFrame>
        <p:nvGraphicFramePr>
          <p:cNvPr id="4" name="Content Placeholder 3">
            <a:extLst>
              <a:ext uri="{FF2B5EF4-FFF2-40B4-BE49-F238E27FC236}">
                <a16:creationId xmlns:a16="http://schemas.microsoft.com/office/drawing/2014/main" id="{6B59E7E4-309A-4372-BB2D-CA3A35BCC185}"/>
              </a:ext>
            </a:extLst>
          </p:cNvPr>
          <p:cNvGraphicFramePr>
            <a:graphicFrameLocks noGrp="1"/>
          </p:cNvGraphicFramePr>
          <p:nvPr>
            <p:ph idx="1"/>
            <p:extLst/>
          </p:nvPr>
        </p:nvGraphicFramePr>
        <p:xfrm>
          <a:off x="457200" y="1219200"/>
          <a:ext cx="8229600" cy="1584960"/>
        </p:xfrm>
        <a:graphic>
          <a:graphicData uri="http://schemas.openxmlformats.org/drawingml/2006/table">
            <a:tbl>
              <a:tblPr firstRow="1" bandRow="1">
                <a:tableStyleId>{69CF1AB2-1976-4502-BF36-3FF5EA218861}</a:tableStyleId>
              </a:tblPr>
              <a:tblGrid>
                <a:gridCol w="1371600">
                  <a:extLst>
                    <a:ext uri="{9D8B030D-6E8A-4147-A177-3AD203B41FA5}">
                      <a16:colId xmlns:a16="http://schemas.microsoft.com/office/drawing/2014/main" val="3548662857"/>
                    </a:ext>
                  </a:extLst>
                </a:gridCol>
                <a:gridCol w="6858000">
                  <a:extLst>
                    <a:ext uri="{9D8B030D-6E8A-4147-A177-3AD203B41FA5}">
                      <a16:colId xmlns:a16="http://schemas.microsoft.com/office/drawing/2014/main" val="249264798"/>
                    </a:ext>
                  </a:extLst>
                </a:gridCol>
              </a:tblGrid>
              <a:tr h="370840">
                <a:tc>
                  <a:txBody>
                    <a:bodyPr/>
                    <a:lstStyle/>
                    <a:p>
                      <a:r>
                        <a:rPr lang="en-US" b="1" dirty="0"/>
                        <a:t>What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b="0" dirty="0"/>
                        <a:t>This entangles two issues:</a:t>
                      </a:r>
                    </a:p>
                    <a:p>
                      <a:pPr marL="342900" indent="-342900">
                        <a:buFont typeface="+mj-lt"/>
                        <a:buAutoNum type="arabicPeriod"/>
                      </a:pPr>
                      <a:r>
                        <a:rPr lang="en-US" b="0" dirty="0"/>
                        <a:t>Should you keep DRUG_EXPOSURES with negative days supply</a:t>
                      </a:r>
                    </a:p>
                    <a:p>
                      <a:pPr marL="342900" indent="-342900">
                        <a:buFont typeface="+mj-lt"/>
                        <a:buAutoNum type="arabicPeriod"/>
                      </a:pPr>
                      <a:r>
                        <a:rPr lang="en-US" b="0" dirty="0"/>
                        <a:t>What should the DRUG_EXPOSURE_END_DATE be when there is a negative days supply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87098890"/>
                  </a:ext>
                </a:extLst>
              </a:tr>
              <a:tr h="370840">
                <a:tc>
                  <a:txBody>
                    <a:bodyPr/>
                    <a:lstStyle/>
                    <a:p>
                      <a:r>
                        <a:rPr lang="en-US" b="1" dirty="0"/>
                        <a:t>Notes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rtl="0"/>
                      <a:r>
                        <a:rPr lang="en-US" sz="1800" b="0" i="0" u="none" strike="noStrike" kern="1200" dirty="0">
                          <a:solidFill>
                            <a:schemeClr val="dk1"/>
                          </a:solidFill>
                          <a:effectLst/>
                          <a:latin typeface="+mn-lt"/>
                          <a:ea typeface="+mn-ea"/>
                          <a:cs typeface="+mn-cs"/>
                          <a:hlinkClick r:id="rId2"/>
                        </a:rPr>
                        <a:t>http://forums.ohdsi.org/t/drug-exposure-end-date-for-negative-days-supply/3845/13</a:t>
                      </a:r>
                      <a:endParaRPr lang="en-US" b="0"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66549502"/>
                  </a:ext>
                </a:extLst>
              </a:tr>
            </a:tbl>
          </a:graphicData>
        </a:graphic>
      </p:graphicFrame>
    </p:spTree>
    <p:extLst>
      <p:ext uri="{BB962C8B-B14F-4D97-AF65-F5344CB8AC3E}">
        <p14:creationId xmlns:p14="http://schemas.microsoft.com/office/powerpoint/2010/main" val="25920324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438FF-A75E-4C4A-8940-CF09B56E5F32}"/>
              </a:ext>
            </a:extLst>
          </p:cNvPr>
          <p:cNvSpPr>
            <a:spLocks noGrp="1"/>
          </p:cNvSpPr>
          <p:nvPr>
            <p:ph type="title"/>
          </p:nvPr>
        </p:nvSpPr>
        <p:spPr/>
        <p:txBody>
          <a:bodyPr/>
          <a:lstStyle/>
          <a:p>
            <a:r>
              <a:rPr lang="en-US" dirty="0"/>
              <a:t>How we should handle negative values in measurement results?</a:t>
            </a:r>
          </a:p>
        </p:txBody>
      </p:sp>
      <p:sp>
        <p:nvSpPr>
          <p:cNvPr id="4" name="Slide Number Placeholder 3">
            <a:extLst>
              <a:ext uri="{FF2B5EF4-FFF2-40B4-BE49-F238E27FC236}">
                <a16:creationId xmlns:a16="http://schemas.microsoft.com/office/drawing/2014/main" id="{825DDA98-E8B6-47DD-A313-2ECA8C76229C}"/>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56</a:t>
            </a:fld>
            <a:endParaRPr lang="en-US"/>
          </a:p>
        </p:txBody>
      </p:sp>
      <p:graphicFrame>
        <p:nvGraphicFramePr>
          <p:cNvPr id="7" name="Table 6">
            <a:extLst>
              <a:ext uri="{FF2B5EF4-FFF2-40B4-BE49-F238E27FC236}">
                <a16:creationId xmlns:a16="http://schemas.microsoft.com/office/drawing/2014/main" id="{F720E620-86FB-49A2-ADA4-D3F74D0DBFD1}"/>
              </a:ext>
            </a:extLst>
          </p:cNvPr>
          <p:cNvGraphicFramePr>
            <a:graphicFrameLocks noGrp="1"/>
          </p:cNvGraphicFramePr>
          <p:nvPr>
            <p:extLst/>
          </p:nvPr>
        </p:nvGraphicFramePr>
        <p:xfrm>
          <a:off x="231494" y="1296365"/>
          <a:ext cx="8762036" cy="5013049"/>
        </p:xfrm>
        <a:graphic>
          <a:graphicData uri="http://schemas.openxmlformats.org/drawingml/2006/table">
            <a:tbl>
              <a:tblPr firstRow="1" bandRow="1">
                <a:tableStyleId>{5C22544A-7EE6-4342-B048-85BDC9FD1C3A}</a:tableStyleId>
              </a:tblPr>
              <a:tblGrid>
                <a:gridCol w="4381018">
                  <a:extLst>
                    <a:ext uri="{9D8B030D-6E8A-4147-A177-3AD203B41FA5}">
                      <a16:colId xmlns:a16="http://schemas.microsoft.com/office/drawing/2014/main" val="1893598755"/>
                    </a:ext>
                  </a:extLst>
                </a:gridCol>
                <a:gridCol w="4381018">
                  <a:extLst>
                    <a:ext uri="{9D8B030D-6E8A-4147-A177-3AD203B41FA5}">
                      <a16:colId xmlns:a16="http://schemas.microsoft.com/office/drawing/2014/main" val="341221868"/>
                    </a:ext>
                  </a:extLst>
                </a:gridCol>
              </a:tblGrid>
              <a:tr h="357435">
                <a:tc>
                  <a:txBody>
                    <a:bodyPr/>
                    <a:lstStyle/>
                    <a:p>
                      <a:pPr algn="ctr">
                        <a:spcBef>
                          <a:spcPts val="600"/>
                        </a:spcBef>
                        <a:spcAft>
                          <a:spcPts val="600"/>
                        </a:spcAft>
                      </a:pPr>
                      <a:r>
                        <a:rPr lang="en-US" sz="1500" dirty="0"/>
                        <a:t>Advantages</a:t>
                      </a:r>
                    </a:p>
                  </a:txBody>
                  <a:tcPr/>
                </a:tc>
                <a:tc>
                  <a:txBody>
                    <a:bodyPr/>
                    <a:lstStyle/>
                    <a:p>
                      <a:pPr algn="ctr">
                        <a:spcBef>
                          <a:spcPts val="600"/>
                        </a:spcBef>
                        <a:spcAft>
                          <a:spcPts val="600"/>
                        </a:spcAft>
                      </a:pPr>
                      <a:r>
                        <a:rPr lang="en-US" sz="1500" dirty="0"/>
                        <a:t>Disadvantages</a:t>
                      </a:r>
                    </a:p>
                  </a:txBody>
                  <a:tcPr/>
                </a:tc>
                <a:extLst>
                  <a:ext uri="{0D108BD9-81ED-4DB2-BD59-A6C34878D82A}">
                    <a16:rowId xmlns:a16="http://schemas.microsoft.com/office/drawing/2014/main" val="188933040"/>
                  </a:ext>
                </a:extLst>
              </a:tr>
              <a:tr h="392648">
                <a:tc gridSpan="2">
                  <a:txBody>
                    <a:bodyPr/>
                    <a:lstStyle/>
                    <a:p>
                      <a:pPr marL="0" marR="0" lvl="0" indent="0" algn="ctr" defTabSz="914400" rtl="0" eaLnBrk="1" fontAlgn="auto" latinLnBrk="0" hangingPunct="1">
                        <a:lnSpc>
                          <a:spcPct val="100000"/>
                        </a:lnSpc>
                        <a:spcBef>
                          <a:spcPts val="600"/>
                        </a:spcBef>
                        <a:spcAft>
                          <a:spcPts val="600"/>
                        </a:spcAft>
                        <a:buClr>
                          <a:srgbClr val="000000"/>
                        </a:buClr>
                        <a:buSzTx/>
                        <a:buFont typeface="Arial"/>
                        <a:buNone/>
                        <a:tabLst/>
                        <a:defRPr/>
                      </a:pPr>
                      <a:r>
                        <a:rPr lang="en-US" sz="1500" b="1" dirty="0"/>
                        <a:t>Keep the records. Populate NULL instead of incorrect values.</a:t>
                      </a:r>
                    </a:p>
                  </a:txBody>
                  <a:tcPr/>
                </a:tc>
                <a:tc hMerge="1">
                  <a:txBody>
                    <a:bodyPr/>
                    <a:lstStyle/>
                    <a:p>
                      <a:endParaRPr lang="en-US" dirty="0"/>
                    </a:p>
                  </a:txBody>
                  <a:tcPr/>
                </a:tc>
                <a:extLst>
                  <a:ext uri="{0D108BD9-81ED-4DB2-BD59-A6C34878D82A}">
                    <a16:rowId xmlns:a16="http://schemas.microsoft.com/office/drawing/2014/main" val="3705685694"/>
                  </a:ext>
                </a:extLst>
              </a:tr>
              <a:tr h="572835">
                <a:tc>
                  <a:txBody>
                    <a:bodyPr/>
                    <a:lstStyle/>
                    <a:p>
                      <a:pPr>
                        <a:spcBef>
                          <a:spcPts val="600"/>
                        </a:spcBef>
                        <a:spcAft>
                          <a:spcPts val="600"/>
                        </a:spcAft>
                      </a:pPr>
                      <a:r>
                        <a:rPr lang="en-US" sz="1500" dirty="0"/>
                        <a:t>Do not loose the fact that a test was done, incorrect results don’t make it into the data</a:t>
                      </a:r>
                    </a:p>
                  </a:txBody>
                  <a:tcPr/>
                </a:tc>
                <a:tc>
                  <a:txBody>
                    <a:bodyPr/>
                    <a:lstStyle/>
                    <a:p>
                      <a:pPr>
                        <a:spcBef>
                          <a:spcPts val="600"/>
                        </a:spcBef>
                        <a:spcAft>
                          <a:spcPts val="600"/>
                        </a:spcAft>
                      </a:pPr>
                      <a:endParaRPr lang="en-US" sz="1500" dirty="0"/>
                    </a:p>
                  </a:txBody>
                  <a:tcPr/>
                </a:tc>
                <a:extLst>
                  <a:ext uri="{0D108BD9-81ED-4DB2-BD59-A6C34878D82A}">
                    <a16:rowId xmlns:a16="http://schemas.microsoft.com/office/drawing/2014/main" val="4190330241"/>
                  </a:ext>
                </a:extLst>
              </a:tr>
              <a:tr h="622177">
                <a:tc gridSpan="2">
                  <a:txBody>
                    <a:bodyPr/>
                    <a:lstStyle/>
                    <a:p>
                      <a:pPr algn="ctr">
                        <a:spcBef>
                          <a:spcPts val="600"/>
                        </a:spcBef>
                        <a:spcAft>
                          <a:spcPts val="600"/>
                        </a:spcAft>
                      </a:pPr>
                      <a:r>
                        <a:rPr lang="en-US" sz="1500" b="1" dirty="0"/>
                        <a:t>Flag incorrect results someway. Put the incorrect result to </a:t>
                      </a:r>
                      <a:r>
                        <a:rPr lang="en-US" sz="1500" b="1" dirty="0" err="1"/>
                        <a:t>value_as_number</a:t>
                      </a:r>
                      <a:r>
                        <a:rPr lang="en-US" sz="1500" b="1" dirty="0"/>
                        <a:t> as is. </a:t>
                      </a:r>
                      <a:br>
                        <a:rPr lang="en-US" sz="1500" b="1" dirty="0"/>
                      </a:br>
                      <a:r>
                        <a:rPr lang="en-US" sz="1500" b="1" dirty="0"/>
                        <a:t>45884071 - Incorrect test results </a:t>
                      </a:r>
                      <a:r>
                        <a:rPr lang="en-US" sz="1500" b="1" i="1" dirty="0"/>
                        <a:t>OR</a:t>
                      </a:r>
                      <a:r>
                        <a:rPr lang="en-US" sz="1500" b="1" dirty="0"/>
                        <a:t> 45876576 - Unknown (missing).</a:t>
                      </a:r>
                    </a:p>
                  </a:txBody>
                  <a:tcPr/>
                </a:tc>
                <a:tc hMerge="1">
                  <a:txBody>
                    <a:bodyPr/>
                    <a:lstStyle/>
                    <a:p>
                      <a:endParaRPr lang="en-US" dirty="0"/>
                    </a:p>
                  </a:txBody>
                  <a:tcPr/>
                </a:tc>
                <a:extLst>
                  <a:ext uri="{0D108BD9-81ED-4DB2-BD59-A6C34878D82A}">
                    <a16:rowId xmlns:a16="http://schemas.microsoft.com/office/drawing/2014/main" val="2727968682"/>
                  </a:ext>
                </a:extLst>
              </a:tr>
              <a:tr h="1012856">
                <a:tc>
                  <a:txBody>
                    <a:bodyPr/>
                    <a:lstStyle/>
                    <a:p>
                      <a:pPr>
                        <a:spcBef>
                          <a:spcPts val="600"/>
                        </a:spcBef>
                        <a:spcAft>
                          <a:spcPts val="600"/>
                        </a:spcAft>
                      </a:pPr>
                      <a:r>
                        <a:rPr lang="en-US" sz="1500" dirty="0"/>
                        <a:t>Do not loose the fact that a test was done</a:t>
                      </a:r>
                      <a:br>
                        <a:rPr lang="en-US" sz="1500" dirty="0"/>
                      </a:br>
                      <a:r>
                        <a:rPr lang="en-US" sz="1500" dirty="0"/>
                        <a:t>Incorrect results can be filtered out </a:t>
                      </a:r>
                    </a:p>
                  </a:txBody>
                  <a:tcPr/>
                </a:tc>
                <a:tc>
                  <a:txBody>
                    <a:bodyPr/>
                    <a:lstStyle/>
                    <a:p>
                      <a:pPr marL="0" marR="0" lvl="0" indent="0" algn="l" defTabSz="914400" rtl="0" eaLnBrk="1" fontAlgn="auto" latinLnBrk="0" hangingPunct="1">
                        <a:lnSpc>
                          <a:spcPct val="100000"/>
                        </a:lnSpc>
                        <a:spcBef>
                          <a:spcPts val="600"/>
                        </a:spcBef>
                        <a:spcAft>
                          <a:spcPts val="600"/>
                        </a:spcAft>
                        <a:buClr>
                          <a:srgbClr val="000000"/>
                        </a:buClr>
                        <a:buSzTx/>
                        <a:buFont typeface="Arial"/>
                        <a:buNone/>
                        <a:tabLst/>
                        <a:defRPr/>
                      </a:pPr>
                      <a:r>
                        <a:rPr lang="en-US" sz="1500" dirty="0"/>
                        <a:t>Always should keep in mind the flag and apply the filter </a:t>
                      </a:r>
                      <a:br>
                        <a:rPr lang="en-US" sz="1500" dirty="0"/>
                      </a:br>
                      <a:r>
                        <a:rPr lang="en-US" sz="1500" dirty="0"/>
                        <a:t>Source data may already contain results interpretation</a:t>
                      </a:r>
                    </a:p>
                  </a:txBody>
                  <a:tcPr/>
                </a:tc>
                <a:extLst>
                  <a:ext uri="{0D108BD9-81ED-4DB2-BD59-A6C34878D82A}">
                    <a16:rowId xmlns:a16="http://schemas.microsoft.com/office/drawing/2014/main" val="2787634118"/>
                  </a:ext>
                </a:extLst>
              </a:tr>
              <a:tr h="409883">
                <a:tc gridSpan="2">
                  <a:txBody>
                    <a:bodyPr/>
                    <a:lstStyle/>
                    <a:p>
                      <a:pPr algn="ctr">
                        <a:spcBef>
                          <a:spcPts val="600"/>
                        </a:spcBef>
                        <a:spcAft>
                          <a:spcPts val="600"/>
                        </a:spcAft>
                      </a:pPr>
                      <a:r>
                        <a:rPr lang="en-US" sz="1500" b="1" dirty="0"/>
                        <a:t>Throw out the records.</a:t>
                      </a:r>
                    </a:p>
                  </a:txBody>
                  <a:tcPr/>
                </a:tc>
                <a:tc hMerge="1">
                  <a:txBody>
                    <a:bodyPr/>
                    <a:lstStyle/>
                    <a:p>
                      <a:endParaRPr lang="en-US" dirty="0"/>
                    </a:p>
                  </a:txBody>
                  <a:tcPr/>
                </a:tc>
                <a:extLst>
                  <a:ext uri="{0D108BD9-81ED-4DB2-BD59-A6C34878D82A}">
                    <a16:rowId xmlns:a16="http://schemas.microsoft.com/office/drawing/2014/main" val="2309894740"/>
                  </a:ext>
                </a:extLst>
              </a:tr>
              <a:tr h="615628">
                <a:tc>
                  <a:txBody>
                    <a:bodyPr/>
                    <a:lstStyle/>
                    <a:p>
                      <a:pPr>
                        <a:spcBef>
                          <a:spcPts val="600"/>
                        </a:spcBef>
                        <a:spcAft>
                          <a:spcPts val="600"/>
                        </a:spcAft>
                      </a:pPr>
                      <a:r>
                        <a:rPr lang="en-US" sz="1500" dirty="0"/>
                        <a:t>If the negative value indicates revoking of a previous order, we should remove the records</a:t>
                      </a:r>
                    </a:p>
                  </a:txBody>
                  <a:tcPr/>
                </a:tc>
                <a:tc>
                  <a:txBody>
                    <a:bodyPr/>
                    <a:lstStyle/>
                    <a:p>
                      <a:pPr>
                        <a:spcBef>
                          <a:spcPts val="600"/>
                        </a:spcBef>
                        <a:spcAft>
                          <a:spcPts val="600"/>
                        </a:spcAft>
                      </a:pPr>
                      <a:r>
                        <a:rPr lang="en-US" sz="1500" dirty="0"/>
                        <a:t>Loose the fact that a test was done</a:t>
                      </a:r>
                    </a:p>
                  </a:txBody>
                  <a:tcPr/>
                </a:tc>
                <a:extLst>
                  <a:ext uri="{0D108BD9-81ED-4DB2-BD59-A6C34878D82A}">
                    <a16:rowId xmlns:a16="http://schemas.microsoft.com/office/drawing/2014/main" val="1473464545"/>
                  </a:ext>
                </a:extLst>
              </a:tr>
              <a:tr h="477120">
                <a:tc gridSpan="2">
                  <a:txBody>
                    <a:bodyPr/>
                    <a:lstStyle/>
                    <a:p>
                      <a:pPr marL="0" marR="0" lvl="0" indent="0" algn="ctr" defTabSz="914400" rtl="0" eaLnBrk="1" fontAlgn="auto" latinLnBrk="0" hangingPunct="1">
                        <a:lnSpc>
                          <a:spcPct val="100000"/>
                        </a:lnSpc>
                        <a:spcBef>
                          <a:spcPts val="600"/>
                        </a:spcBef>
                        <a:spcAft>
                          <a:spcPts val="600"/>
                        </a:spcAft>
                        <a:buClr>
                          <a:srgbClr val="000000"/>
                        </a:buClr>
                        <a:buSzTx/>
                        <a:buFont typeface="Arial"/>
                        <a:buNone/>
                        <a:tabLst/>
                        <a:defRPr/>
                      </a:pPr>
                      <a:r>
                        <a:rPr lang="en-US" sz="1500" b="1" dirty="0"/>
                        <a:t>Keep the record and a result as is. Put the results 'as is' in </a:t>
                      </a:r>
                      <a:r>
                        <a:rPr lang="en-US" sz="1500" b="1" dirty="0" err="1"/>
                        <a:t>value_as_number</a:t>
                      </a:r>
                      <a:r>
                        <a:rPr lang="en-US" sz="1500" b="1" dirty="0"/>
                        <a:t> field.</a:t>
                      </a:r>
                    </a:p>
                  </a:txBody>
                  <a:tcPr/>
                </a:tc>
                <a:tc hMerge="1">
                  <a:txBody>
                    <a:bodyPr/>
                    <a:lstStyle/>
                    <a:p>
                      <a:endParaRPr lang="en-US" dirty="0"/>
                    </a:p>
                  </a:txBody>
                  <a:tcPr/>
                </a:tc>
                <a:extLst>
                  <a:ext uri="{0D108BD9-81ED-4DB2-BD59-A6C34878D82A}">
                    <a16:rowId xmlns:a16="http://schemas.microsoft.com/office/drawing/2014/main" val="4023836165"/>
                  </a:ext>
                </a:extLst>
              </a:tr>
              <a:tr h="552467">
                <a:tc>
                  <a:txBody>
                    <a:bodyPr/>
                    <a:lstStyle/>
                    <a:p>
                      <a:pPr>
                        <a:spcBef>
                          <a:spcPts val="600"/>
                        </a:spcBef>
                        <a:spcAft>
                          <a:spcPts val="600"/>
                        </a:spcAft>
                      </a:pPr>
                      <a:r>
                        <a:rPr lang="en-US" sz="1500" dirty="0"/>
                        <a:t>Do not loose the records</a:t>
                      </a:r>
                    </a:p>
                  </a:txBody>
                  <a:tcPr/>
                </a:tc>
                <a:tc>
                  <a:txBody>
                    <a:bodyPr/>
                    <a:lstStyle/>
                    <a:p>
                      <a:pPr marL="0" marR="0" lvl="0" indent="0" algn="l" defTabSz="914400" rtl="0" eaLnBrk="1" fontAlgn="auto" latinLnBrk="0" hangingPunct="1">
                        <a:lnSpc>
                          <a:spcPct val="100000"/>
                        </a:lnSpc>
                        <a:spcBef>
                          <a:spcPts val="600"/>
                        </a:spcBef>
                        <a:spcAft>
                          <a:spcPts val="600"/>
                        </a:spcAft>
                        <a:buClr>
                          <a:srgbClr val="000000"/>
                        </a:buClr>
                        <a:buSzTx/>
                        <a:buFont typeface="Arial"/>
                        <a:buNone/>
                        <a:tabLst/>
                        <a:defRPr/>
                      </a:pPr>
                      <a:r>
                        <a:rPr lang="en-US" sz="1500" dirty="0"/>
                        <a:t>Wrong values have an impact on statistical analysis</a:t>
                      </a:r>
                    </a:p>
                  </a:txBody>
                  <a:tcPr/>
                </a:tc>
                <a:extLst>
                  <a:ext uri="{0D108BD9-81ED-4DB2-BD59-A6C34878D82A}">
                    <a16:rowId xmlns:a16="http://schemas.microsoft.com/office/drawing/2014/main" val="928584437"/>
                  </a:ext>
                </a:extLst>
              </a:tr>
            </a:tbl>
          </a:graphicData>
        </a:graphic>
      </p:graphicFrame>
    </p:spTree>
    <p:extLst>
      <p:ext uri="{BB962C8B-B14F-4D97-AF65-F5344CB8AC3E}">
        <p14:creationId xmlns:p14="http://schemas.microsoft.com/office/powerpoint/2010/main" val="7024916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00300" y="2133600"/>
            <a:ext cx="6743700" cy="1234440"/>
          </a:xfrm>
        </p:spPr>
        <p:txBody>
          <a:bodyPr/>
          <a:lstStyle/>
          <a:p>
            <a:r>
              <a:rPr lang="en-US" dirty="0"/>
              <a:t>Social history in the CDM </a:t>
            </a:r>
            <a:br>
              <a:rPr lang="en-US" dirty="0"/>
            </a:br>
            <a:r>
              <a:rPr lang="en-US" sz="1800" dirty="0"/>
              <a:t>Alcohol, Tobacco, recreational drugs</a:t>
            </a:r>
            <a:endParaRPr lang="en-US" dirty="0"/>
          </a:p>
        </p:txBody>
      </p:sp>
      <p:sp>
        <p:nvSpPr>
          <p:cNvPr id="3" name="Subtitle 2"/>
          <p:cNvSpPr>
            <a:spLocks noGrp="1"/>
          </p:cNvSpPr>
          <p:nvPr>
            <p:ph type="subTitle" idx="1"/>
          </p:nvPr>
        </p:nvSpPr>
        <p:spPr/>
        <p:txBody>
          <a:bodyPr>
            <a:normAutofit/>
          </a:bodyPr>
          <a:lstStyle/>
          <a:p>
            <a:r>
              <a:rPr lang="en-US" dirty="0"/>
              <a:t>Variables to represent</a:t>
            </a:r>
          </a:p>
          <a:p>
            <a:r>
              <a:rPr lang="en-US" dirty="0"/>
              <a:t>Where in the CDM</a:t>
            </a:r>
          </a:p>
          <a:p>
            <a:r>
              <a:rPr lang="en-US" dirty="0"/>
              <a:t>How to put them in the CDM</a:t>
            </a:r>
          </a:p>
        </p:txBody>
      </p:sp>
    </p:spTree>
    <p:extLst>
      <p:ext uri="{BB962C8B-B14F-4D97-AF65-F5344CB8AC3E}">
        <p14:creationId xmlns:p14="http://schemas.microsoft.com/office/powerpoint/2010/main" val="7560850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5797296" cy="858822"/>
          </a:xfrm>
        </p:spPr>
        <p:txBody>
          <a:bodyPr/>
          <a:lstStyle/>
          <a:p>
            <a:r>
              <a:rPr lang="en-US" dirty="0"/>
              <a:t>Variables to represent</a:t>
            </a:r>
          </a:p>
        </p:txBody>
      </p:sp>
      <p:sp>
        <p:nvSpPr>
          <p:cNvPr id="3" name="Content Placeholder 2"/>
          <p:cNvSpPr>
            <a:spLocks noGrp="1"/>
          </p:cNvSpPr>
          <p:nvPr>
            <p:ph idx="1"/>
          </p:nvPr>
        </p:nvSpPr>
        <p:spPr>
          <a:xfrm>
            <a:off x="533400" y="1447800"/>
            <a:ext cx="8382000" cy="4648200"/>
          </a:xfrm>
        </p:spPr>
        <p:txBody>
          <a:bodyPr>
            <a:normAutofit/>
          </a:bodyPr>
          <a:lstStyle/>
          <a:p>
            <a:r>
              <a:rPr lang="en-US" sz="2400" dirty="0"/>
              <a:t>Types of Substances (i.e.  Pipe smoking tobacco, wine, marijuana)</a:t>
            </a:r>
          </a:p>
          <a:p>
            <a:r>
              <a:rPr lang="en-US" sz="2400" dirty="0"/>
              <a:t>Quantity (i.e. heavy, light, #, mg, oz)</a:t>
            </a:r>
          </a:p>
          <a:p>
            <a:r>
              <a:rPr lang="en-US" sz="2400" dirty="0"/>
              <a:t>Duration (i.e. day, week, month)</a:t>
            </a:r>
          </a:p>
          <a:p>
            <a:r>
              <a:rPr lang="en-US" sz="2400" dirty="0"/>
              <a:t>Start and stop times</a:t>
            </a:r>
          </a:p>
          <a:p>
            <a:r>
              <a:rPr lang="en-US" sz="2400" dirty="0"/>
              <a:t>Former and non-users (i.e. never smoker, former smokeless tobacco user, former IV drug user)</a:t>
            </a:r>
          </a:p>
          <a:p>
            <a:endParaRPr lang="en-US" sz="2400" dirty="0"/>
          </a:p>
        </p:txBody>
      </p:sp>
    </p:spTree>
    <p:extLst>
      <p:ext uri="{BB962C8B-B14F-4D97-AF65-F5344CB8AC3E}">
        <p14:creationId xmlns:p14="http://schemas.microsoft.com/office/powerpoint/2010/main" val="33858769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1821" y="304800"/>
            <a:ext cx="5797296" cy="433769"/>
          </a:xfrm>
        </p:spPr>
        <p:txBody>
          <a:bodyPr>
            <a:normAutofit fontScale="90000"/>
          </a:bodyPr>
          <a:lstStyle/>
          <a:p>
            <a:r>
              <a:rPr lang="en-US" dirty="0"/>
              <a:t>Observation table</a:t>
            </a:r>
          </a:p>
        </p:txBody>
      </p:sp>
      <p:sp>
        <p:nvSpPr>
          <p:cNvPr id="3" name="Content Placeholder 2"/>
          <p:cNvSpPr>
            <a:spLocks noGrp="1"/>
          </p:cNvSpPr>
          <p:nvPr>
            <p:ph idx="1"/>
          </p:nvPr>
        </p:nvSpPr>
        <p:spPr>
          <a:xfrm>
            <a:off x="1607662" y="1371600"/>
            <a:ext cx="5797296" cy="4329113"/>
          </a:xfrm>
        </p:spPr>
        <p:txBody>
          <a:bodyPr>
            <a:normAutofit fontScale="85000" lnSpcReduction="20000"/>
          </a:bodyPr>
          <a:lstStyle/>
          <a:p>
            <a:r>
              <a:rPr lang="en-US" sz="2200" dirty="0"/>
              <a:t>observation_concept_id</a:t>
            </a:r>
          </a:p>
          <a:p>
            <a:r>
              <a:rPr lang="en-US" sz="2200" dirty="0"/>
              <a:t>value_as_number</a:t>
            </a:r>
          </a:p>
          <a:p>
            <a:r>
              <a:rPr lang="en-US" sz="2200" dirty="0"/>
              <a:t>value_as_string</a:t>
            </a:r>
          </a:p>
          <a:p>
            <a:r>
              <a:rPr lang="en-US" sz="2200" dirty="0"/>
              <a:t>value_as_concept_id</a:t>
            </a:r>
          </a:p>
          <a:p>
            <a:r>
              <a:rPr lang="en-US" sz="2200" dirty="0"/>
              <a:t>qualifier_concept_id</a:t>
            </a:r>
          </a:p>
          <a:p>
            <a:r>
              <a:rPr lang="en-US" sz="2200" dirty="0"/>
              <a:t>unit_concept_id</a:t>
            </a:r>
          </a:p>
          <a:p>
            <a:r>
              <a:rPr lang="en-US" sz="1500" dirty="0"/>
              <a:t>observation_id</a:t>
            </a:r>
          </a:p>
          <a:p>
            <a:r>
              <a:rPr lang="en-US" sz="1500" dirty="0" err="1"/>
              <a:t>person_id</a:t>
            </a:r>
            <a:endParaRPr lang="en-US" sz="1500" dirty="0"/>
          </a:p>
          <a:p>
            <a:r>
              <a:rPr lang="en-US" sz="1500" dirty="0"/>
              <a:t>observation_date &amp; observation_datetime</a:t>
            </a:r>
          </a:p>
          <a:p>
            <a:r>
              <a:rPr lang="en-US" sz="1500" dirty="0"/>
              <a:t>observation_type_concept_id </a:t>
            </a:r>
          </a:p>
          <a:p>
            <a:r>
              <a:rPr lang="en-US" sz="1500" dirty="0" err="1"/>
              <a:t>provider_id</a:t>
            </a:r>
            <a:endParaRPr lang="en-US" sz="1500" dirty="0"/>
          </a:p>
          <a:p>
            <a:r>
              <a:rPr lang="en-US" sz="1500" dirty="0"/>
              <a:t>visit_occurrence_id &amp; </a:t>
            </a:r>
            <a:r>
              <a:rPr lang="en-US" sz="1500" dirty="0" err="1"/>
              <a:t>visit_detail_id</a:t>
            </a:r>
            <a:endParaRPr lang="en-US" sz="1500" dirty="0"/>
          </a:p>
          <a:p>
            <a:r>
              <a:rPr lang="en-US" sz="1500" dirty="0"/>
              <a:t>observation_source_value</a:t>
            </a:r>
          </a:p>
          <a:p>
            <a:r>
              <a:rPr lang="en-US" sz="1500" dirty="0"/>
              <a:t>observation_source_concept_id</a:t>
            </a:r>
          </a:p>
          <a:p>
            <a:r>
              <a:rPr lang="en-US" sz="1500" dirty="0"/>
              <a:t>unit_source_value</a:t>
            </a:r>
          </a:p>
          <a:p>
            <a:r>
              <a:rPr lang="en-US" sz="1500" dirty="0"/>
              <a:t>qualifier_source_value</a:t>
            </a:r>
          </a:p>
          <a:p>
            <a:endParaRPr lang="en-US" dirty="0"/>
          </a:p>
        </p:txBody>
      </p:sp>
    </p:spTree>
    <p:extLst>
      <p:ext uri="{BB962C8B-B14F-4D97-AF65-F5344CB8AC3E}">
        <p14:creationId xmlns:p14="http://schemas.microsoft.com/office/powerpoint/2010/main" val="3201961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 Duplicate Records</a:t>
            </a:r>
          </a:p>
        </p:txBody>
      </p:sp>
      <p:sp>
        <p:nvSpPr>
          <p:cNvPr id="4" name="Slide Number Placeholder 3">
            <a:extLst>
              <a:ext uri="{FF2B5EF4-FFF2-40B4-BE49-F238E27FC236}">
                <a16:creationId xmlns:a16="http://schemas.microsoft.com/office/drawing/2014/main" id="{A041CF6A-4BF3-4F4E-9ED9-3BBA63465618}"/>
              </a:ext>
            </a:extLst>
          </p:cNvPr>
          <p:cNvSpPr>
            <a:spLocks noGrp="1"/>
          </p:cNvSpPr>
          <p:nvPr>
            <p:ph type="sldNum" idx="12"/>
          </p:nvPr>
        </p:nvSpPr>
        <p:spPr/>
        <p:txBody>
          <a:bodyPr/>
          <a:lstStyle/>
          <a:p>
            <a:pPr marL="0" marR="0" lvl="0" indent="0" algn="r" rtl="0">
              <a:lnSpc>
                <a:spcPct val="100000"/>
              </a:lnSpc>
              <a:spcBef>
                <a:spcPts val="0"/>
              </a:spcBef>
              <a:spcAft>
                <a:spcPts val="0"/>
              </a:spcAft>
              <a:buClr>
                <a:srgbClr val="20425A"/>
              </a:buClr>
              <a:buSzPct val="25000"/>
              <a:buFont typeface="Calibri"/>
              <a:buNone/>
            </a:pPr>
            <a:fld id="{00000000-1234-1234-1234-123412341234}" type="slidenum">
              <a:rPr lang="en-US" b="0" i="0" u="none" strike="noStrike" cap="none" smtClean="0">
                <a:solidFill>
                  <a:schemeClr val="tx1"/>
                </a:solidFill>
                <a:latin typeface="Arial" panose="020B0604020202020204" pitchFamily="34" charset="0"/>
                <a:ea typeface="Calibri"/>
                <a:cs typeface="Arial" panose="020B0604020202020204" pitchFamily="34" charset="0"/>
                <a:sym typeface="Calibri"/>
              </a:rPr>
              <a:t>6</a:t>
            </a:fld>
            <a:endParaRPr lang="en-US" b="0" i="0" u="none" strike="noStrike" cap="none" dirty="0">
              <a:solidFill>
                <a:schemeClr val="tx1"/>
              </a:solidFill>
              <a:latin typeface="Arial" panose="020B0604020202020204" pitchFamily="34" charset="0"/>
              <a:ea typeface="Calibri"/>
              <a:cs typeface="Arial" panose="020B0604020202020204" pitchFamily="34" charset="0"/>
              <a:sym typeface="Calibri"/>
            </a:endParaRPr>
          </a:p>
        </p:txBody>
      </p:sp>
      <p:pic>
        <p:nvPicPr>
          <p:cNvPr id="6" name="Picture 5"/>
          <p:cNvPicPr>
            <a:picLocks noChangeAspect="1"/>
          </p:cNvPicPr>
          <p:nvPr/>
        </p:nvPicPr>
        <p:blipFill>
          <a:blip r:embed="rId3"/>
          <a:stretch>
            <a:fillRect/>
          </a:stretch>
        </p:blipFill>
        <p:spPr>
          <a:xfrm>
            <a:off x="381000" y="1394699"/>
            <a:ext cx="8153400" cy="1029791"/>
          </a:xfrm>
          <a:prstGeom prst="rect">
            <a:avLst/>
          </a:prstGeom>
        </p:spPr>
      </p:pic>
      <p:pic>
        <p:nvPicPr>
          <p:cNvPr id="7" name="Picture 6"/>
          <p:cNvPicPr>
            <a:picLocks noChangeAspect="1"/>
          </p:cNvPicPr>
          <p:nvPr/>
        </p:nvPicPr>
        <p:blipFill>
          <a:blip r:embed="rId4"/>
          <a:stretch>
            <a:fillRect/>
          </a:stretch>
        </p:blipFill>
        <p:spPr>
          <a:xfrm>
            <a:off x="304800" y="2822614"/>
            <a:ext cx="8382000" cy="663974"/>
          </a:xfrm>
          <a:prstGeom prst="rect">
            <a:avLst/>
          </a:prstGeom>
        </p:spPr>
      </p:pic>
      <p:sp>
        <p:nvSpPr>
          <p:cNvPr id="9" name="TextBox 8"/>
          <p:cNvSpPr txBox="1"/>
          <p:nvPr/>
        </p:nvSpPr>
        <p:spPr>
          <a:xfrm>
            <a:off x="533400" y="3755549"/>
            <a:ext cx="8153400" cy="2488956"/>
          </a:xfrm>
          <a:prstGeom prst="rect">
            <a:avLst/>
          </a:prstGeom>
          <a:noFill/>
        </p:spPr>
        <p:txBody>
          <a:bodyPr wrap="square" rtlCol="0">
            <a:normAutofit fontScale="62500" lnSpcReduction="20000"/>
          </a:bodyPr>
          <a:lstStyle/>
          <a:p>
            <a:r>
              <a:rPr lang="en-US" sz="2800" dirty="0"/>
              <a:t>When these fields are the same, the ETL must determine whether to sum them up into 1 record or keep them as separate records.  In the example above, the ETL decided to combine them into one record:</a:t>
            </a:r>
          </a:p>
          <a:p>
            <a:endParaRPr lang="en-US" sz="2800" dirty="0"/>
          </a:p>
          <a:p>
            <a:pPr marL="285750" indent="-285750">
              <a:buFont typeface="Arial" panose="020B0604020202020204" pitchFamily="34" charset="0"/>
              <a:buChar char="•"/>
            </a:pPr>
            <a:r>
              <a:rPr lang="en-US" sz="2800" dirty="0"/>
              <a:t>Same Device</a:t>
            </a:r>
          </a:p>
          <a:p>
            <a:pPr marL="285750" indent="-285750">
              <a:buFont typeface="Arial" panose="020B0604020202020204" pitchFamily="34" charset="0"/>
              <a:buChar char="•"/>
            </a:pPr>
            <a:r>
              <a:rPr lang="en-US" sz="2800" dirty="0"/>
              <a:t>Same Day</a:t>
            </a:r>
          </a:p>
          <a:p>
            <a:pPr marL="285750" indent="-285750">
              <a:buFont typeface="Arial" panose="020B0604020202020204" pitchFamily="34" charset="0"/>
              <a:buChar char="•"/>
            </a:pPr>
            <a:r>
              <a:rPr lang="en-US" sz="2800" dirty="0"/>
              <a:t>Same Visit</a:t>
            </a:r>
          </a:p>
          <a:p>
            <a:pPr marL="285750" indent="-285750">
              <a:buFont typeface="Arial" panose="020B0604020202020204" pitchFamily="34" charset="0"/>
              <a:buChar char="•"/>
            </a:pPr>
            <a:r>
              <a:rPr lang="en-US" sz="2800" dirty="0"/>
              <a:t>Same Provider</a:t>
            </a:r>
          </a:p>
          <a:p>
            <a:pPr marL="285750" indent="-285750">
              <a:buFont typeface="Arial" panose="020B0604020202020204" pitchFamily="34" charset="0"/>
              <a:buChar char="•"/>
            </a:pPr>
            <a:r>
              <a:rPr lang="en-US" sz="2800" dirty="0"/>
              <a:t>Same Time </a:t>
            </a:r>
          </a:p>
          <a:p>
            <a:pPr marL="285750" indent="-285750">
              <a:buFont typeface="Arial" panose="020B0604020202020204" pitchFamily="34" charset="0"/>
              <a:buChar char="•"/>
            </a:pPr>
            <a:r>
              <a:rPr lang="en-US" sz="2800" dirty="0"/>
              <a:t>Same Modified</a:t>
            </a:r>
          </a:p>
          <a:p>
            <a:endParaRPr lang="en-US" sz="2800" dirty="0"/>
          </a:p>
          <a:p>
            <a:endParaRPr lang="en-US" sz="2800" dirty="0"/>
          </a:p>
        </p:txBody>
      </p:sp>
    </p:spTree>
    <p:extLst>
      <p:ext uri="{BB962C8B-B14F-4D97-AF65-F5344CB8AC3E}">
        <p14:creationId xmlns:p14="http://schemas.microsoft.com/office/powerpoint/2010/main" val="3954167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9193" y="381000"/>
            <a:ext cx="5797296" cy="600075"/>
          </a:xfrm>
        </p:spPr>
        <p:txBody>
          <a:bodyPr>
            <a:noAutofit/>
          </a:bodyPr>
          <a:lstStyle/>
          <a:p>
            <a:r>
              <a:rPr lang="en-US" sz="2400" dirty="0"/>
              <a:t>Observation table</a:t>
            </a:r>
          </a:p>
        </p:txBody>
      </p:sp>
      <p:sp>
        <p:nvSpPr>
          <p:cNvPr id="3" name="Content Placeholder 2"/>
          <p:cNvSpPr>
            <a:spLocks noGrp="1"/>
          </p:cNvSpPr>
          <p:nvPr>
            <p:ph idx="1"/>
          </p:nvPr>
        </p:nvSpPr>
        <p:spPr>
          <a:xfrm>
            <a:off x="1981200" y="1600200"/>
            <a:ext cx="5797296" cy="2850357"/>
          </a:xfrm>
        </p:spPr>
        <p:txBody>
          <a:bodyPr>
            <a:normAutofit/>
          </a:bodyPr>
          <a:lstStyle/>
          <a:p>
            <a:r>
              <a:rPr lang="en-US" sz="2100" dirty="0" err="1"/>
              <a:t>observation_concept_id</a:t>
            </a:r>
            <a:endParaRPr lang="en-US" sz="2100" dirty="0"/>
          </a:p>
          <a:p>
            <a:r>
              <a:rPr lang="en-US" sz="2100" dirty="0"/>
              <a:t>value_as_number</a:t>
            </a:r>
          </a:p>
          <a:p>
            <a:r>
              <a:rPr lang="en-US" sz="2100" dirty="0"/>
              <a:t>value_as_string</a:t>
            </a:r>
          </a:p>
          <a:p>
            <a:r>
              <a:rPr lang="en-US" sz="2100" dirty="0"/>
              <a:t>value_as_concept_id</a:t>
            </a:r>
          </a:p>
          <a:p>
            <a:r>
              <a:rPr lang="en-US" sz="2100" dirty="0"/>
              <a:t>qualifier_concept_id</a:t>
            </a:r>
          </a:p>
          <a:p>
            <a:r>
              <a:rPr lang="en-US" sz="2100" dirty="0"/>
              <a:t>unit_concept_id</a:t>
            </a:r>
          </a:p>
        </p:txBody>
      </p:sp>
    </p:spTree>
    <p:extLst>
      <p:ext uri="{BB962C8B-B14F-4D97-AF65-F5344CB8AC3E}">
        <p14:creationId xmlns:p14="http://schemas.microsoft.com/office/powerpoint/2010/main" val="19579008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1615" y="381000"/>
            <a:ext cx="5797296" cy="626651"/>
          </a:xfrm>
        </p:spPr>
        <p:txBody>
          <a:bodyPr/>
          <a:lstStyle/>
          <a:p>
            <a:r>
              <a:rPr lang="en-US" dirty="0"/>
              <a:t>Observation table</a:t>
            </a:r>
          </a:p>
        </p:txBody>
      </p:sp>
      <p:sp>
        <p:nvSpPr>
          <p:cNvPr id="3" name="Content Placeholder 2"/>
          <p:cNvSpPr>
            <a:spLocks noGrp="1"/>
          </p:cNvSpPr>
          <p:nvPr>
            <p:ph sz="half" idx="1"/>
          </p:nvPr>
        </p:nvSpPr>
        <p:spPr>
          <a:xfrm>
            <a:off x="835819" y="1447800"/>
            <a:ext cx="3554444" cy="4136231"/>
          </a:xfrm>
        </p:spPr>
        <p:txBody>
          <a:bodyPr>
            <a:noAutofit/>
          </a:bodyPr>
          <a:lstStyle/>
          <a:p>
            <a:r>
              <a:rPr lang="en-US" sz="1800" dirty="0"/>
              <a:t>Quantity (i.e. heavy, light, oz, user of smokeless tobacco)</a:t>
            </a:r>
          </a:p>
          <a:p>
            <a:r>
              <a:rPr lang="en-US" sz="1800" dirty="0"/>
              <a:t>Former and non-users (i.e. never smoker, former smokeless tobacco user, denies iv drug use)</a:t>
            </a:r>
          </a:p>
          <a:p>
            <a:r>
              <a:rPr lang="en-US" sz="1800" dirty="0"/>
              <a:t>Types of substances (i.e.  Pipe smoking tobacco, beer, Percocet)</a:t>
            </a:r>
          </a:p>
          <a:p>
            <a:r>
              <a:rPr lang="en-US" sz="1800" dirty="0"/>
              <a:t>Duration (i.e. pack year history, current packs per day)</a:t>
            </a:r>
          </a:p>
          <a:p>
            <a:r>
              <a:rPr lang="en-US" sz="1800" dirty="0"/>
              <a:t>Start and stop dates (date quit)</a:t>
            </a:r>
          </a:p>
        </p:txBody>
      </p:sp>
      <p:sp>
        <p:nvSpPr>
          <p:cNvPr id="4" name="Content Placeholder 3"/>
          <p:cNvSpPr>
            <a:spLocks noGrp="1"/>
          </p:cNvSpPr>
          <p:nvPr>
            <p:ph sz="half" idx="2"/>
          </p:nvPr>
        </p:nvSpPr>
        <p:spPr>
          <a:xfrm>
            <a:off x="4724400" y="1549598"/>
            <a:ext cx="3561589" cy="3932634"/>
          </a:xfrm>
        </p:spPr>
        <p:txBody>
          <a:bodyPr>
            <a:normAutofit/>
          </a:bodyPr>
          <a:lstStyle/>
          <a:p>
            <a:r>
              <a:rPr lang="en-US" sz="2100" dirty="0"/>
              <a:t>observation_concept_id</a:t>
            </a:r>
          </a:p>
          <a:p>
            <a:r>
              <a:rPr lang="en-US" sz="2100" dirty="0"/>
              <a:t>observation_date &amp; observation_datetime</a:t>
            </a:r>
          </a:p>
          <a:p>
            <a:r>
              <a:rPr lang="en-US" sz="2100" dirty="0"/>
              <a:t>value_as_number</a:t>
            </a:r>
          </a:p>
          <a:p>
            <a:r>
              <a:rPr lang="en-US" sz="2100" dirty="0"/>
              <a:t>value_as_string</a:t>
            </a:r>
          </a:p>
          <a:p>
            <a:r>
              <a:rPr lang="en-US" sz="2100" dirty="0"/>
              <a:t>value_as_concept_id</a:t>
            </a:r>
          </a:p>
          <a:p>
            <a:r>
              <a:rPr lang="en-US" sz="2100" dirty="0"/>
              <a:t>qualifier_concept_id</a:t>
            </a:r>
          </a:p>
          <a:p>
            <a:r>
              <a:rPr lang="en-US" sz="2100" dirty="0"/>
              <a:t>unit_concept_id</a:t>
            </a:r>
          </a:p>
        </p:txBody>
      </p:sp>
    </p:spTree>
    <p:extLst>
      <p:ext uri="{BB962C8B-B14F-4D97-AF65-F5344CB8AC3E}">
        <p14:creationId xmlns:p14="http://schemas.microsoft.com/office/powerpoint/2010/main" val="19028149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52400"/>
            <a:ext cx="5797296" cy="900113"/>
          </a:xfrm>
        </p:spPr>
        <p:txBody>
          <a:bodyPr>
            <a:normAutofit fontScale="90000"/>
          </a:bodyPr>
          <a:lstStyle/>
          <a:p>
            <a:r>
              <a:rPr lang="en-US" dirty="0"/>
              <a:t>Observation table</a:t>
            </a:r>
            <a:br>
              <a:rPr lang="en-US" dirty="0"/>
            </a:br>
            <a:r>
              <a:rPr lang="en-US" sz="2700" dirty="0"/>
              <a:t>changes to be made</a:t>
            </a:r>
          </a:p>
        </p:txBody>
      </p:sp>
      <p:sp>
        <p:nvSpPr>
          <p:cNvPr id="3" name="Content Placeholder 2"/>
          <p:cNvSpPr>
            <a:spLocks noGrp="1"/>
          </p:cNvSpPr>
          <p:nvPr>
            <p:ph idx="1"/>
          </p:nvPr>
        </p:nvSpPr>
        <p:spPr>
          <a:xfrm>
            <a:off x="457200" y="1295400"/>
            <a:ext cx="8229600" cy="4906962"/>
          </a:xfrm>
        </p:spPr>
        <p:txBody>
          <a:bodyPr/>
          <a:lstStyle/>
          <a:p>
            <a:r>
              <a:rPr lang="en-US" sz="2400" dirty="0"/>
              <a:t>Start &amp; stop dates</a:t>
            </a:r>
          </a:p>
          <a:p>
            <a:r>
              <a:rPr lang="en-US" sz="2400" dirty="0"/>
              <a:t>Need routes for illicit drug use</a:t>
            </a:r>
          </a:p>
          <a:p>
            <a:r>
              <a:rPr lang="en-US" sz="2400" dirty="0"/>
              <a:t>Need frequency</a:t>
            </a:r>
          </a:p>
          <a:p>
            <a:r>
              <a:rPr lang="en-US" sz="2400" dirty="0"/>
              <a:t>Need to find or create concepts for more comprehensive coverage of illicit drugs</a:t>
            </a:r>
          </a:p>
          <a:p>
            <a:endParaRPr lang="en-US" dirty="0"/>
          </a:p>
          <a:p>
            <a:endParaRPr lang="en-US" dirty="0"/>
          </a:p>
        </p:txBody>
      </p:sp>
    </p:spTree>
    <p:extLst>
      <p:ext uri="{BB962C8B-B14F-4D97-AF65-F5344CB8AC3E}">
        <p14:creationId xmlns:p14="http://schemas.microsoft.com/office/powerpoint/2010/main" val="37872444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3352" y="381000"/>
            <a:ext cx="5797296" cy="573072"/>
          </a:xfrm>
        </p:spPr>
        <p:txBody>
          <a:bodyPr/>
          <a:lstStyle/>
          <a:p>
            <a:r>
              <a:rPr lang="en-US" dirty="0"/>
              <a:t>Drug exposure </a:t>
            </a:r>
          </a:p>
        </p:txBody>
      </p:sp>
      <p:sp>
        <p:nvSpPr>
          <p:cNvPr id="3" name="Content Placeholder 2"/>
          <p:cNvSpPr>
            <a:spLocks noGrp="1"/>
          </p:cNvSpPr>
          <p:nvPr>
            <p:ph idx="1"/>
          </p:nvPr>
        </p:nvSpPr>
        <p:spPr>
          <a:xfrm>
            <a:off x="762000" y="1524000"/>
            <a:ext cx="8153400" cy="4114800"/>
          </a:xfrm>
        </p:spPr>
        <p:txBody>
          <a:bodyPr>
            <a:normAutofit/>
          </a:bodyPr>
          <a:lstStyle/>
          <a:p>
            <a:r>
              <a:rPr lang="en-US" sz="2400" dirty="0"/>
              <a:t>Definition of a Drug per OMOP wiki:  “A Drug is a biochemical substance formulated in such a way that when administered to a Person it will </a:t>
            </a:r>
            <a:r>
              <a:rPr lang="en-US" sz="2400" i="1" dirty="0"/>
              <a:t>exert a certain physiological effect</a:t>
            </a:r>
            <a:r>
              <a:rPr lang="en-US" sz="2400" dirty="0"/>
              <a:t>. Drugs include prescription and </a:t>
            </a:r>
            <a:r>
              <a:rPr lang="en-US" sz="2400" i="1" dirty="0"/>
              <a:t>over-the-counter medicines</a:t>
            </a:r>
            <a:r>
              <a:rPr lang="en-US" sz="2400" dirty="0"/>
              <a:t>, vaccines, and large-molecule biologic therapies</a:t>
            </a:r>
            <a:r>
              <a:rPr lang="mr-IN" sz="2400" dirty="0"/>
              <a:t>…</a:t>
            </a:r>
            <a:r>
              <a:rPr lang="en-US" sz="2400" dirty="0"/>
              <a:t>” </a:t>
            </a:r>
          </a:p>
          <a:p>
            <a:r>
              <a:rPr lang="en-US" sz="2400" dirty="0"/>
              <a:t>The attributes of tobacco, illicit drugs and alcohol are more similar to the </a:t>
            </a:r>
            <a:r>
              <a:rPr lang="en-US" sz="2400" dirty="0" err="1"/>
              <a:t>Drug_Exposure</a:t>
            </a:r>
            <a:r>
              <a:rPr lang="en-US" sz="2400" dirty="0"/>
              <a:t> table than the Observation table </a:t>
            </a:r>
          </a:p>
          <a:p>
            <a:endParaRPr lang="en-US" dirty="0"/>
          </a:p>
          <a:p>
            <a:endParaRPr lang="en-US" dirty="0"/>
          </a:p>
        </p:txBody>
      </p:sp>
    </p:spTree>
    <p:extLst>
      <p:ext uri="{BB962C8B-B14F-4D97-AF65-F5344CB8AC3E}">
        <p14:creationId xmlns:p14="http://schemas.microsoft.com/office/powerpoint/2010/main" val="16242950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534401" cy="825103"/>
          </a:xfrm>
        </p:spPr>
        <p:txBody>
          <a:bodyPr>
            <a:noAutofit/>
          </a:bodyPr>
          <a:lstStyle/>
          <a:p>
            <a:r>
              <a:rPr lang="en-US" dirty="0"/>
              <a:t>Social history in the</a:t>
            </a:r>
            <a:br>
              <a:rPr lang="en-US" dirty="0"/>
            </a:br>
            <a:r>
              <a:rPr lang="en-US" dirty="0"/>
              <a:t>Drug exposure table</a:t>
            </a:r>
          </a:p>
        </p:txBody>
      </p:sp>
      <p:sp>
        <p:nvSpPr>
          <p:cNvPr id="3" name="Content Placeholder 2"/>
          <p:cNvSpPr>
            <a:spLocks noGrp="1"/>
          </p:cNvSpPr>
          <p:nvPr>
            <p:ph sz="half" idx="1"/>
          </p:nvPr>
        </p:nvSpPr>
        <p:spPr>
          <a:xfrm>
            <a:off x="381000" y="1600200"/>
            <a:ext cx="3952112" cy="4800600"/>
          </a:xfrm>
        </p:spPr>
        <p:txBody>
          <a:bodyPr>
            <a:normAutofit/>
          </a:bodyPr>
          <a:lstStyle/>
          <a:p>
            <a:r>
              <a:rPr lang="en-US" sz="1600" dirty="0"/>
              <a:t>Alcohol </a:t>
            </a:r>
            <a:r>
              <a:rPr lang="mr-IN" sz="1600" dirty="0"/>
              <a:t>–</a:t>
            </a:r>
            <a:r>
              <a:rPr lang="en-US" sz="1600" dirty="0"/>
              <a:t> type of alcohol as drug_concept_id, start &amp; stop dates, quantity, frequency/qualifier to quantity, dose_unit_source_value</a:t>
            </a:r>
          </a:p>
          <a:p>
            <a:r>
              <a:rPr lang="en-US" sz="1600" dirty="0"/>
              <a:t>Illicit Drugs </a:t>
            </a:r>
            <a:r>
              <a:rPr lang="mr-IN" sz="1600" dirty="0"/>
              <a:t>–</a:t>
            </a:r>
            <a:r>
              <a:rPr lang="en-US" sz="1600" dirty="0"/>
              <a:t> type of drug as drug_concept_id, start &amp; stop dates, route, quantity, frequency/qualifier to quantity, dose_unit_source_value</a:t>
            </a:r>
          </a:p>
          <a:p>
            <a:r>
              <a:rPr lang="en-US" sz="1600" dirty="0"/>
              <a:t>Tobacco </a:t>
            </a:r>
            <a:r>
              <a:rPr lang="mr-IN" sz="1600" dirty="0"/>
              <a:t>–</a:t>
            </a:r>
            <a:r>
              <a:rPr lang="en-US" sz="1600" dirty="0"/>
              <a:t> start &amp; stop dates</a:t>
            </a:r>
          </a:p>
          <a:p>
            <a:pPr lvl="1"/>
            <a:r>
              <a:rPr lang="en-US" sz="1600" dirty="0"/>
              <a:t>Type of tobacco as drug_concept_id</a:t>
            </a:r>
          </a:p>
          <a:p>
            <a:pPr lvl="1"/>
            <a:r>
              <a:rPr lang="en-US" sz="1600" dirty="0"/>
              <a:t>Quantity (heavy, light, everyday) as </a:t>
            </a:r>
            <a:r>
              <a:rPr lang="en-US" sz="1600" dirty="0" err="1"/>
              <a:t>concept_id</a:t>
            </a:r>
            <a:r>
              <a:rPr lang="en-US" sz="1600" dirty="0"/>
              <a:t> in quantity field</a:t>
            </a:r>
          </a:p>
          <a:p>
            <a:pPr lvl="1"/>
            <a:r>
              <a:rPr lang="en-US" sz="1600" dirty="0"/>
              <a:t>Way to represent pack year history-can be derived using start &amp; end dates and quantity or as a dose_unit_source_value</a:t>
            </a:r>
          </a:p>
          <a:p>
            <a:pPr lvl="1"/>
            <a:endParaRPr lang="en-US" sz="1600" dirty="0"/>
          </a:p>
          <a:p>
            <a:pPr lvl="1"/>
            <a:endParaRPr lang="en-US" sz="1600" dirty="0"/>
          </a:p>
          <a:p>
            <a:pPr lvl="1"/>
            <a:endParaRPr lang="en-US" sz="1600" dirty="0"/>
          </a:p>
        </p:txBody>
      </p:sp>
      <p:sp>
        <p:nvSpPr>
          <p:cNvPr id="4" name="Content Placeholder 3"/>
          <p:cNvSpPr>
            <a:spLocks noGrp="1"/>
          </p:cNvSpPr>
          <p:nvPr>
            <p:ph sz="half" idx="2"/>
          </p:nvPr>
        </p:nvSpPr>
        <p:spPr>
          <a:xfrm>
            <a:off x="4732305" y="2025253"/>
            <a:ext cx="3659220" cy="3546872"/>
          </a:xfrm>
        </p:spPr>
        <p:txBody>
          <a:bodyPr>
            <a:normAutofit/>
          </a:bodyPr>
          <a:lstStyle/>
          <a:p>
            <a:r>
              <a:rPr lang="en-US" sz="1650" dirty="0"/>
              <a:t>drug_concept_id</a:t>
            </a:r>
          </a:p>
          <a:p>
            <a:r>
              <a:rPr lang="en-US" sz="1650" dirty="0"/>
              <a:t>drug_exposure_start_date</a:t>
            </a:r>
          </a:p>
          <a:p>
            <a:r>
              <a:rPr lang="en-US" sz="1650" dirty="0"/>
              <a:t>drug_exposure_end_date, </a:t>
            </a:r>
            <a:r>
              <a:rPr lang="en-US" sz="1650" dirty="0" err="1"/>
              <a:t>verbatim_end_date</a:t>
            </a:r>
            <a:endParaRPr lang="en-US" sz="1650" dirty="0"/>
          </a:p>
          <a:p>
            <a:r>
              <a:rPr lang="en-US" sz="1650" dirty="0"/>
              <a:t>route_concept_id</a:t>
            </a:r>
          </a:p>
          <a:p>
            <a:r>
              <a:rPr lang="en-US" sz="1650" dirty="0"/>
              <a:t>dose_unit_source_value</a:t>
            </a:r>
          </a:p>
          <a:p>
            <a:r>
              <a:rPr lang="en-US" sz="1650" dirty="0"/>
              <a:t>quantity</a:t>
            </a:r>
          </a:p>
          <a:p>
            <a:pPr marL="0" indent="0">
              <a:buNone/>
            </a:pPr>
            <a:r>
              <a:rPr lang="en-US" sz="1650" dirty="0"/>
              <a:t>Need</a:t>
            </a:r>
          </a:p>
          <a:p>
            <a:r>
              <a:rPr lang="en-US" sz="1650" dirty="0"/>
              <a:t>Frequency or qualifier to quantity field</a:t>
            </a:r>
          </a:p>
          <a:p>
            <a:endParaRPr lang="en-US" sz="1650" dirty="0"/>
          </a:p>
          <a:p>
            <a:endParaRPr lang="en-US" dirty="0"/>
          </a:p>
          <a:p>
            <a:endParaRPr lang="en-US" dirty="0"/>
          </a:p>
        </p:txBody>
      </p:sp>
    </p:spTree>
    <p:extLst>
      <p:ext uri="{BB962C8B-B14F-4D97-AF65-F5344CB8AC3E}">
        <p14:creationId xmlns:p14="http://schemas.microsoft.com/office/powerpoint/2010/main" val="25484092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381000"/>
            <a:ext cx="5797296" cy="653653"/>
          </a:xfrm>
        </p:spPr>
        <p:txBody>
          <a:bodyPr/>
          <a:lstStyle/>
          <a:p>
            <a:r>
              <a:rPr lang="en-US" dirty="0"/>
              <a:t>Changes to be made</a:t>
            </a:r>
          </a:p>
        </p:txBody>
      </p:sp>
      <p:sp>
        <p:nvSpPr>
          <p:cNvPr id="3" name="Content Placeholder 2"/>
          <p:cNvSpPr>
            <a:spLocks noGrp="1"/>
          </p:cNvSpPr>
          <p:nvPr>
            <p:ph idx="1"/>
          </p:nvPr>
        </p:nvSpPr>
        <p:spPr>
          <a:xfrm>
            <a:off x="609600" y="1600200"/>
            <a:ext cx="8153400" cy="4419600"/>
          </a:xfrm>
        </p:spPr>
        <p:txBody>
          <a:bodyPr>
            <a:normAutofit/>
          </a:bodyPr>
          <a:lstStyle/>
          <a:p>
            <a:r>
              <a:rPr lang="en-US" sz="2400" dirty="0"/>
              <a:t>Domains &amp; concept classes for social history concepts will need to be reassigned to Drugs &amp; Substances or create an Alcohol/Tobacco/Illicit Drugs class - open to ideas</a:t>
            </a:r>
          </a:p>
          <a:p>
            <a:pPr lvl="1"/>
            <a:r>
              <a:rPr lang="en-US" sz="2400" dirty="0"/>
              <a:t>Or petition SNOMED &amp; LOINC to create concepts</a:t>
            </a:r>
          </a:p>
          <a:p>
            <a:r>
              <a:rPr lang="en-US" sz="2400" dirty="0"/>
              <a:t>Create a field for frequency and/or qualifier for quantity</a:t>
            </a:r>
          </a:p>
          <a:p>
            <a:r>
              <a:rPr lang="en-US" sz="2400" dirty="0"/>
              <a:t>Loosen the requirements for start &amp; end date </a:t>
            </a:r>
          </a:p>
          <a:p>
            <a:r>
              <a:rPr lang="en-US" sz="2400" dirty="0"/>
              <a:t>Need to find or create concepts for more comprehensive coverage of illicit drugs</a:t>
            </a:r>
          </a:p>
          <a:p>
            <a:r>
              <a:rPr lang="en-US" sz="2400" dirty="0"/>
              <a:t>Review routes for comprehensive representation of concepts</a:t>
            </a:r>
          </a:p>
          <a:p>
            <a:r>
              <a:rPr lang="en-US" sz="2400" dirty="0"/>
              <a:t>Possibly need a </a:t>
            </a:r>
            <a:r>
              <a:rPr lang="en-US" sz="2400" dirty="0" err="1"/>
              <a:t>dose_unit_concept_id</a:t>
            </a:r>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39290664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775" y="228600"/>
            <a:ext cx="7410450" cy="891540"/>
          </a:xfrm>
        </p:spPr>
        <p:txBody>
          <a:bodyPr/>
          <a:lstStyle/>
          <a:p>
            <a:r>
              <a:rPr lang="en-US" dirty="0"/>
              <a:t>Conventions, conventions, conventions</a:t>
            </a:r>
          </a:p>
        </p:txBody>
      </p:sp>
      <p:sp>
        <p:nvSpPr>
          <p:cNvPr id="3" name="Content Placeholder 2"/>
          <p:cNvSpPr>
            <a:spLocks noGrp="1"/>
          </p:cNvSpPr>
          <p:nvPr>
            <p:ph idx="1"/>
          </p:nvPr>
        </p:nvSpPr>
        <p:spPr>
          <a:xfrm>
            <a:off x="457200" y="1447800"/>
            <a:ext cx="8229600" cy="4906962"/>
          </a:xfrm>
        </p:spPr>
        <p:txBody>
          <a:bodyPr/>
          <a:lstStyle/>
          <a:p>
            <a:r>
              <a:rPr lang="en-US" sz="2800" dirty="0"/>
              <a:t>Logical conventions  </a:t>
            </a:r>
          </a:p>
          <a:p>
            <a:r>
              <a:rPr lang="en-US" sz="2800" dirty="0"/>
              <a:t>Physical representation of the logical conventions</a:t>
            </a:r>
          </a:p>
          <a:p>
            <a:r>
              <a:rPr lang="en-US" sz="2800" dirty="0"/>
              <a:t>Examples</a:t>
            </a:r>
          </a:p>
          <a:p>
            <a:r>
              <a:rPr lang="en-US" sz="2800" dirty="0"/>
              <a:t>Concept sets</a:t>
            </a:r>
          </a:p>
          <a:p>
            <a:endParaRPr lang="en-US" sz="2800" dirty="0"/>
          </a:p>
        </p:txBody>
      </p:sp>
    </p:spTree>
    <p:extLst>
      <p:ext uri="{BB962C8B-B14F-4D97-AF65-F5344CB8AC3E}">
        <p14:creationId xmlns:p14="http://schemas.microsoft.com/office/powerpoint/2010/main" val="19263876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Provider Specialty</a:t>
            </a:r>
          </a:p>
        </p:txBody>
      </p:sp>
      <p:sp>
        <p:nvSpPr>
          <p:cNvPr id="3" name="Content Placeholder 2"/>
          <p:cNvSpPr>
            <a:spLocks noGrp="1"/>
          </p:cNvSpPr>
          <p:nvPr>
            <p:ph type="body" idx="1"/>
          </p:nvPr>
        </p:nvSpPr>
        <p:spPr/>
        <p:txBody>
          <a:bodyPr>
            <a:normAutofit fontScale="77500" lnSpcReduction="20000"/>
          </a:bodyPr>
          <a:lstStyle/>
          <a:p>
            <a:pPr lvl="0"/>
            <a:r>
              <a:rPr lang="en-US" dirty="0"/>
              <a:t>The Provider Specialty code sets (NUCC, ABMS, HES Specialty, Specialty-CMS) have not been updated in “probably 3 years”, per Christian Reich.</a:t>
            </a:r>
          </a:p>
          <a:p>
            <a:pPr lvl="1"/>
            <a:r>
              <a:rPr lang="en-US" dirty="0"/>
              <a:t>Update the vocabularies. </a:t>
            </a:r>
            <a:r>
              <a:rPr lang="en-US" u="sng" dirty="0">
                <a:hlinkClick r:id="rId3"/>
              </a:rPr>
              <a:t>@</a:t>
            </a:r>
            <a:r>
              <a:rPr lang="en-US" u="sng" dirty="0" err="1">
                <a:hlinkClick r:id="rId3"/>
              </a:rPr>
              <a:t>Christian_Reich</a:t>
            </a:r>
            <a:r>
              <a:rPr lang="en-US" dirty="0"/>
              <a:t> said that is possible.</a:t>
            </a:r>
          </a:p>
          <a:p>
            <a:pPr lvl="0"/>
            <a:r>
              <a:rPr lang="en-US" dirty="0"/>
              <a:t>There are the same/similar provider specialties with </a:t>
            </a:r>
            <a:r>
              <a:rPr lang="en-US" dirty="0" err="1"/>
              <a:t>standard_concept</a:t>
            </a:r>
            <a:r>
              <a:rPr lang="en-US" dirty="0"/>
              <a:t> = S in different vocabularies (i.e. Cardiology exists as standard in both Specialty and HES Specialty)</a:t>
            </a:r>
          </a:p>
          <a:p>
            <a:pPr lvl="1"/>
            <a:r>
              <a:rPr lang="en-US" dirty="0"/>
              <a:t>Create a trump order for standard codes based on the vocabulary. The trump order for vocabularies should start with NUCC. This is the most comprehensive and easily obtainable (can’t find ABMS any more) vocabulary. If NUCC doesn't have a needed Provider Specialty code, then we could look to one of the other Provider Specialty code sets for the necessary code. The NUCC code set has the most granular </a:t>
            </a:r>
            <a:r>
              <a:rPr lang="en-US" u="sng" dirty="0">
                <a:hlinkClick r:id="rId4"/>
              </a:rPr>
              <a:t>codes</a:t>
            </a:r>
            <a:r>
              <a:rPr lang="en-US" dirty="0"/>
              <a:t>.</a:t>
            </a:r>
          </a:p>
          <a:p>
            <a:pPr lvl="1"/>
            <a:endParaRPr lang="en-US" dirty="0"/>
          </a:p>
          <a:p>
            <a:pPr marL="203200" indent="0">
              <a:buNone/>
            </a:pPr>
            <a:endParaRPr lang="en-US" dirty="0"/>
          </a:p>
          <a:p>
            <a:pPr marL="203200" indent="0">
              <a:buNone/>
            </a:pPr>
            <a:endParaRPr lang="en-US" dirty="0"/>
          </a:p>
          <a:p>
            <a:pPr marL="203200" indent="0">
              <a:buNone/>
            </a:pPr>
            <a:endParaRPr lang="en-US" dirty="0">
              <a:latin typeface="Calibri" panose="020F0502020204030204" pitchFamily="34" charset="0"/>
            </a:endParaRPr>
          </a:p>
          <a:p>
            <a:pPr marL="203200" indent="0">
              <a:buNone/>
            </a:pPr>
            <a:endParaRPr lang="en-US" dirty="0"/>
          </a:p>
          <a:p>
            <a:endParaRPr lang="en-US" dirty="0"/>
          </a:p>
          <a:p>
            <a:endParaRPr lang="en-US" dirty="0"/>
          </a:p>
          <a:p>
            <a:endParaRPr lang="en-US" sz="2000" dirty="0"/>
          </a:p>
        </p:txBody>
      </p:sp>
      <p:sp>
        <p:nvSpPr>
          <p:cNvPr id="4" name="Slide Number Placeholder 3">
            <a:extLst>
              <a:ext uri="{FF2B5EF4-FFF2-40B4-BE49-F238E27FC236}">
                <a16:creationId xmlns:a16="http://schemas.microsoft.com/office/drawing/2014/main" id="{A041CF6A-4BF3-4F4E-9ED9-3BBA63465618}"/>
              </a:ext>
            </a:extLst>
          </p:cNvPr>
          <p:cNvSpPr>
            <a:spLocks noGrp="1"/>
          </p:cNvSpPr>
          <p:nvPr>
            <p:ph type="sldNum" idx="12"/>
          </p:nvPr>
        </p:nvSpPr>
        <p:spPr/>
        <p:txBody>
          <a:bodyPr/>
          <a:lstStyle/>
          <a:p>
            <a:pPr marL="0" marR="0" lvl="0" indent="0" algn="r" rtl="0">
              <a:lnSpc>
                <a:spcPct val="100000"/>
              </a:lnSpc>
              <a:spcBef>
                <a:spcPts val="0"/>
              </a:spcBef>
              <a:spcAft>
                <a:spcPts val="0"/>
              </a:spcAft>
              <a:buClr>
                <a:srgbClr val="20425A"/>
              </a:buClr>
              <a:buSzPct val="25000"/>
              <a:buFont typeface="Calibri"/>
              <a:buNone/>
            </a:pPr>
            <a:fld id="{00000000-1234-1234-1234-123412341234}" type="slidenum">
              <a:rPr lang="en-US" b="0" i="0" u="none" strike="noStrike" cap="none" smtClean="0">
                <a:solidFill>
                  <a:schemeClr val="tx1"/>
                </a:solidFill>
                <a:latin typeface="Arial" panose="020B0604020202020204" pitchFamily="34" charset="0"/>
                <a:ea typeface="Calibri"/>
                <a:cs typeface="Arial" panose="020B0604020202020204" pitchFamily="34" charset="0"/>
                <a:sym typeface="Calibri"/>
              </a:rPr>
              <a:t>67</a:t>
            </a:fld>
            <a:endParaRPr lang="en-US" b="0" i="0" u="none" strike="noStrike" cap="none" dirty="0">
              <a:solidFill>
                <a:schemeClr val="tx1"/>
              </a:solidFill>
              <a:latin typeface="Arial" panose="020B0604020202020204" pitchFamily="34" charset="0"/>
              <a:ea typeface="Calibri"/>
              <a:cs typeface="Arial" panose="020B0604020202020204" pitchFamily="34" charset="0"/>
              <a:sym typeface="Calibri"/>
            </a:endParaRPr>
          </a:p>
        </p:txBody>
      </p:sp>
    </p:spTree>
    <p:extLst>
      <p:ext uri="{BB962C8B-B14F-4D97-AF65-F5344CB8AC3E}">
        <p14:creationId xmlns:p14="http://schemas.microsoft.com/office/powerpoint/2010/main" val="17170561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Provider Specialty</a:t>
            </a:r>
          </a:p>
        </p:txBody>
      </p:sp>
      <p:sp>
        <p:nvSpPr>
          <p:cNvPr id="3" name="Content Placeholder 2"/>
          <p:cNvSpPr>
            <a:spLocks noGrp="1"/>
          </p:cNvSpPr>
          <p:nvPr>
            <p:ph type="body" idx="1"/>
          </p:nvPr>
        </p:nvSpPr>
        <p:spPr/>
        <p:txBody>
          <a:bodyPr>
            <a:normAutofit/>
          </a:bodyPr>
          <a:lstStyle/>
          <a:p>
            <a:pPr lvl="0"/>
            <a:r>
              <a:rPr lang="en-US" dirty="0"/>
              <a:t>There aren’t any hierarchies for Provider Specialty in the OMOP vocabularies.</a:t>
            </a:r>
          </a:p>
          <a:p>
            <a:pPr lvl="1"/>
            <a:r>
              <a:rPr lang="en-US" dirty="0"/>
              <a:t>Create hierarchies based on the NUCC code set hierarchies. Example:</a:t>
            </a:r>
          </a:p>
          <a:p>
            <a:pPr lvl="0"/>
            <a:endParaRPr lang="en-US" dirty="0"/>
          </a:p>
          <a:p>
            <a:pPr marL="203200" indent="0">
              <a:buNone/>
            </a:pPr>
            <a:endParaRPr lang="en-US" dirty="0"/>
          </a:p>
          <a:p>
            <a:pPr marL="203200" indent="0">
              <a:buNone/>
            </a:pPr>
            <a:endParaRPr lang="en-US" dirty="0"/>
          </a:p>
          <a:p>
            <a:pPr marL="203200" indent="0">
              <a:buNone/>
            </a:pPr>
            <a:endParaRPr lang="en-US" dirty="0">
              <a:latin typeface="Calibri" panose="020F0502020204030204" pitchFamily="34" charset="0"/>
            </a:endParaRPr>
          </a:p>
          <a:p>
            <a:pPr marL="203200" indent="0">
              <a:buNone/>
            </a:pPr>
            <a:endParaRPr lang="en-US" dirty="0"/>
          </a:p>
          <a:p>
            <a:endParaRPr lang="en-US" dirty="0"/>
          </a:p>
          <a:p>
            <a:endParaRPr lang="en-US" dirty="0"/>
          </a:p>
          <a:p>
            <a:endParaRPr lang="en-US" sz="2000" dirty="0"/>
          </a:p>
        </p:txBody>
      </p:sp>
      <p:sp>
        <p:nvSpPr>
          <p:cNvPr id="4" name="Slide Number Placeholder 3">
            <a:extLst>
              <a:ext uri="{FF2B5EF4-FFF2-40B4-BE49-F238E27FC236}">
                <a16:creationId xmlns:a16="http://schemas.microsoft.com/office/drawing/2014/main" id="{A041CF6A-4BF3-4F4E-9ED9-3BBA63465618}"/>
              </a:ext>
            </a:extLst>
          </p:cNvPr>
          <p:cNvSpPr>
            <a:spLocks noGrp="1"/>
          </p:cNvSpPr>
          <p:nvPr>
            <p:ph type="sldNum" idx="12"/>
          </p:nvPr>
        </p:nvSpPr>
        <p:spPr/>
        <p:txBody>
          <a:bodyPr/>
          <a:lstStyle/>
          <a:p>
            <a:pPr marL="0" marR="0" lvl="0" indent="0" algn="r" rtl="0">
              <a:lnSpc>
                <a:spcPct val="100000"/>
              </a:lnSpc>
              <a:spcBef>
                <a:spcPts val="0"/>
              </a:spcBef>
              <a:spcAft>
                <a:spcPts val="0"/>
              </a:spcAft>
              <a:buClr>
                <a:srgbClr val="20425A"/>
              </a:buClr>
              <a:buSzPct val="25000"/>
              <a:buFont typeface="Calibri"/>
              <a:buNone/>
            </a:pPr>
            <a:fld id="{00000000-1234-1234-1234-123412341234}" type="slidenum">
              <a:rPr lang="en-US" b="0" i="0" u="none" strike="noStrike" cap="none" smtClean="0">
                <a:solidFill>
                  <a:schemeClr val="tx1"/>
                </a:solidFill>
                <a:latin typeface="Arial" panose="020B0604020202020204" pitchFamily="34" charset="0"/>
                <a:ea typeface="Calibri"/>
                <a:cs typeface="Arial" panose="020B0604020202020204" pitchFamily="34" charset="0"/>
                <a:sym typeface="Calibri"/>
              </a:rPr>
              <a:t>68</a:t>
            </a:fld>
            <a:endParaRPr lang="en-US" b="0" i="0" u="none" strike="noStrike" cap="none" dirty="0">
              <a:solidFill>
                <a:schemeClr val="tx1"/>
              </a:solidFill>
              <a:latin typeface="Arial" panose="020B0604020202020204" pitchFamily="34" charset="0"/>
              <a:ea typeface="Calibri"/>
              <a:cs typeface="Arial" panose="020B0604020202020204" pitchFamily="34" charset="0"/>
              <a:sym typeface="Calibri"/>
            </a:endParaRP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143000" y="3654288"/>
            <a:ext cx="7086600" cy="1832112"/>
          </a:xfrm>
          <a:prstGeom prst="rect">
            <a:avLst/>
          </a:prstGeom>
        </p:spPr>
      </p:pic>
    </p:spTree>
    <p:extLst>
      <p:ext uri="{BB962C8B-B14F-4D97-AF65-F5344CB8AC3E}">
        <p14:creationId xmlns:p14="http://schemas.microsoft.com/office/powerpoint/2010/main" val="13081141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Provider Specialty</a:t>
            </a:r>
          </a:p>
        </p:txBody>
      </p:sp>
      <p:sp>
        <p:nvSpPr>
          <p:cNvPr id="3" name="Content Placeholder 2"/>
          <p:cNvSpPr>
            <a:spLocks noGrp="1"/>
          </p:cNvSpPr>
          <p:nvPr>
            <p:ph type="body" idx="1"/>
          </p:nvPr>
        </p:nvSpPr>
        <p:spPr/>
        <p:txBody>
          <a:bodyPr>
            <a:normAutofit/>
          </a:bodyPr>
          <a:lstStyle/>
          <a:p>
            <a:pPr lvl="0"/>
            <a:r>
              <a:rPr lang="en-US" dirty="0"/>
              <a:t>Clinician title/certification/level (i.e. MD, PA, NP, EMT, etc.) is not represented in the Provider table.</a:t>
            </a:r>
          </a:p>
          <a:p>
            <a:pPr lvl="1"/>
            <a:r>
              <a:rPr lang="en-US" dirty="0"/>
              <a:t>Add a field for Clinician Title/Provider Level/Provider Certification to the Provider table. Values would come from the NUCC code set (i.e.MD, RN, CNM, EMT-I, etc.). OHDSI will need to create </a:t>
            </a:r>
            <a:r>
              <a:rPr lang="en-US" dirty="0" err="1"/>
              <a:t>concept_ids</a:t>
            </a:r>
            <a:r>
              <a:rPr lang="en-US" dirty="0"/>
              <a:t> for the values in this field.</a:t>
            </a:r>
          </a:p>
          <a:p>
            <a:pPr lvl="1"/>
            <a:endParaRPr lang="en-US" dirty="0"/>
          </a:p>
          <a:p>
            <a:pPr marL="203200" indent="0">
              <a:buNone/>
            </a:pPr>
            <a:endParaRPr lang="en-US" dirty="0">
              <a:latin typeface="Calibri" panose="020F0502020204030204" pitchFamily="34" charset="0"/>
            </a:endParaRPr>
          </a:p>
          <a:p>
            <a:pPr marL="203200" indent="0">
              <a:buNone/>
            </a:pPr>
            <a:endParaRPr lang="en-US" dirty="0"/>
          </a:p>
          <a:p>
            <a:endParaRPr lang="en-US" dirty="0"/>
          </a:p>
          <a:p>
            <a:endParaRPr lang="en-US" dirty="0"/>
          </a:p>
          <a:p>
            <a:endParaRPr lang="en-US" sz="2000" dirty="0"/>
          </a:p>
        </p:txBody>
      </p:sp>
      <p:sp>
        <p:nvSpPr>
          <p:cNvPr id="4" name="Slide Number Placeholder 3">
            <a:extLst>
              <a:ext uri="{FF2B5EF4-FFF2-40B4-BE49-F238E27FC236}">
                <a16:creationId xmlns:a16="http://schemas.microsoft.com/office/drawing/2014/main" id="{A041CF6A-4BF3-4F4E-9ED9-3BBA63465618}"/>
              </a:ext>
            </a:extLst>
          </p:cNvPr>
          <p:cNvSpPr>
            <a:spLocks noGrp="1"/>
          </p:cNvSpPr>
          <p:nvPr>
            <p:ph type="sldNum" idx="12"/>
          </p:nvPr>
        </p:nvSpPr>
        <p:spPr/>
        <p:txBody>
          <a:bodyPr/>
          <a:lstStyle/>
          <a:p>
            <a:pPr marL="0" marR="0" lvl="0" indent="0" algn="r" rtl="0">
              <a:lnSpc>
                <a:spcPct val="100000"/>
              </a:lnSpc>
              <a:spcBef>
                <a:spcPts val="0"/>
              </a:spcBef>
              <a:spcAft>
                <a:spcPts val="0"/>
              </a:spcAft>
              <a:buClr>
                <a:srgbClr val="20425A"/>
              </a:buClr>
              <a:buSzPct val="25000"/>
              <a:buFont typeface="Calibri"/>
              <a:buNone/>
            </a:pPr>
            <a:fld id="{00000000-1234-1234-1234-123412341234}" type="slidenum">
              <a:rPr lang="en-US" b="0" i="0" u="none" strike="noStrike" cap="none" smtClean="0">
                <a:solidFill>
                  <a:schemeClr val="tx1"/>
                </a:solidFill>
                <a:latin typeface="Arial" panose="020B0604020202020204" pitchFamily="34" charset="0"/>
                <a:ea typeface="Calibri"/>
                <a:cs typeface="Arial" panose="020B0604020202020204" pitchFamily="34" charset="0"/>
                <a:sym typeface="Calibri"/>
              </a:rPr>
              <a:t>69</a:t>
            </a:fld>
            <a:endParaRPr lang="en-US" b="0" i="0" u="none" strike="noStrike" cap="none" dirty="0">
              <a:solidFill>
                <a:schemeClr val="tx1"/>
              </a:solidFill>
              <a:latin typeface="Arial" panose="020B0604020202020204" pitchFamily="34" charset="0"/>
              <a:ea typeface="Calibri"/>
              <a:cs typeface="Arial" panose="020B0604020202020204" pitchFamily="34" charset="0"/>
              <a:sym typeface="Calibri"/>
            </a:endParaRPr>
          </a:p>
        </p:txBody>
      </p:sp>
    </p:spTree>
    <p:extLst>
      <p:ext uri="{BB962C8B-B14F-4D97-AF65-F5344CB8AC3E}">
        <p14:creationId xmlns:p14="http://schemas.microsoft.com/office/powerpoint/2010/main" val="2457795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Default Quantity</a:t>
            </a:r>
          </a:p>
        </p:txBody>
      </p:sp>
      <p:sp>
        <p:nvSpPr>
          <p:cNvPr id="4" name="Slide Number Placeholder 3">
            <a:extLst>
              <a:ext uri="{FF2B5EF4-FFF2-40B4-BE49-F238E27FC236}">
                <a16:creationId xmlns:a16="http://schemas.microsoft.com/office/drawing/2014/main" id="{A041CF6A-4BF3-4F4E-9ED9-3BBA63465618}"/>
              </a:ext>
            </a:extLst>
          </p:cNvPr>
          <p:cNvSpPr>
            <a:spLocks noGrp="1"/>
          </p:cNvSpPr>
          <p:nvPr>
            <p:ph type="sldNum" idx="12"/>
          </p:nvPr>
        </p:nvSpPr>
        <p:spPr/>
        <p:txBody>
          <a:bodyPr/>
          <a:lstStyle/>
          <a:p>
            <a:pPr marL="0" marR="0" lvl="0" indent="0" algn="r" rtl="0">
              <a:lnSpc>
                <a:spcPct val="100000"/>
              </a:lnSpc>
              <a:spcBef>
                <a:spcPts val="0"/>
              </a:spcBef>
              <a:spcAft>
                <a:spcPts val="0"/>
              </a:spcAft>
              <a:buClr>
                <a:srgbClr val="20425A"/>
              </a:buClr>
              <a:buSzPct val="25000"/>
              <a:buFont typeface="Calibri"/>
              <a:buNone/>
            </a:pPr>
            <a:fld id="{00000000-1234-1234-1234-123412341234}" type="slidenum">
              <a:rPr lang="en-US" b="0" i="0" u="none" strike="noStrike" cap="none" smtClean="0">
                <a:solidFill>
                  <a:schemeClr val="tx1"/>
                </a:solidFill>
                <a:latin typeface="Arial" panose="020B0604020202020204" pitchFamily="34" charset="0"/>
                <a:ea typeface="Calibri"/>
                <a:cs typeface="Arial" panose="020B0604020202020204" pitchFamily="34" charset="0"/>
                <a:sym typeface="Calibri"/>
              </a:rPr>
              <a:t>7</a:t>
            </a:fld>
            <a:endParaRPr lang="en-US" b="0" i="0" u="none" strike="noStrike" cap="none" dirty="0">
              <a:solidFill>
                <a:schemeClr val="tx1"/>
              </a:solidFill>
              <a:latin typeface="Arial" panose="020B0604020202020204" pitchFamily="34" charset="0"/>
              <a:ea typeface="Calibri"/>
              <a:cs typeface="Arial" panose="020B0604020202020204" pitchFamily="34" charset="0"/>
              <a:sym typeface="Calibri"/>
            </a:endParaRPr>
          </a:p>
        </p:txBody>
      </p:sp>
      <p:pic>
        <p:nvPicPr>
          <p:cNvPr id="6" name="Picture 5"/>
          <p:cNvPicPr>
            <a:picLocks noChangeAspect="1"/>
          </p:cNvPicPr>
          <p:nvPr/>
        </p:nvPicPr>
        <p:blipFill>
          <a:blip r:embed="rId3"/>
          <a:stretch>
            <a:fillRect/>
          </a:stretch>
        </p:blipFill>
        <p:spPr>
          <a:xfrm>
            <a:off x="415343" y="1368501"/>
            <a:ext cx="8349630" cy="1499380"/>
          </a:xfrm>
          <a:prstGeom prst="rect">
            <a:avLst/>
          </a:prstGeom>
        </p:spPr>
      </p:pic>
      <p:pic>
        <p:nvPicPr>
          <p:cNvPr id="7" name="Picture 6"/>
          <p:cNvPicPr>
            <a:picLocks noChangeAspect="1"/>
          </p:cNvPicPr>
          <p:nvPr/>
        </p:nvPicPr>
        <p:blipFill>
          <a:blip r:embed="rId4"/>
          <a:stretch>
            <a:fillRect/>
          </a:stretch>
        </p:blipFill>
        <p:spPr>
          <a:xfrm>
            <a:off x="26791" y="3461530"/>
            <a:ext cx="9126734" cy="763813"/>
          </a:xfrm>
          <a:prstGeom prst="rect">
            <a:avLst/>
          </a:prstGeom>
        </p:spPr>
      </p:pic>
      <p:sp>
        <p:nvSpPr>
          <p:cNvPr id="8" name="Rectangle 7"/>
          <p:cNvSpPr/>
          <p:nvPr/>
        </p:nvSpPr>
        <p:spPr>
          <a:xfrm>
            <a:off x="609600" y="4603245"/>
            <a:ext cx="8077200" cy="1200329"/>
          </a:xfrm>
          <a:prstGeom prst="rect">
            <a:avLst/>
          </a:prstGeom>
        </p:spPr>
        <p:txBody>
          <a:bodyPr wrap="square">
            <a:spAutoFit/>
          </a:bodyPr>
          <a:lstStyle/>
          <a:p>
            <a:r>
              <a:rPr lang="en-US" sz="1800" dirty="0"/>
              <a:t>Default quantities of ‘0’ to ‘1’, if there is a record in the source then we can assume that this happened at least once.</a:t>
            </a:r>
          </a:p>
          <a:p>
            <a:endParaRPr lang="en-US" sz="1800" dirty="0"/>
          </a:p>
          <a:p>
            <a:r>
              <a:rPr lang="en-US" sz="1800" dirty="0"/>
              <a:t>Update Achilles to add this rule</a:t>
            </a:r>
          </a:p>
        </p:txBody>
      </p:sp>
    </p:spTree>
    <p:extLst>
      <p:ext uri="{BB962C8B-B14F-4D97-AF65-F5344CB8AC3E}">
        <p14:creationId xmlns:p14="http://schemas.microsoft.com/office/powerpoint/2010/main" val="3053825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9FB9B-8967-4C65-865F-C42CB1DA9801}"/>
              </a:ext>
            </a:extLst>
          </p:cNvPr>
          <p:cNvSpPr>
            <a:spLocks noGrp="1"/>
          </p:cNvSpPr>
          <p:nvPr>
            <p:ph type="title"/>
          </p:nvPr>
        </p:nvSpPr>
        <p:spPr/>
        <p:txBody>
          <a:bodyPr>
            <a:normAutofit/>
          </a:bodyPr>
          <a:lstStyle/>
          <a:p>
            <a:r>
              <a:rPr lang="en-US" dirty="0"/>
              <a:t>Patient Reported Drugs/Conditions</a:t>
            </a:r>
          </a:p>
        </p:txBody>
      </p:sp>
      <p:graphicFrame>
        <p:nvGraphicFramePr>
          <p:cNvPr id="4" name="Content Placeholder 3">
            <a:extLst>
              <a:ext uri="{FF2B5EF4-FFF2-40B4-BE49-F238E27FC236}">
                <a16:creationId xmlns:a16="http://schemas.microsoft.com/office/drawing/2014/main" id="{6B59E7E4-309A-4372-BB2D-CA3A35BCC185}"/>
              </a:ext>
            </a:extLst>
          </p:cNvPr>
          <p:cNvGraphicFramePr>
            <a:graphicFrameLocks noGrp="1"/>
          </p:cNvGraphicFramePr>
          <p:nvPr>
            <p:ph idx="1"/>
            <p:extLst/>
          </p:nvPr>
        </p:nvGraphicFramePr>
        <p:xfrm>
          <a:off x="457200" y="1219200"/>
          <a:ext cx="8229600" cy="3627120"/>
        </p:xfrm>
        <a:graphic>
          <a:graphicData uri="http://schemas.openxmlformats.org/drawingml/2006/table">
            <a:tbl>
              <a:tblPr firstRow="1" bandRow="1">
                <a:tableStyleId>{69CF1AB2-1976-4502-BF36-3FF5EA218861}</a:tableStyleId>
              </a:tblPr>
              <a:tblGrid>
                <a:gridCol w="1371600">
                  <a:extLst>
                    <a:ext uri="{9D8B030D-6E8A-4147-A177-3AD203B41FA5}">
                      <a16:colId xmlns:a16="http://schemas.microsoft.com/office/drawing/2014/main" val="3548662857"/>
                    </a:ext>
                  </a:extLst>
                </a:gridCol>
                <a:gridCol w="6858000">
                  <a:extLst>
                    <a:ext uri="{9D8B030D-6E8A-4147-A177-3AD203B41FA5}">
                      <a16:colId xmlns:a16="http://schemas.microsoft.com/office/drawing/2014/main" val="249264798"/>
                    </a:ext>
                  </a:extLst>
                </a:gridCol>
              </a:tblGrid>
              <a:tr h="370840">
                <a:tc>
                  <a:txBody>
                    <a:bodyPr/>
                    <a:lstStyle/>
                    <a:p>
                      <a:r>
                        <a:rPr lang="en-US" b="1" dirty="0"/>
                        <a:t>What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b="0" dirty="0"/>
                        <a:t>Sometimes the raw data gives drugs/conditions that are reported by the patient.  They may be incorrect or listed on the wrong day.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87098890"/>
                  </a:ext>
                </a:extLst>
              </a:tr>
              <a:tr h="370840">
                <a:tc>
                  <a:txBody>
                    <a:bodyPr/>
                    <a:lstStyle/>
                    <a:p>
                      <a:r>
                        <a:rPr lang="en-US" b="1" dirty="0"/>
                        <a:t>Notes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indent="0" rtl="0">
                        <a:buFont typeface="+mj-lt"/>
                        <a:buNone/>
                      </a:pPr>
                      <a:r>
                        <a:rPr lang="en-US" sz="1800" b="0" i="0" u="none" strike="noStrike" kern="1200" dirty="0">
                          <a:solidFill>
                            <a:schemeClr val="dk1"/>
                          </a:solidFill>
                          <a:effectLst/>
                          <a:latin typeface="+mn-lt"/>
                          <a:ea typeface="+mn-ea"/>
                          <a:cs typeface="+mn-cs"/>
                        </a:rPr>
                        <a:t>Some options discussed:</a:t>
                      </a:r>
                    </a:p>
                    <a:p>
                      <a:pPr marL="0" indent="0" rtl="0">
                        <a:buFont typeface="+mj-lt"/>
                        <a:buNone/>
                      </a:pPr>
                      <a:endParaRPr lang="en-US" sz="1800" b="0" i="0" u="none" strike="noStrike" kern="1200" dirty="0">
                        <a:solidFill>
                          <a:schemeClr val="dk1"/>
                        </a:solidFill>
                        <a:effectLst/>
                        <a:latin typeface="+mn-lt"/>
                        <a:ea typeface="+mn-ea"/>
                        <a:cs typeface="+mn-cs"/>
                      </a:endParaRPr>
                    </a:p>
                    <a:p>
                      <a:pPr marL="342900" indent="-342900" rtl="0">
                        <a:buFont typeface="+mj-lt"/>
                        <a:buAutoNum type="arabicPeriod"/>
                      </a:pPr>
                      <a:r>
                        <a:rPr lang="en-US" sz="1800" b="0" i="0" u="none" strike="noStrike" kern="1200" dirty="0">
                          <a:solidFill>
                            <a:schemeClr val="dk1"/>
                          </a:solidFill>
                          <a:effectLst/>
                          <a:latin typeface="+mn-lt"/>
                          <a:ea typeface="+mn-ea"/>
                          <a:cs typeface="+mn-cs"/>
                        </a:rPr>
                        <a:t>Put patient reported drugs/conditions in the observation table.</a:t>
                      </a:r>
                    </a:p>
                    <a:p>
                      <a:pPr marL="342900" indent="-342900" rtl="0">
                        <a:buFont typeface="+mj-lt"/>
                        <a:buAutoNum type="arabicPeriod"/>
                      </a:pPr>
                      <a:endParaRPr lang="en-US" sz="1800" b="0" i="0" u="none" strike="noStrike" kern="1200" dirty="0">
                        <a:solidFill>
                          <a:schemeClr val="dk1"/>
                        </a:solidFill>
                        <a:effectLst/>
                        <a:latin typeface="+mn-lt"/>
                        <a:ea typeface="+mn-ea"/>
                        <a:cs typeface="+mn-cs"/>
                      </a:endParaRPr>
                    </a:p>
                    <a:p>
                      <a:pPr marL="342900" indent="-342900" rtl="0">
                        <a:buFont typeface="+mj-lt"/>
                        <a:buAutoNum type="arabicPeriod"/>
                      </a:pPr>
                      <a:r>
                        <a:rPr lang="en-US" sz="1800" b="0" i="0" u="none" strike="noStrike" kern="1200" dirty="0">
                          <a:solidFill>
                            <a:schemeClr val="dk1"/>
                          </a:solidFill>
                          <a:effectLst/>
                          <a:latin typeface="+mn-lt"/>
                          <a:ea typeface="+mn-ea"/>
                          <a:cs typeface="+mn-cs"/>
                        </a:rPr>
                        <a:t>Put patient reported drugs in the new SURVEY table.</a:t>
                      </a:r>
                      <a:br>
                        <a:rPr lang="en-US" sz="1800" b="0" i="0" u="none" strike="noStrike" kern="1200" dirty="0">
                          <a:solidFill>
                            <a:schemeClr val="dk1"/>
                          </a:solidFill>
                          <a:effectLst/>
                          <a:latin typeface="+mn-lt"/>
                          <a:ea typeface="+mn-ea"/>
                          <a:cs typeface="+mn-cs"/>
                        </a:rPr>
                      </a:br>
                      <a:r>
                        <a:rPr lang="en-US" sz="1800" b="0" i="0" u="none" strike="noStrike" kern="1200" dirty="0">
                          <a:solidFill>
                            <a:schemeClr val="dk1"/>
                          </a:solidFill>
                          <a:effectLst/>
                          <a:latin typeface="+mn-lt"/>
                          <a:ea typeface="+mn-ea"/>
                          <a:cs typeface="+mn-cs"/>
                          <a:hlinkClick r:id="rId2"/>
                        </a:rPr>
                        <a:t>http://forums.ohdsi.org/t/patient-reported-drugs-and-conditions/3152</a:t>
                      </a:r>
                      <a:br>
                        <a:rPr lang="en-US" sz="1800" b="0" i="0" u="none" strike="noStrike" kern="1200" dirty="0">
                          <a:solidFill>
                            <a:schemeClr val="dk1"/>
                          </a:solidFill>
                          <a:effectLst/>
                          <a:latin typeface="+mn-lt"/>
                          <a:ea typeface="+mn-ea"/>
                          <a:cs typeface="+mn-cs"/>
                        </a:rPr>
                      </a:br>
                      <a:r>
                        <a:rPr lang="en-US" sz="1800" b="0" i="0" u="none" strike="noStrike" kern="1200" dirty="0">
                          <a:solidFill>
                            <a:schemeClr val="dk1"/>
                          </a:solidFill>
                          <a:effectLst/>
                          <a:latin typeface="+mn-lt"/>
                          <a:ea typeface="+mn-ea"/>
                          <a:cs typeface="+mn-cs"/>
                          <a:hlinkClick r:id="rId3"/>
                        </a:rPr>
                        <a:t>https://github.com/OHDSI/CommonDataModel/issues/137</a:t>
                      </a:r>
                      <a:endParaRPr lang="en-US" sz="1800" b="0" i="0" u="none" strike="noStrike" kern="1200" dirty="0">
                        <a:solidFill>
                          <a:schemeClr val="dk1"/>
                        </a:solidFill>
                        <a:effectLst/>
                        <a:latin typeface="+mn-lt"/>
                        <a:ea typeface="+mn-ea"/>
                        <a:cs typeface="+mn-cs"/>
                      </a:endParaRPr>
                    </a:p>
                    <a:p>
                      <a:pPr marL="342900" indent="-342900" rtl="0">
                        <a:buFont typeface="+mj-lt"/>
                        <a:buAutoNum type="arabicPeriod"/>
                      </a:pPr>
                      <a:endParaRPr lang="en-US" sz="1800" b="0" i="0" u="none" strike="noStrike" kern="1200" dirty="0">
                        <a:solidFill>
                          <a:schemeClr val="dk1"/>
                        </a:solidFill>
                        <a:effectLst/>
                        <a:latin typeface="+mn-lt"/>
                        <a:ea typeface="+mn-ea"/>
                        <a:cs typeface="+mn-cs"/>
                      </a:endParaRPr>
                    </a:p>
                    <a:p>
                      <a:pPr marL="342900" indent="-342900" rtl="0">
                        <a:buFont typeface="+mj-lt"/>
                        <a:buAutoNum type="arabicPeriod"/>
                      </a:pPr>
                      <a:r>
                        <a:rPr lang="en-US" sz="1800" b="0" i="0" u="none" strike="noStrike" kern="1200" dirty="0">
                          <a:solidFill>
                            <a:schemeClr val="dk1"/>
                          </a:solidFill>
                          <a:effectLst/>
                          <a:latin typeface="+mn-lt"/>
                          <a:ea typeface="+mn-ea"/>
                          <a:cs typeface="+mn-cs"/>
                        </a:rPr>
                        <a:t>Put patient report drugs/conditions in their respective tables but just mark with a TYPE_CONCEPT_ID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66549502"/>
                  </a:ext>
                </a:extLst>
              </a:tr>
            </a:tbl>
          </a:graphicData>
        </a:graphic>
      </p:graphicFrame>
    </p:spTree>
    <p:extLst>
      <p:ext uri="{BB962C8B-B14F-4D97-AF65-F5344CB8AC3E}">
        <p14:creationId xmlns:p14="http://schemas.microsoft.com/office/powerpoint/2010/main" val="34945382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Place of Service Concept ID</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a:buSzPct val="25000"/>
            </a:pPr>
            <a:fld id="{00000000-1234-1234-1234-123412341234}" type="slidenum">
              <a:rPr lang="en-US" sz="1200" smtClean="0">
                <a:solidFill>
                  <a:srgbClr val="20425A"/>
                </a:solidFill>
                <a:latin typeface="Calibri"/>
                <a:ea typeface="Calibri"/>
                <a:cs typeface="Calibri"/>
                <a:sym typeface="Calibri"/>
              </a:rPr>
              <a:pPr>
                <a:buSzPct val="25000"/>
              </a:pPr>
              <a:t>71</a:t>
            </a:fld>
            <a:endParaRPr lang="en-US" sz="1200" dirty="0">
              <a:solidFill>
                <a:srgbClr val="20425A"/>
              </a:solidFill>
              <a:latin typeface="Calibri"/>
              <a:ea typeface="Calibri"/>
              <a:cs typeface="Calibri"/>
              <a:sym typeface="Calibri"/>
            </a:endParaRPr>
          </a:p>
        </p:txBody>
      </p:sp>
    </p:spTree>
    <p:extLst>
      <p:ext uri="{BB962C8B-B14F-4D97-AF65-F5344CB8AC3E}">
        <p14:creationId xmlns:p14="http://schemas.microsoft.com/office/powerpoint/2010/main" val="14307000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Non-individuals in Provider table</a:t>
            </a:r>
          </a:p>
        </p:txBody>
      </p:sp>
      <p:sp>
        <p:nvSpPr>
          <p:cNvPr id="3" name="Text Placeholder 2"/>
          <p:cNvSpPr>
            <a:spLocks noGrp="1"/>
          </p:cNvSpPr>
          <p:nvPr>
            <p:ph type="body" idx="1"/>
          </p:nvPr>
        </p:nvSpPr>
        <p:spPr/>
        <p:txBody>
          <a:bodyPr/>
          <a:lstStyle/>
          <a:p>
            <a:pPr marL="203200" indent="0">
              <a:buNone/>
            </a:pPr>
            <a:endParaRPr lang="en-US" dirty="0"/>
          </a:p>
        </p:txBody>
      </p:sp>
      <p:sp>
        <p:nvSpPr>
          <p:cNvPr id="4" name="Slide Number Placeholder 3"/>
          <p:cNvSpPr>
            <a:spLocks noGrp="1"/>
          </p:cNvSpPr>
          <p:nvPr>
            <p:ph type="sldNum" idx="12"/>
          </p:nvPr>
        </p:nvSpPr>
        <p:spPr/>
        <p:txBody>
          <a:bodyPr/>
          <a:lstStyle/>
          <a:p>
            <a:pPr>
              <a:buSzPct val="25000"/>
            </a:pPr>
            <a:fld id="{00000000-1234-1234-1234-123412341234}" type="slidenum">
              <a:rPr lang="en-US" sz="1200" smtClean="0">
                <a:solidFill>
                  <a:srgbClr val="20425A"/>
                </a:solidFill>
                <a:latin typeface="Calibri"/>
                <a:ea typeface="Calibri"/>
                <a:cs typeface="Calibri"/>
                <a:sym typeface="Calibri"/>
              </a:rPr>
              <a:pPr>
                <a:buSzPct val="25000"/>
              </a:pPr>
              <a:t>72</a:t>
            </a:fld>
            <a:endParaRPr lang="en-US" sz="1200" dirty="0">
              <a:solidFill>
                <a:srgbClr val="20425A"/>
              </a:solidFill>
              <a:latin typeface="Calibri"/>
              <a:ea typeface="Calibri"/>
              <a:cs typeface="Calibri"/>
              <a:sym typeface="Calibri"/>
            </a:endParaRPr>
          </a:p>
        </p:txBody>
      </p:sp>
    </p:spTree>
    <p:extLst>
      <p:ext uri="{BB962C8B-B14F-4D97-AF65-F5344CB8AC3E}">
        <p14:creationId xmlns:p14="http://schemas.microsoft.com/office/powerpoint/2010/main" val="5166597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848600" cy="838199"/>
          </a:xfrm>
        </p:spPr>
        <p:txBody>
          <a:bodyPr/>
          <a:lstStyle/>
          <a:p>
            <a:r>
              <a:rPr lang="en-US" dirty="0"/>
              <a:t>International Address/Location</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a:buSzPct val="25000"/>
            </a:pPr>
            <a:fld id="{00000000-1234-1234-1234-123412341234}" type="slidenum">
              <a:rPr lang="en-US" sz="1200" smtClean="0">
                <a:solidFill>
                  <a:srgbClr val="20425A"/>
                </a:solidFill>
                <a:latin typeface="Calibri"/>
                <a:ea typeface="Calibri"/>
                <a:cs typeface="Calibri"/>
                <a:sym typeface="Calibri"/>
              </a:rPr>
              <a:pPr>
                <a:buSzPct val="25000"/>
              </a:pPr>
              <a:t>73</a:t>
            </a:fld>
            <a:endParaRPr lang="en-US" sz="1200" dirty="0">
              <a:solidFill>
                <a:srgbClr val="20425A"/>
              </a:solidFill>
              <a:latin typeface="Calibri"/>
              <a:ea typeface="Calibri"/>
              <a:cs typeface="Calibri"/>
              <a:sym typeface="Calibri"/>
            </a:endParaRPr>
          </a:p>
        </p:txBody>
      </p:sp>
    </p:spTree>
    <p:extLst>
      <p:ext uri="{BB962C8B-B14F-4D97-AF65-F5344CB8AC3E}">
        <p14:creationId xmlns:p14="http://schemas.microsoft.com/office/powerpoint/2010/main" val="55642179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Coordinates to Location table</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a:buSzPct val="25000"/>
            </a:pPr>
            <a:fld id="{00000000-1234-1234-1234-123412341234}" type="slidenum">
              <a:rPr lang="en-US" sz="1200" smtClean="0">
                <a:solidFill>
                  <a:srgbClr val="20425A"/>
                </a:solidFill>
                <a:latin typeface="Calibri"/>
                <a:ea typeface="Calibri"/>
                <a:cs typeface="Calibri"/>
                <a:sym typeface="Calibri"/>
              </a:rPr>
              <a:pPr>
                <a:buSzPct val="25000"/>
              </a:pPr>
              <a:t>74</a:t>
            </a:fld>
            <a:endParaRPr lang="en-US" sz="1200" dirty="0">
              <a:solidFill>
                <a:srgbClr val="20425A"/>
              </a:solidFill>
              <a:latin typeface="Calibri"/>
              <a:ea typeface="Calibri"/>
              <a:cs typeface="Calibri"/>
              <a:sym typeface="Calibri"/>
            </a:endParaRPr>
          </a:p>
        </p:txBody>
      </p:sp>
    </p:spTree>
    <p:extLst>
      <p:ext uri="{BB962C8B-B14F-4D97-AF65-F5344CB8AC3E}">
        <p14:creationId xmlns:p14="http://schemas.microsoft.com/office/powerpoint/2010/main" val="1514906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DDBF0-D1A5-6A44-A6C6-04B06636226B}"/>
              </a:ext>
            </a:extLst>
          </p:cNvPr>
          <p:cNvSpPr>
            <a:spLocks noGrp="1"/>
          </p:cNvSpPr>
          <p:nvPr>
            <p:ph type="ctrTitle"/>
          </p:nvPr>
        </p:nvSpPr>
        <p:spPr/>
        <p:txBody>
          <a:bodyPr/>
          <a:lstStyle/>
          <a:p>
            <a:r>
              <a:rPr lang="en-US" dirty="0"/>
              <a:t>Scope of THEMIS:</a:t>
            </a:r>
            <a:br>
              <a:rPr lang="en-US" dirty="0"/>
            </a:br>
            <a:r>
              <a:rPr lang="en-US" dirty="0"/>
              <a:t>CDM Versions of Interest</a:t>
            </a:r>
          </a:p>
        </p:txBody>
      </p:sp>
      <p:sp>
        <p:nvSpPr>
          <p:cNvPr id="3" name="Subtitle 2">
            <a:extLst>
              <a:ext uri="{FF2B5EF4-FFF2-40B4-BE49-F238E27FC236}">
                <a16:creationId xmlns:a16="http://schemas.microsoft.com/office/drawing/2014/main" id="{C2FB6E0C-E0EE-2C47-82EE-0561C8D796CF}"/>
              </a:ext>
            </a:extLst>
          </p:cNvPr>
          <p:cNvSpPr>
            <a:spLocks noGrp="1"/>
          </p:cNvSpPr>
          <p:nvPr>
            <p:ph type="subTitle" idx="1"/>
          </p:nvPr>
        </p:nvSpPr>
        <p:spPr/>
        <p:txBody>
          <a:bodyPr/>
          <a:lstStyle/>
          <a:p>
            <a:r>
              <a:rPr lang="en-US" dirty="0"/>
              <a:t>THEMIS Focus Group 2</a:t>
            </a:r>
          </a:p>
        </p:txBody>
      </p:sp>
    </p:spTree>
    <p:extLst>
      <p:ext uri="{BB962C8B-B14F-4D97-AF65-F5344CB8AC3E}">
        <p14:creationId xmlns:p14="http://schemas.microsoft.com/office/powerpoint/2010/main" val="4306089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A60D2-6C4E-9249-AE9F-068D023DB770}"/>
              </a:ext>
            </a:extLst>
          </p:cNvPr>
          <p:cNvSpPr>
            <a:spLocks noGrp="1"/>
          </p:cNvSpPr>
          <p:nvPr>
            <p:ph type="title"/>
          </p:nvPr>
        </p:nvSpPr>
        <p:spPr/>
        <p:txBody>
          <a:bodyPr/>
          <a:lstStyle/>
          <a:p>
            <a:r>
              <a:rPr lang="en-US"/>
              <a:t>Scope of THEMIS</a:t>
            </a:r>
            <a:endParaRPr lang="en-US" dirty="0"/>
          </a:p>
        </p:txBody>
      </p:sp>
      <p:sp>
        <p:nvSpPr>
          <p:cNvPr id="4" name="Content Placeholder 3">
            <a:extLst>
              <a:ext uri="{FF2B5EF4-FFF2-40B4-BE49-F238E27FC236}">
                <a16:creationId xmlns:a16="http://schemas.microsoft.com/office/drawing/2014/main" id="{5513837D-2BBB-D043-83A4-9B27267E32C4}"/>
              </a:ext>
            </a:extLst>
          </p:cNvPr>
          <p:cNvSpPr>
            <a:spLocks noGrp="1"/>
          </p:cNvSpPr>
          <p:nvPr>
            <p:ph idx="1"/>
          </p:nvPr>
        </p:nvSpPr>
        <p:spPr/>
        <p:txBody>
          <a:bodyPr>
            <a:normAutofit fontScale="92500"/>
          </a:bodyPr>
          <a:lstStyle/>
          <a:p>
            <a:r>
              <a:rPr lang="en-US" dirty="0"/>
              <a:t>Goals</a:t>
            </a:r>
          </a:p>
          <a:p>
            <a:pPr lvl="1"/>
            <a:r>
              <a:rPr lang="en-US" dirty="0"/>
              <a:t>To create ETL standards for OMOP data based on input from experienced </a:t>
            </a:r>
            <a:r>
              <a:rPr lang="en-US" dirty="0" err="1"/>
              <a:t>ETL’ers</a:t>
            </a:r>
            <a:endParaRPr lang="en-US" dirty="0"/>
          </a:p>
          <a:p>
            <a:pPr lvl="1"/>
            <a:r>
              <a:rPr lang="en-US" dirty="0"/>
              <a:t>To harmonize OMOP datasets across all data sources</a:t>
            </a:r>
          </a:p>
          <a:p>
            <a:r>
              <a:rPr lang="en-US" dirty="0"/>
              <a:t>Scope</a:t>
            </a:r>
          </a:p>
          <a:p>
            <a:pPr lvl="1"/>
            <a:r>
              <a:rPr lang="en-US" dirty="0"/>
              <a:t>What CDM version are we creating standards for?</a:t>
            </a:r>
          </a:p>
          <a:p>
            <a:pPr lvl="1"/>
            <a:r>
              <a:rPr lang="en-US" dirty="0"/>
              <a:t>Current version (v5.3) or a future version (6)?</a:t>
            </a:r>
          </a:p>
          <a:p>
            <a:pPr lvl="1"/>
            <a:r>
              <a:rPr lang="en-US" dirty="0"/>
              <a:t>If standards require new columns in the CDM, should that standard be adopted?</a:t>
            </a:r>
          </a:p>
          <a:p>
            <a:pPr lvl="1"/>
            <a:r>
              <a:rPr lang="en-US" dirty="0"/>
              <a:t>What is the priority?</a:t>
            </a:r>
          </a:p>
          <a:p>
            <a:endParaRPr lang="en-US" dirty="0"/>
          </a:p>
        </p:txBody>
      </p:sp>
    </p:spTree>
    <p:extLst>
      <p:ext uri="{BB962C8B-B14F-4D97-AF65-F5344CB8AC3E}">
        <p14:creationId xmlns:p14="http://schemas.microsoft.com/office/powerpoint/2010/main" val="346219633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A60D2-6C4E-9249-AE9F-068D023DB770}"/>
              </a:ext>
            </a:extLst>
          </p:cNvPr>
          <p:cNvSpPr>
            <a:spLocks noGrp="1"/>
          </p:cNvSpPr>
          <p:nvPr>
            <p:ph type="title"/>
          </p:nvPr>
        </p:nvSpPr>
        <p:spPr/>
        <p:txBody>
          <a:bodyPr/>
          <a:lstStyle/>
          <a:p>
            <a:r>
              <a:rPr lang="en-US"/>
              <a:t>Options</a:t>
            </a:r>
            <a:endParaRPr lang="en-US" dirty="0"/>
          </a:p>
        </p:txBody>
      </p:sp>
      <p:sp>
        <p:nvSpPr>
          <p:cNvPr id="4" name="Content Placeholder 3">
            <a:extLst>
              <a:ext uri="{FF2B5EF4-FFF2-40B4-BE49-F238E27FC236}">
                <a16:creationId xmlns:a16="http://schemas.microsoft.com/office/drawing/2014/main" id="{5513837D-2BBB-D043-83A4-9B27267E32C4}"/>
              </a:ext>
            </a:extLst>
          </p:cNvPr>
          <p:cNvSpPr>
            <a:spLocks noGrp="1"/>
          </p:cNvSpPr>
          <p:nvPr>
            <p:ph idx="1"/>
          </p:nvPr>
        </p:nvSpPr>
        <p:spPr/>
        <p:txBody>
          <a:bodyPr>
            <a:normAutofit fontScale="85000" lnSpcReduction="20000"/>
          </a:bodyPr>
          <a:lstStyle/>
          <a:p>
            <a:r>
              <a:rPr lang="en-US" dirty="0"/>
              <a:t>Version 5.3 only</a:t>
            </a:r>
          </a:p>
          <a:p>
            <a:pPr lvl="1"/>
            <a:r>
              <a:rPr lang="en-US" dirty="0"/>
              <a:t>Pros: Standards can be applied immediately</a:t>
            </a:r>
          </a:p>
          <a:p>
            <a:pPr lvl="1"/>
            <a:r>
              <a:rPr lang="en-US" dirty="0"/>
              <a:t>Cons: Limits standards to current CDM structure</a:t>
            </a:r>
          </a:p>
          <a:p>
            <a:r>
              <a:rPr lang="en-US" dirty="0"/>
              <a:t>Version 6 only</a:t>
            </a:r>
          </a:p>
          <a:p>
            <a:pPr lvl="1"/>
            <a:r>
              <a:rPr lang="en-US" dirty="0"/>
              <a:t>Pros: </a:t>
            </a:r>
          </a:p>
          <a:p>
            <a:pPr lvl="2"/>
            <a:r>
              <a:rPr lang="en-US" dirty="0"/>
              <a:t>Can create standards that make more “sense” </a:t>
            </a:r>
          </a:p>
          <a:p>
            <a:pPr lvl="2"/>
            <a:r>
              <a:rPr lang="en-US" dirty="0"/>
              <a:t>Alter CDM structure to accommodate standards</a:t>
            </a:r>
          </a:p>
          <a:p>
            <a:pPr lvl="1"/>
            <a:r>
              <a:rPr lang="en-US" dirty="0"/>
              <a:t>Cons: </a:t>
            </a:r>
          </a:p>
          <a:p>
            <a:pPr lvl="2"/>
            <a:r>
              <a:rPr lang="en-US" dirty="0"/>
              <a:t>Creating standards against a CDM that has not been solidified</a:t>
            </a:r>
          </a:p>
          <a:p>
            <a:pPr lvl="2"/>
            <a:r>
              <a:rPr lang="en-US" dirty="0"/>
              <a:t>Standards cannot be applied until CDM v6 adoption</a:t>
            </a:r>
          </a:p>
          <a:p>
            <a:r>
              <a:rPr lang="en-US" dirty="0"/>
              <a:t>Both Version 5.3 and Version 6</a:t>
            </a:r>
          </a:p>
          <a:p>
            <a:pPr lvl="1"/>
            <a:r>
              <a:rPr lang="en-US" dirty="0"/>
              <a:t>Which version takes priority for standards creation?</a:t>
            </a:r>
          </a:p>
          <a:p>
            <a:pPr lvl="1"/>
            <a:r>
              <a:rPr lang="en-US" dirty="0"/>
              <a:t>What is the procedure for recommending CDM changes?</a:t>
            </a:r>
          </a:p>
          <a:p>
            <a:endParaRPr lang="en-US" dirty="0"/>
          </a:p>
          <a:p>
            <a:endParaRPr lang="en-US" dirty="0"/>
          </a:p>
        </p:txBody>
      </p:sp>
    </p:spTree>
    <p:extLst>
      <p:ext uri="{BB962C8B-B14F-4D97-AF65-F5344CB8AC3E}">
        <p14:creationId xmlns:p14="http://schemas.microsoft.com/office/powerpoint/2010/main" val="141164926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THEMIS at a Glance</a:t>
            </a:r>
          </a:p>
        </p:txBody>
      </p:sp>
      <p:sp>
        <p:nvSpPr>
          <p:cNvPr id="4" name="Slide Number Placeholder 3"/>
          <p:cNvSpPr>
            <a:spLocks noGrp="1"/>
          </p:cNvSpPr>
          <p:nvPr>
            <p:ph type="sldNum" idx="12"/>
          </p:nvPr>
        </p:nvSpPr>
        <p:spPr/>
        <p:txBody>
          <a:bodyPr/>
          <a:lstStyle/>
          <a:p>
            <a:pPr>
              <a:buSzPct val="25000"/>
            </a:pPr>
            <a:fld id="{00000000-1234-1234-1234-123412341234}" type="slidenum">
              <a:rPr lang="en-US" sz="1200" smtClean="0">
                <a:solidFill>
                  <a:srgbClr val="20425A"/>
                </a:solidFill>
                <a:latin typeface="Calibri"/>
                <a:ea typeface="Calibri"/>
                <a:cs typeface="Calibri"/>
                <a:sym typeface="Calibri"/>
              </a:rPr>
              <a:pPr>
                <a:buSzPct val="25000"/>
              </a:pPr>
              <a:t>78</a:t>
            </a:fld>
            <a:endParaRPr lang="en-US" sz="1200" dirty="0">
              <a:solidFill>
                <a:srgbClr val="20425A"/>
              </a:solidFill>
              <a:latin typeface="Calibri"/>
              <a:ea typeface="Calibri"/>
              <a:cs typeface="Calibri"/>
              <a:sym typeface="Calibri"/>
            </a:endParaRPr>
          </a:p>
        </p:txBody>
      </p:sp>
      <p:graphicFrame>
        <p:nvGraphicFramePr>
          <p:cNvPr id="8" name="Chart 7"/>
          <p:cNvGraphicFramePr/>
          <p:nvPr>
            <p:extLst>
              <p:ext uri="{D42A27DB-BD31-4B8C-83A1-F6EECF244321}">
                <p14:modId xmlns:p14="http://schemas.microsoft.com/office/powerpoint/2010/main" val="1158648196"/>
              </p:ext>
            </p:extLst>
          </p:nvPr>
        </p:nvGraphicFramePr>
        <p:xfrm>
          <a:off x="914400" y="1371600"/>
          <a:ext cx="7620000" cy="4724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4419973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THEMIS Senate Logistics	</a:t>
            </a:r>
          </a:p>
        </p:txBody>
      </p:sp>
      <p:sp>
        <p:nvSpPr>
          <p:cNvPr id="3" name="Text Placeholder 2"/>
          <p:cNvSpPr>
            <a:spLocks noGrp="1"/>
          </p:cNvSpPr>
          <p:nvPr>
            <p:ph type="body" idx="1"/>
          </p:nvPr>
        </p:nvSpPr>
        <p:spPr/>
        <p:txBody>
          <a:bodyPr/>
          <a:lstStyle/>
          <a:p>
            <a:r>
              <a:rPr lang="en-US" dirty="0"/>
              <a:t>How do we legislate? </a:t>
            </a:r>
          </a:p>
          <a:p>
            <a:r>
              <a:rPr lang="en-US" dirty="0"/>
              <a:t>How do we continue the momentum?</a:t>
            </a:r>
          </a:p>
          <a:p>
            <a:r>
              <a:rPr lang="en-US" dirty="0"/>
              <a:t>How do we get more participation?</a:t>
            </a:r>
          </a:p>
          <a:p>
            <a:r>
              <a:rPr lang="en-US" dirty="0"/>
              <a:t>How do we police the law?</a:t>
            </a:r>
          </a:p>
          <a:p>
            <a:pPr marL="203200" indent="0">
              <a:buNone/>
            </a:pPr>
            <a:endParaRPr lang="en-US" dirty="0"/>
          </a:p>
          <a:p>
            <a:pPr marL="203200" indent="0">
              <a:buNone/>
            </a:pPr>
            <a:endParaRPr lang="en-US" dirty="0"/>
          </a:p>
        </p:txBody>
      </p:sp>
      <p:sp>
        <p:nvSpPr>
          <p:cNvPr id="4" name="Slide Number Placeholder 3"/>
          <p:cNvSpPr>
            <a:spLocks noGrp="1"/>
          </p:cNvSpPr>
          <p:nvPr>
            <p:ph type="sldNum" idx="12"/>
          </p:nvPr>
        </p:nvSpPr>
        <p:spPr/>
        <p:txBody>
          <a:bodyPr/>
          <a:lstStyle/>
          <a:p>
            <a:pPr>
              <a:buSzPct val="25000"/>
            </a:pPr>
            <a:fld id="{00000000-1234-1234-1234-123412341234}" type="slidenum">
              <a:rPr lang="en-US" sz="1200" smtClean="0">
                <a:solidFill>
                  <a:srgbClr val="20425A"/>
                </a:solidFill>
                <a:latin typeface="Calibri"/>
                <a:ea typeface="Calibri"/>
                <a:cs typeface="Calibri"/>
                <a:sym typeface="Calibri"/>
              </a:rPr>
              <a:pPr>
                <a:buSzPct val="25000"/>
              </a:pPr>
              <a:t>79</a:t>
            </a:fld>
            <a:endParaRPr lang="en-US" sz="1200" dirty="0">
              <a:solidFill>
                <a:srgbClr val="20425A"/>
              </a:solidFill>
              <a:latin typeface="Calibri"/>
              <a:ea typeface="Calibri"/>
              <a:cs typeface="Calibri"/>
              <a:sym typeface="Calibri"/>
            </a:endParaRPr>
          </a:p>
        </p:txBody>
      </p:sp>
    </p:spTree>
    <p:extLst>
      <p:ext uri="{BB962C8B-B14F-4D97-AF65-F5344CB8AC3E}">
        <p14:creationId xmlns:p14="http://schemas.microsoft.com/office/powerpoint/2010/main" val="631281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Duplicate Records</a:t>
            </a:r>
          </a:p>
        </p:txBody>
      </p:sp>
      <p:sp>
        <p:nvSpPr>
          <p:cNvPr id="4" name="Slide Number Placeholder 3">
            <a:extLst>
              <a:ext uri="{FF2B5EF4-FFF2-40B4-BE49-F238E27FC236}">
                <a16:creationId xmlns:a16="http://schemas.microsoft.com/office/drawing/2014/main" id="{A041CF6A-4BF3-4F4E-9ED9-3BBA63465618}"/>
              </a:ext>
            </a:extLst>
          </p:cNvPr>
          <p:cNvSpPr>
            <a:spLocks noGrp="1"/>
          </p:cNvSpPr>
          <p:nvPr>
            <p:ph type="sldNum" idx="12"/>
          </p:nvPr>
        </p:nvSpPr>
        <p:spPr/>
        <p:txBody>
          <a:bodyPr/>
          <a:lstStyle/>
          <a:p>
            <a:pPr marL="0" marR="0" lvl="0" indent="0" algn="r" rtl="0">
              <a:lnSpc>
                <a:spcPct val="100000"/>
              </a:lnSpc>
              <a:spcBef>
                <a:spcPts val="0"/>
              </a:spcBef>
              <a:spcAft>
                <a:spcPts val="0"/>
              </a:spcAft>
              <a:buClr>
                <a:srgbClr val="20425A"/>
              </a:buClr>
              <a:buSzPct val="25000"/>
              <a:buFont typeface="Calibri"/>
              <a:buNone/>
            </a:pPr>
            <a:fld id="{00000000-1234-1234-1234-123412341234}" type="slidenum">
              <a:rPr lang="en-US" b="0" i="0" u="none" strike="noStrike" cap="none" smtClean="0">
                <a:solidFill>
                  <a:schemeClr val="tx1"/>
                </a:solidFill>
                <a:latin typeface="Arial" panose="020B0604020202020204" pitchFamily="34" charset="0"/>
                <a:ea typeface="Calibri"/>
                <a:cs typeface="Arial" panose="020B0604020202020204" pitchFamily="34" charset="0"/>
                <a:sym typeface="Calibri"/>
              </a:rPr>
              <a:t>8</a:t>
            </a:fld>
            <a:endParaRPr lang="en-US" b="0" i="0" u="none" strike="noStrike" cap="none" dirty="0">
              <a:solidFill>
                <a:schemeClr val="tx1"/>
              </a:solidFill>
              <a:latin typeface="Arial" panose="020B0604020202020204" pitchFamily="34" charset="0"/>
              <a:ea typeface="Calibri"/>
              <a:cs typeface="Arial" panose="020B0604020202020204" pitchFamily="34" charset="0"/>
              <a:sym typeface="Calibri"/>
            </a:endParaRPr>
          </a:p>
        </p:txBody>
      </p:sp>
      <p:pic>
        <p:nvPicPr>
          <p:cNvPr id="6" name="Picture 5"/>
          <p:cNvPicPr>
            <a:picLocks noChangeAspect="1"/>
          </p:cNvPicPr>
          <p:nvPr/>
        </p:nvPicPr>
        <p:blipFill>
          <a:blip r:embed="rId3"/>
          <a:stretch>
            <a:fillRect/>
          </a:stretch>
        </p:blipFill>
        <p:spPr>
          <a:xfrm>
            <a:off x="381000" y="1152505"/>
            <a:ext cx="7924800" cy="1377982"/>
          </a:xfrm>
          <a:prstGeom prst="rect">
            <a:avLst/>
          </a:prstGeom>
        </p:spPr>
      </p:pic>
      <p:pic>
        <p:nvPicPr>
          <p:cNvPr id="7" name="Picture 6"/>
          <p:cNvPicPr>
            <a:picLocks noChangeAspect="1"/>
          </p:cNvPicPr>
          <p:nvPr/>
        </p:nvPicPr>
        <p:blipFill>
          <a:blip r:embed="rId4"/>
          <a:stretch>
            <a:fillRect/>
          </a:stretch>
        </p:blipFill>
        <p:spPr>
          <a:xfrm>
            <a:off x="145715" y="2805069"/>
            <a:ext cx="8998284" cy="752128"/>
          </a:xfrm>
          <a:prstGeom prst="rect">
            <a:avLst/>
          </a:prstGeom>
        </p:spPr>
      </p:pic>
      <p:sp>
        <p:nvSpPr>
          <p:cNvPr id="10" name="TextBox 9">
            <a:extLst>
              <a:ext uri="{FF2B5EF4-FFF2-40B4-BE49-F238E27FC236}">
                <a16:creationId xmlns:a16="http://schemas.microsoft.com/office/drawing/2014/main" id="{BACA4E80-18A1-426D-A0F8-D640F1857FA1}"/>
              </a:ext>
            </a:extLst>
          </p:cNvPr>
          <p:cNvSpPr txBox="1"/>
          <p:nvPr/>
        </p:nvSpPr>
        <p:spPr>
          <a:xfrm>
            <a:off x="533400" y="3755549"/>
            <a:ext cx="8153400" cy="2488956"/>
          </a:xfrm>
          <a:prstGeom prst="rect">
            <a:avLst/>
          </a:prstGeom>
          <a:noFill/>
        </p:spPr>
        <p:txBody>
          <a:bodyPr wrap="square" rtlCol="0">
            <a:normAutofit fontScale="62500" lnSpcReduction="20000"/>
          </a:bodyPr>
          <a:lstStyle/>
          <a:p>
            <a:r>
              <a:rPr lang="en-US" sz="2800" dirty="0"/>
              <a:t>When these fields are the same, the ETL must determine whether to sum them up into 1 record or keep them as separate records.  In the example above, the ETL decided to combine them into one record:</a:t>
            </a:r>
          </a:p>
          <a:p>
            <a:endParaRPr lang="en-US" sz="2800" dirty="0"/>
          </a:p>
          <a:p>
            <a:pPr marL="285750" indent="-285750">
              <a:buFont typeface="Arial" panose="020B0604020202020204" pitchFamily="34" charset="0"/>
              <a:buChar char="•"/>
            </a:pPr>
            <a:r>
              <a:rPr lang="en-US" sz="2800" dirty="0"/>
              <a:t>Same Device</a:t>
            </a:r>
          </a:p>
          <a:p>
            <a:pPr marL="285750" indent="-285750">
              <a:buFont typeface="Arial" panose="020B0604020202020204" pitchFamily="34" charset="0"/>
              <a:buChar char="•"/>
            </a:pPr>
            <a:r>
              <a:rPr lang="en-US" sz="2800" dirty="0"/>
              <a:t>Same Day</a:t>
            </a:r>
          </a:p>
          <a:p>
            <a:pPr marL="285750" indent="-285750">
              <a:buFont typeface="Arial" panose="020B0604020202020204" pitchFamily="34" charset="0"/>
              <a:buChar char="•"/>
            </a:pPr>
            <a:r>
              <a:rPr lang="en-US" sz="2800" dirty="0"/>
              <a:t>Same Visit</a:t>
            </a:r>
          </a:p>
          <a:p>
            <a:pPr marL="285750" indent="-285750">
              <a:buFont typeface="Arial" panose="020B0604020202020204" pitchFamily="34" charset="0"/>
              <a:buChar char="•"/>
            </a:pPr>
            <a:r>
              <a:rPr lang="en-US" sz="2800" dirty="0"/>
              <a:t>Same Provider</a:t>
            </a:r>
          </a:p>
          <a:p>
            <a:pPr marL="285750" indent="-285750">
              <a:buFont typeface="Arial" panose="020B0604020202020204" pitchFamily="34" charset="0"/>
              <a:buChar char="•"/>
            </a:pPr>
            <a:r>
              <a:rPr lang="en-US" sz="2800" dirty="0"/>
              <a:t>Same Time </a:t>
            </a:r>
          </a:p>
          <a:p>
            <a:pPr marL="285750" indent="-285750">
              <a:buFont typeface="Arial" panose="020B0604020202020204" pitchFamily="34" charset="0"/>
              <a:buChar char="•"/>
            </a:pPr>
            <a:r>
              <a:rPr lang="en-US" sz="2800" dirty="0"/>
              <a:t>Same Modified</a:t>
            </a:r>
          </a:p>
          <a:p>
            <a:endParaRPr lang="en-US" sz="2800" dirty="0"/>
          </a:p>
          <a:p>
            <a:endParaRPr lang="en-US" sz="2800" dirty="0"/>
          </a:p>
        </p:txBody>
      </p:sp>
    </p:spTree>
    <p:extLst>
      <p:ext uri="{BB962C8B-B14F-4D97-AF65-F5344CB8AC3E}">
        <p14:creationId xmlns:p14="http://schemas.microsoft.com/office/powerpoint/2010/main" val="1152309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Standardization of Measurements/Units</a:t>
            </a:r>
          </a:p>
        </p:txBody>
      </p:sp>
      <p:sp>
        <p:nvSpPr>
          <p:cNvPr id="3" name="Content Placeholder 2"/>
          <p:cNvSpPr>
            <a:spLocks noGrp="1"/>
          </p:cNvSpPr>
          <p:nvPr>
            <p:ph type="body" idx="1"/>
          </p:nvPr>
        </p:nvSpPr>
        <p:spPr/>
        <p:txBody>
          <a:bodyPr>
            <a:normAutofit/>
          </a:bodyPr>
          <a:lstStyle/>
          <a:p>
            <a:r>
              <a:rPr lang="en-US" dirty="0"/>
              <a:t>OHDSI Remote Study conducted to generate top 100 units being used</a:t>
            </a:r>
          </a:p>
          <a:p>
            <a:r>
              <a:rPr lang="en-US" dirty="0">
                <a:hlinkClick r:id="rId3"/>
              </a:rPr>
              <a:t>http://forums.ohdsi.org/t/themis-subgroup-measurement-procedure/3675</a:t>
            </a:r>
            <a:endParaRPr lang="en-US" dirty="0"/>
          </a:p>
          <a:p>
            <a:r>
              <a:rPr lang="en-US" dirty="0"/>
              <a:t> </a:t>
            </a:r>
            <a:r>
              <a:rPr lang="en-US" dirty="0">
                <a:hlinkClick r:id="rId4"/>
              </a:rPr>
              <a:t>https://github.com/OHDSI/StudyProtocolSandbox/blob/master/themis/</a:t>
            </a:r>
            <a:endParaRPr lang="en-US" dirty="0"/>
          </a:p>
          <a:p>
            <a:pPr marL="203200" indent="0">
              <a:buNone/>
            </a:pPr>
            <a:endParaRPr lang="en-US" dirty="0">
              <a:latin typeface="Calibri" panose="020F0502020204030204" pitchFamily="34" charset="0"/>
            </a:endParaRPr>
          </a:p>
          <a:p>
            <a:pPr marL="203200" indent="0">
              <a:buNone/>
            </a:pPr>
            <a:endParaRPr lang="en-US" dirty="0"/>
          </a:p>
          <a:p>
            <a:endParaRPr lang="en-US" dirty="0"/>
          </a:p>
          <a:p>
            <a:endParaRPr lang="en-US" dirty="0"/>
          </a:p>
          <a:p>
            <a:endParaRPr lang="en-US" sz="2000" dirty="0"/>
          </a:p>
        </p:txBody>
      </p:sp>
      <p:sp>
        <p:nvSpPr>
          <p:cNvPr id="4" name="Slide Number Placeholder 3">
            <a:extLst>
              <a:ext uri="{FF2B5EF4-FFF2-40B4-BE49-F238E27FC236}">
                <a16:creationId xmlns:a16="http://schemas.microsoft.com/office/drawing/2014/main" id="{A041CF6A-4BF3-4F4E-9ED9-3BBA63465618}"/>
              </a:ext>
            </a:extLst>
          </p:cNvPr>
          <p:cNvSpPr>
            <a:spLocks noGrp="1"/>
          </p:cNvSpPr>
          <p:nvPr>
            <p:ph type="sldNum" idx="12"/>
          </p:nvPr>
        </p:nvSpPr>
        <p:spPr/>
        <p:txBody>
          <a:bodyPr/>
          <a:lstStyle/>
          <a:p>
            <a:pPr marL="0" marR="0" lvl="0" indent="0" algn="r" rtl="0">
              <a:lnSpc>
                <a:spcPct val="100000"/>
              </a:lnSpc>
              <a:spcBef>
                <a:spcPts val="0"/>
              </a:spcBef>
              <a:spcAft>
                <a:spcPts val="0"/>
              </a:spcAft>
              <a:buClr>
                <a:srgbClr val="20425A"/>
              </a:buClr>
              <a:buSzPct val="25000"/>
              <a:buFont typeface="Calibri"/>
              <a:buNone/>
            </a:pPr>
            <a:fld id="{00000000-1234-1234-1234-123412341234}" type="slidenum">
              <a:rPr lang="en-US" b="0" i="0" u="none" strike="noStrike" cap="none" smtClean="0">
                <a:solidFill>
                  <a:schemeClr val="tx1"/>
                </a:solidFill>
                <a:latin typeface="Arial" panose="020B0604020202020204" pitchFamily="34" charset="0"/>
                <a:ea typeface="Calibri"/>
                <a:cs typeface="Arial" panose="020B0604020202020204" pitchFamily="34" charset="0"/>
                <a:sym typeface="Calibri"/>
              </a:rPr>
              <a:t>9</a:t>
            </a:fld>
            <a:endParaRPr lang="en-US" b="0" i="0" u="none" strike="noStrike" cap="none" dirty="0">
              <a:solidFill>
                <a:schemeClr val="tx1"/>
              </a:solidFill>
              <a:latin typeface="Arial" panose="020B0604020202020204" pitchFamily="34" charset="0"/>
              <a:ea typeface="Calibri"/>
              <a:cs typeface="Arial" panose="020B0604020202020204" pitchFamily="34" charset="0"/>
              <a:sym typeface="Calibri"/>
            </a:endParaRPr>
          </a:p>
        </p:txBody>
      </p:sp>
    </p:spTree>
    <p:extLst>
      <p:ext uri="{BB962C8B-B14F-4D97-AF65-F5344CB8AC3E}">
        <p14:creationId xmlns:p14="http://schemas.microsoft.com/office/powerpoint/2010/main" val="415381474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7381</TotalTime>
  <Words>5240</Words>
  <Application>Microsoft Office PowerPoint</Application>
  <PresentationFormat>On-screen Show (4:3)</PresentationFormat>
  <Paragraphs>662</Paragraphs>
  <Slides>79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79</vt:i4>
      </vt:variant>
    </vt:vector>
  </HeadingPairs>
  <TitlesOfParts>
    <vt:vector size="83" baseType="lpstr">
      <vt:lpstr>Arial</vt:lpstr>
      <vt:lpstr>Calibri</vt:lpstr>
      <vt:lpstr>Consolas</vt:lpstr>
      <vt:lpstr>Office Theme</vt:lpstr>
      <vt:lpstr>THEMIS F2F  </vt:lpstr>
      <vt:lpstr>Agenda - Thursday</vt:lpstr>
      <vt:lpstr>Ground Rules</vt:lpstr>
      <vt:lpstr>THEMIS Roadmap</vt:lpstr>
      <vt:lpstr>Device: Default Quantity</vt:lpstr>
      <vt:lpstr>Device: Duplicate Records</vt:lpstr>
      <vt:lpstr>Procedure: Default Quantity</vt:lpstr>
      <vt:lpstr>Procedure: Duplicate Records</vt:lpstr>
      <vt:lpstr>Standardization of Measurements/Units</vt:lpstr>
      <vt:lpstr>PowerPoint Presentation</vt:lpstr>
      <vt:lpstr>How to handle tobacco</vt:lpstr>
      <vt:lpstr>Granular vs Total Cost/Geographical or year-based multiplier tables</vt:lpstr>
      <vt:lpstr>Payer Type clean-up and convention</vt:lpstr>
      <vt:lpstr>DRG/Overlapping Payer Plan Period</vt:lpstr>
      <vt:lpstr>Missing Visit End Dates/Pharmacy considered visits</vt:lpstr>
      <vt:lpstr>Data Inclusion</vt:lpstr>
      <vt:lpstr>Date/Time</vt:lpstr>
      <vt:lpstr>Flavors of 0</vt:lpstr>
      <vt:lpstr>Duplicate Drugs on Same Day</vt:lpstr>
      <vt:lpstr>Should source values be standardized</vt:lpstr>
      <vt:lpstr>Death- Multiple Records (Same Day)</vt:lpstr>
      <vt:lpstr>Death: Multiple records – different day</vt:lpstr>
      <vt:lpstr>Events after Death</vt:lpstr>
      <vt:lpstr>Death Domain</vt:lpstr>
      <vt:lpstr>Death Conventions</vt:lpstr>
      <vt:lpstr>Birth year after database ends</vt:lpstr>
      <vt:lpstr>Glean month if birth absent</vt:lpstr>
      <vt:lpstr>Masking person’s age</vt:lpstr>
      <vt:lpstr>Gender vs Sex</vt:lpstr>
      <vt:lpstr>Multiple Gender</vt:lpstr>
      <vt:lpstr>Multiple Ethnicity</vt:lpstr>
      <vt:lpstr>Multiple Race</vt:lpstr>
      <vt:lpstr>Person with no transaction records</vt:lpstr>
      <vt:lpstr>Primary Provider Unknown</vt:lpstr>
      <vt:lpstr>Hot Topics</vt:lpstr>
      <vt:lpstr>Observation Period Issues</vt:lpstr>
      <vt:lpstr>Use Case #1: EHR Data (CPRD)</vt:lpstr>
      <vt:lpstr>Use Cases #2 and #3: US Claims</vt:lpstr>
      <vt:lpstr>Solution #1 A </vt:lpstr>
      <vt:lpstr>Solution #1 B </vt:lpstr>
      <vt:lpstr>Solution #2</vt:lpstr>
      <vt:lpstr>Solution #3</vt:lpstr>
      <vt:lpstr>Solution #4</vt:lpstr>
      <vt:lpstr>TOPIC 1 - Low Quality Records</vt:lpstr>
      <vt:lpstr>TOPIC 10 – Source Concepts for Local Variables</vt:lpstr>
      <vt:lpstr>Modifiers</vt:lpstr>
      <vt:lpstr>Background</vt:lpstr>
      <vt:lpstr>Problem</vt:lpstr>
      <vt:lpstr>Option 1:  Create modifier table</vt:lpstr>
      <vt:lpstr>Option 2:  Drop modifiers</vt:lpstr>
      <vt:lpstr>Option 3:  Make modifiers a new vocabulary and use visit detail</vt:lpstr>
      <vt:lpstr>How this works</vt:lpstr>
      <vt:lpstr>Agenda - Friday</vt:lpstr>
      <vt:lpstr>TOPIC 12 – Negative Integers </vt:lpstr>
      <vt:lpstr>TOPIC 35 – Negative Supply and Drug Exposure End Date</vt:lpstr>
      <vt:lpstr>How we should handle negative values in measurement results?</vt:lpstr>
      <vt:lpstr>Social history in the CDM  Alcohol, Tobacco, recreational drugs</vt:lpstr>
      <vt:lpstr>Variables to represent</vt:lpstr>
      <vt:lpstr>Observation table</vt:lpstr>
      <vt:lpstr>Observation table</vt:lpstr>
      <vt:lpstr>Observation table</vt:lpstr>
      <vt:lpstr>Observation table changes to be made</vt:lpstr>
      <vt:lpstr>Drug exposure </vt:lpstr>
      <vt:lpstr>Social history in the Drug exposure table</vt:lpstr>
      <vt:lpstr>Changes to be made</vt:lpstr>
      <vt:lpstr>Conventions, conventions, conventions</vt:lpstr>
      <vt:lpstr>Provider Specialty</vt:lpstr>
      <vt:lpstr>Provider Specialty</vt:lpstr>
      <vt:lpstr>Provider Specialty</vt:lpstr>
      <vt:lpstr>Patient Reported Drugs/Conditions</vt:lpstr>
      <vt:lpstr>Place of Service Concept ID</vt:lpstr>
      <vt:lpstr>Non-individuals in Provider table</vt:lpstr>
      <vt:lpstr>International Address/Location</vt:lpstr>
      <vt:lpstr>Coordinates to Location table</vt:lpstr>
      <vt:lpstr>Scope of THEMIS: CDM Versions of Interest</vt:lpstr>
      <vt:lpstr>Scope of THEMIS</vt:lpstr>
      <vt:lpstr>Options</vt:lpstr>
      <vt:lpstr>THEMIS at a Glance</vt:lpstr>
      <vt:lpstr>THEMIS Senate Logistics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OMOP  Common Data Model (CDM)  &amp; Extract-Transform-Load (ETL) Tutorial</dc:title>
  <dc:creator>Urvi SHAH</dc:creator>
  <cp:lastModifiedBy>Van Zandt, Mui</cp:lastModifiedBy>
  <cp:revision>290</cp:revision>
  <cp:lastPrinted>2016-09-15T20:43:38Z</cp:lastPrinted>
  <dcterms:modified xsi:type="dcterms:W3CDTF">2018-04-12T03:40:16Z</dcterms:modified>
</cp:coreProperties>
</file>