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94" r:id="rId2"/>
    <p:sldId id="396" r:id="rId3"/>
    <p:sldId id="397" r:id="rId4"/>
    <p:sldId id="256" r:id="rId5"/>
    <p:sldId id="259" r:id="rId6"/>
    <p:sldId id="268" r:id="rId7"/>
    <p:sldId id="269" r:id="rId8"/>
    <p:sldId id="270" r:id="rId9"/>
    <p:sldId id="293" r:id="rId10"/>
    <p:sldId id="258" r:id="rId11"/>
    <p:sldId id="257" r:id="rId12"/>
    <p:sldId id="398" r:id="rId13"/>
    <p:sldId id="260" r:id="rId14"/>
    <p:sldId id="404" r:id="rId15"/>
    <p:sldId id="405" r:id="rId16"/>
    <p:sldId id="400" r:id="rId17"/>
    <p:sldId id="401" r:id="rId18"/>
    <p:sldId id="391" r:id="rId19"/>
    <p:sldId id="393" r:id="rId20"/>
    <p:sldId id="261" r:id="rId21"/>
    <p:sldId id="402" r:id="rId22"/>
    <p:sldId id="262" r:id="rId23"/>
    <p:sldId id="263" r:id="rId24"/>
    <p:sldId id="264" r:id="rId25"/>
    <p:sldId id="265" r:id="rId26"/>
    <p:sldId id="266" r:id="rId27"/>
    <p:sldId id="267" r:id="rId28"/>
    <p:sldId id="295" r:id="rId29"/>
    <p:sldId id="296" r:id="rId30"/>
    <p:sldId id="297" r:id="rId31"/>
    <p:sldId id="298" r:id="rId32"/>
    <p:sldId id="299" r:id="rId33"/>
    <p:sldId id="294" r:id="rId34"/>
    <p:sldId id="399" r:id="rId35"/>
    <p:sldId id="403" r:id="rId3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204" autoAdjust="0"/>
  </p:normalViewPr>
  <p:slideViewPr>
    <p:cSldViewPr snapToGrid="0">
      <p:cViewPr varScale="1">
        <p:scale>
          <a:sx n="88" d="100"/>
          <a:sy n="88" d="100"/>
        </p:scale>
        <p:origin x="217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BD6CE-3AE1-400E-9F80-6862E462E1FE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E55441-FB42-4C34-B5D6-1F6C2C1C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30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19" cy="4183379"/>
          </a:xfrm>
          <a:prstGeom prst="rect">
            <a:avLst/>
          </a:prstGeom>
        </p:spPr>
        <p:txBody>
          <a:bodyPr lIns="91410" tIns="91410" rIns="91410" bIns="91410" anchor="t" anchorCtr="0">
            <a:noAutofit/>
          </a:bodyPr>
          <a:lstStyle/>
          <a:p>
            <a:endParaRPr dirty="0"/>
          </a:p>
        </p:txBody>
      </p:sp>
      <p:sp>
        <p:nvSpPr>
          <p:cNvPr id="243" name="Shape 24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7714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Shape 749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Shape 750"/>
          <p:cNvSpPr txBox="1">
            <a:spLocks noGrp="1"/>
          </p:cNvSpPr>
          <p:nvPr>
            <p:ph type="body" idx="1"/>
          </p:nvPr>
        </p:nvSpPr>
        <p:spPr>
          <a:xfrm>
            <a:off x="701040" y="4415791"/>
            <a:ext cx="5608200" cy="4183499"/>
          </a:xfrm>
          <a:prstGeom prst="rect">
            <a:avLst/>
          </a:prstGeom>
        </p:spPr>
        <p:txBody>
          <a:bodyPr lIns="91410" tIns="91410" rIns="91410" bIns="91410" anchor="t" anchorCtr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926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E55441-FB42-4C34-B5D6-1F6C2C1CF8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85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CCA093-4890-4B46-98EB-711D340FBB2C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3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2200" y="2130425"/>
            <a:ext cx="6096000" cy="17557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4038600"/>
            <a:ext cx="60960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15315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27" name="Picture 3" descr="C:\Users\pryan4\Downloads\want-impact-public-health-help-shape-journey-ahead\OHDSI logo with text - vertical - color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8600" y="1875375"/>
            <a:ext cx="2682875" cy="323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3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1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3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91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60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76200"/>
          </a:xfrm>
          <a:prstGeom prst="rect">
            <a:avLst/>
          </a:prstGeom>
          <a:gradFill>
            <a:gsLst>
              <a:gs pos="44000">
                <a:srgbClr val="20425A"/>
              </a:gs>
              <a:gs pos="100000">
                <a:srgbClr val="FCCB10"/>
              </a:gs>
              <a:gs pos="55000">
                <a:srgbClr val="EB662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C:\Users\pryan4\Downloads\want-impact-public-health-help-shape-journey-ahead\OHDSI logo only - color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-38160"/>
            <a:ext cx="1326583" cy="12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0425A"/>
                </a:solidFill>
              </a:defRPr>
            </a:lvl1pPr>
          </a:lstStyle>
          <a:p>
            <a:fld id="{444583ED-F364-40B3-B25B-483B5033DF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4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7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000" kern="1200">
          <a:solidFill>
            <a:srgbClr val="20425A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rgbClr val="20425A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rgbClr val="20425A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rgbClr val="20425A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rgbClr val="20425A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rgbClr val="20425A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dometriosis-uk.org/laurens-story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forums.ohdsi.org/t/reasons-to-ohdsis-omop-cdm/527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gif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microsoft.com/office/2007/relationships/hdphoto" Target="../media/hdphoto1.wdp"/><Relationship Id="rId9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microsoft.com/office/2007/relationships/hdphoto" Target="../media/hdphoto1.wdp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hyperlink" Target="https://www.endometriosis-uk.org/laurens-story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OHDSI/ETL-Synthea/blob/master/Design/RabbitInAHatDesign.docx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6676-929F-4C2F-A569-DBEA0C98106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/>
              <a:t>GENERAL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DD0-DC2A-42FF-AB6F-3FBD4C246D6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/>
              <a:t>Throughout the day we are going to use data from one patient to illustrate how to do a CDM.  We think only having one data point makes the process more tangible.</a:t>
            </a:r>
          </a:p>
          <a:p>
            <a:endParaRPr lang="en-US" dirty="0"/>
          </a:p>
          <a:p>
            <a:r>
              <a:rPr lang="en-US" dirty="0"/>
              <a:t>We will reuse Lauren: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https://www.endometriosis-uk.org/laurens-story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43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B4DE1-AB19-4A04-A67F-FE082F033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OHDSI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329C6-D450-4A38-8BAC-0FB692BF1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8C99F-F0DD-4C9E-A004-ECA13D2C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CDM?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45005-0A0E-4F68-8E41-EB1191BCE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highlight>
                  <a:srgbClr val="FFFF00"/>
                </a:highlight>
                <a:hlinkClick r:id="rId2"/>
              </a:rPr>
              <a:t>http://forums.ohdsi.org/t/reasons-to-ohdsis-omop-cdm/5273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Maybe find a diverse stakeholders for ideas</a:t>
            </a:r>
          </a:p>
          <a:p>
            <a:r>
              <a:rPr lang="en-US" dirty="0">
                <a:highlight>
                  <a:srgbClr val="FFFF00"/>
                </a:highlight>
              </a:rPr>
              <a:t>Talk to Peter to help us flesh out this slide a bit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Why for a regulatory</a:t>
            </a:r>
          </a:p>
          <a:p>
            <a:r>
              <a:rPr lang="en-US" dirty="0">
                <a:highlight>
                  <a:srgbClr val="FFFF00"/>
                </a:highlight>
              </a:rPr>
              <a:t>For a pharma company</a:t>
            </a:r>
          </a:p>
          <a:p>
            <a:r>
              <a:rPr lang="en-US" dirty="0">
                <a:highlight>
                  <a:srgbClr val="FFFF00"/>
                </a:highlight>
              </a:rPr>
              <a:t>Why for a researcher</a:t>
            </a:r>
          </a:p>
          <a:p>
            <a:r>
              <a:rPr lang="en-US" dirty="0">
                <a:highlight>
                  <a:srgbClr val="FFFF00"/>
                </a:highlight>
              </a:rPr>
              <a:t>Why for data sources</a:t>
            </a:r>
          </a:p>
          <a:p>
            <a:r>
              <a:rPr lang="en-US" dirty="0">
                <a:highlight>
                  <a:srgbClr val="FFFF00"/>
                </a:highlight>
              </a:rPr>
              <a:t>Why for </a:t>
            </a:r>
            <a:r>
              <a:rPr lang="en-US" dirty="0" err="1">
                <a:highlight>
                  <a:srgbClr val="FFFF00"/>
                </a:highlight>
              </a:rPr>
              <a:t>enterprisess</a:t>
            </a:r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86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812E-488F-45FA-93F0-88A7EC1F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QUICK RECAP OF CDM AND VOCAV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7B7BC-FFA6-4D78-9E28-866E27832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32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Related image">
            <a:extLst>
              <a:ext uri="{FF2B5EF4-FFF2-40B4-BE49-F238E27FC236}">
                <a16:creationId xmlns:a16="http://schemas.microsoft.com/office/drawing/2014/main" id="{105BC764-D4FB-47FF-9149-FBDE29B7F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28" y="2292833"/>
            <a:ext cx="1466020" cy="142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4F07C-F761-4267-B725-2BB44AF38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7544" y="1219200"/>
            <a:ext cx="6439256" cy="4906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experts and CDM experts together design the ETL</a:t>
            </a:r>
          </a:p>
          <a:p>
            <a:endParaRPr lang="en-US" dirty="0"/>
          </a:p>
          <a:p>
            <a:r>
              <a:rPr lang="en-US" dirty="0"/>
              <a:t>People with medical knowledge create the code mappings</a:t>
            </a:r>
          </a:p>
          <a:p>
            <a:endParaRPr lang="en-US" dirty="0"/>
          </a:p>
          <a:p>
            <a:r>
              <a:rPr lang="en-US" dirty="0"/>
              <a:t>A technical person implements the ETL</a:t>
            </a:r>
          </a:p>
          <a:p>
            <a:endParaRPr lang="en-US" dirty="0"/>
          </a:p>
          <a:p>
            <a:r>
              <a:rPr lang="en-US" dirty="0"/>
              <a:t>All are involved in quality control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414E47-578F-47A0-A3FC-615DF533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ETLing</a:t>
            </a:r>
            <a:r>
              <a:rPr lang="en-US" dirty="0"/>
              <a:t> Best Practices</a:t>
            </a:r>
          </a:p>
        </p:txBody>
      </p:sp>
      <p:pic>
        <p:nvPicPr>
          <p:cNvPr id="1028" name="Picture 4" descr="Image result for pusheen transparent background">
            <a:extLst>
              <a:ext uri="{FF2B5EF4-FFF2-40B4-BE49-F238E27FC236}">
                <a16:creationId xmlns:a16="http://schemas.microsoft.com/office/drawing/2014/main" id="{20AAB574-02DF-43D1-8325-7AD0DBC4E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650063"/>
            <a:ext cx="1522917" cy="152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e result for pusheen transparent background, sherlock">
            <a:extLst>
              <a:ext uri="{FF2B5EF4-FFF2-40B4-BE49-F238E27FC236}">
                <a16:creationId xmlns:a16="http://schemas.microsoft.com/office/drawing/2014/main" id="{9BC27A98-BE1D-438C-8E78-D12DCA786CC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15" y="5019549"/>
            <a:ext cx="1187116" cy="118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pusheen transparent background">
            <a:extLst>
              <a:ext uri="{FF2B5EF4-FFF2-40B4-BE49-F238E27FC236}">
                <a16:creationId xmlns:a16="http://schemas.microsoft.com/office/drawing/2014/main" id="{9ADF4F68-25FA-43B4-91BD-E377D99CF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15" y="1000985"/>
            <a:ext cx="1319346" cy="131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240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EB30-9F48-4F0E-9793-5DD834B6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Process</a:t>
            </a:r>
          </a:p>
        </p:txBody>
      </p:sp>
      <p:pic>
        <p:nvPicPr>
          <p:cNvPr id="4" name="Picture 12" descr="Image result for pusheen transparent background">
            <a:extLst>
              <a:ext uri="{FF2B5EF4-FFF2-40B4-BE49-F238E27FC236}">
                <a16:creationId xmlns:a16="http://schemas.microsoft.com/office/drawing/2014/main" id="{64DC4356-8ACD-4E8A-8906-796F627AA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0" y="1058180"/>
            <a:ext cx="1319346" cy="131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lated image">
            <a:extLst>
              <a:ext uri="{FF2B5EF4-FFF2-40B4-BE49-F238E27FC236}">
                <a16:creationId xmlns:a16="http://schemas.microsoft.com/office/drawing/2014/main" id="{F8A09326-3F61-43A9-B3C8-A0802565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230" y="1005611"/>
            <a:ext cx="1466020" cy="142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pusheen transparent background">
            <a:extLst>
              <a:ext uri="{FF2B5EF4-FFF2-40B4-BE49-F238E27FC236}">
                <a16:creationId xmlns:a16="http://schemas.microsoft.com/office/drawing/2014/main" id="{602EEC01-2031-4541-ABCA-9D3501D0D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83" y="2715198"/>
            <a:ext cx="1522917" cy="152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2EF42C-B9E7-4EFD-9FB2-A3BC0D3AC0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7840" y="2772095"/>
            <a:ext cx="1466020" cy="14660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1F0986C-3086-4343-BC3C-40795769FE0B}"/>
              </a:ext>
            </a:extLst>
          </p:cNvPr>
          <p:cNvSpPr/>
          <p:nvPr/>
        </p:nvSpPr>
        <p:spPr>
          <a:xfrm>
            <a:off x="440512" y="2377526"/>
            <a:ext cx="17852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Data experts and CDM experts together design the ETL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18EFB59-8E91-409A-9CBD-551223DB5EC9}"/>
              </a:ext>
            </a:extLst>
          </p:cNvPr>
          <p:cNvSpPr/>
          <p:nvPr/>
        </p:nvSpPr>
        <p:spPr>
          <a:xfrm>
            <a:off x="2234154" y="1190269"/>
            <a:ext cx="1077686" cy="105516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331D9C-EAF8-41C8-ACAF-AEFB9A49F33A}"/>
              </a:ext>
            </a:extLst>
          </p:cNvPr>
          <p:cNvSpPr/>
          <p:nvPr/>
        </p:nvSpPr>
        <p:spPr>
          <a:xfrm>
            <a:off x="3031312" y="2390392"/>
            <a:ext cx="18723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People with medical knowledge create the code mappings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AC5A98A-9940-49F1-9348-2A1FD855F569}"/>
              </a:ext>
            </a:extLst>
          </p:cNvPr>
          <p:cNvSpPr/>
          <p:nvPr/>
        </p:nvSpPr>
        <p:spPr>
          <a:xfrm>
            <a:off x="4737308" y="1142836"/>
            <a:ext cx="1077686" cy="105516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croll: Vertical 17">
            <a:extLst>
              <a:ext uri="{FF2B5EF4-FFF2-40B4-BE49-F238E27FC236}">
                <a16:creationId xmlns:a16="http://schemas.microsoft.com/office/drawing/2014/main" id="{47477091-7490-4EAA-B659-CB919F25CA1D}"/>
              </a:ext>
            </a:extLst>
          </p:cNvPr>
          <p:cNvSpPr/>
          <p:nvPr/>
        </p:nvSpPr>
        <p:spPr>
          <a:xfrm>
            <a:off x="6703860" y="1435839"/>
            <a:ext cx="675609" cy="762162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57C5DC-9137-46C8-BDA3-A04C5FDBB48A}"/>
              </a:ext>
            </a:extLst>
          </p:cNvPr>
          <p:cNvSpPr/>
          <p:nvPr/>
        </p:nvSpPr>
        <p:spPr>
          <a:xfrm>
            <a:off x="7041664" y="3985086"/>
            <a:ext cx="2131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technical person implements the ETL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8B54E-2BA6-44E8-94A8-373DAB5C8856}"/>
              </a:ext>
            </a:extLst>
          </p:cNvPr>
          <p:cNvSpPr/>
          <p:nvPr/>
        </p:nvSpPr>
        <p:spPr>
          <a:xfrm>
            <a:off x="4972447" y="3993787"/>
            <a:ext cx="1779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All are involved in quality control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D76B0E6-2009-439E-849A-B4796F42C701}"/>
              </a:ext>
            </a:extLst>
          </p:cNvPr>
          <p:cNvSpPr/>
          <p:nvPr/>
        </p:nvSpPr>
        <p:spPr>
          <a:xfrm rot="2775711">
            <a:off x="7462135" y="2307312"/>
            <a:ext cx="669579" cy="66420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570E993-5EE1-4461-9A1A-939E9E79CFCD}"/>
              </a:ext>
            </a:extLst>
          </p:cNvPr>
          <p:cNvSpPr/>
          <p:nvPr/>
        </p:nvSpPr>
        <p:spPr>
          <a:xfrm rot="10800000">
            <a:off x="6630060" y="3177312"/>
            <a:ext cx="678385" cy="65558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073CD2-594A-44E0-B4B2-5C9F74E92EE5}"/>
              </a:ext>
            </a:extLst>
          </p:cNvPr>
          <p:cNvSpPr/>
          <p:nvPr/>
        </p:nvSpPr>
        <p:spPr>
          <a:xfrm rot="18993669">
            <a:off x="5921350" y="2121135"/>
            <a:ext cx="678385" cy="65558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alt text">
            <a:extLst>
              <a:ext uri="{FF2B5EF4-FFF2-40B4-BE49-F238E27FC236}">
                <a16:creationId xmlns:a16="http://schemas.microsoft.com/office/drawing/2014/main" id="{08F4DE72-AD56-4469-BCF1-2570F8768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43" y="5176886"/>
            <a:ext cx="609600" cy="609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 text">
            <a:extLst>
              <a:ext uri="{FF2B5EF4-FFF2-40B4-BE49-F238E27FC236}">
                <a16:creationId xmlns:a16="http://schemas.microsoft.com/office/drawing/2014/main" id="{C662B725-B696-4291-AAE2-ACE3B4372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0" y="5189299"/>
            <a:ext cx="609600" cy="609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6B4AB1-3FF5-4B72-9581-A5DB1DE165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3935" y="5165486"/>
            <a:ext cx="666750" cy="657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 descr="http://www.ohdsi.org/web/wiki/lib/exe/fetch.php?w=100&amp;tok=44f68f&amp;media=t-ohdsi-logo-only.png">
            <a:extLst>
              <a:ext uri="{FF2B5EF4-FFF2-40B4-BE49-F238E27FC236}">
                <a16:creationId xmlns:a16="http://schemas.microsoft.com/office/drawing/2014/main" id="{888B8901-38FA-453D-853D-ECE900F96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636" y="5118974"/>
            <a:ext cx="667512" cy="6675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E85E4A7-D03F-4EFC-BEAF-E9F02D6D3C64}"/>
              </a:ext>
            </a:extLst>
          </p:cNvPr>
          <p:cNvSpPr txBox="1"/>
          <p:nvPr/>
        </p:nvSpPr>
        <p:spPr>
          <a:xfrm rot="16200000">
            <a:off x="-477164" y="5411489"/>
            <a:ext cx="146602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OHDSI Tools</a:t>
            </a:r>
          </a:p>
        </p:txBody>
      </p: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621BB490-F3C3-49B0-9E00-4729A1FE91D9}"/>
              </a:ext>
            </a:extLst>
          </p:cNvPr>
          <p:cNvCxnSpPr>
            <a:cxnSpLocks/>
          </p:cNvCxnSpPr>
          <p:nvPr/>
        </p:nvCxnSpPr>
        <p:spPr>
          <a:xfrm>
            <a:off x="440512" y="4863145"/>
            <a:ext cx="854020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44E7CF4-144C-41ED-A8EC-8F2CF1E39F7A}"/>
              </a:ext>
            </a:extLst>
          </p:cNvPr>
          <p:cNvSpPr/>
          <p:nvPr/>
        </p:nvSpPr>
        <p:spPr>
          <a:xfrm>
            <a:off x="501006" y="5822711"/>
            <a:ext cx="887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White </a:t>
            </a:r>
          </a:p>
          <a:p>
            <a:pPr algn="ctr"/>
            <a:r>
              <a:rPr lang="en-US" dirty="0"/>
              <a:t>Rabbit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BF8E0F-1417-452C-99F5-CB3E9FB9D821}"/>
              </a:ext>
            </a:extLst>
          </p:cNvPr>
          <p:cNvSpPr/>
          <p:nvPr/>
        </p:nvSpPr>
        <p:spPr>
          <a:xfrm>
            <a:off x="1493969" y="5857425"/>
            <a:ext cx="1026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Rabbit In a Hat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5EB7CC5-E15C-4E4E-B709-8CE84C714A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4959" y="5118974"/>
            <a:ext cx="666750" cy="657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1C6399E-6E5D-4750-8A54-848ABB3BAB38}"/>
              </a:ext>
            </a:extLst>
          </p:cNvPr>
          <p:cNvSpPr/>
          <p:nvPr/>
        </p:nvSpPr>
        <p:spPr>
          <a:xfrm>
            <a:off x="7754993" y="5810913"/>
            <a:ext cx="1026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Rabbit In a Hat</a:t>
            </a:r>
          </a:p>
        </p:txBody>
      </p:sp>
      <p:pic>
        <p:nvPicPr>
          <p:cNvPr id="40" name="Picture 4" descr="alt text">
            <a:extLst>
              <a:ext uri="{FF2B5EF4-FFF2-40B4-BE49-F238E27FC236}">
                <a16:creationId xmlns:a16="http://schemas.microsoft.com/office/drawing/2014/main" id="{F9E85829-930F-413F-8AD2-7F3326E32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447" y="5156161"/>
            <a:ext cx="609600" cy="609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05BD990-975B-463D-8E8E-37655C8F614A}"/>
              </a:ext>
            </a:extLst>
          </p:cNvPr>
          <p:cNvSpPr/>
          <p:nvPr/>
        </p:nvSpPr>
        <p:spPr>
          <a:xfrm>
            <a:off x="4795793" y="5789573"/>
            <a:ext cx="887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White </a:t>
            </a:r>
          </a:p>
          <a:p>
            <a:pPr algn="ctr"/>
            <a:r>
              <a:rPr lang="en-US" dirty="0"/>
              <a:t>Rabbit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3133E-26A1-4A28-9F23-A654427D2094}"/>
              </a:ext>
            </a:extLst>
          </p:cNvPr>
          <p:cNvSpPr/>
          <p:nvPr/>
        </p:nvSpPr>
        <p:spPr>
          <a:xfrm>
            <a:off x="5620181" y="5893393"/>
            <a:ext cx="1144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ACHILLES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9CE1E1-527D-410C-8FF4-2F932A3A7660}"/>
              </a:ext>
            </a:extLst>
          </p:cNvPr>
          <p:cNvSpPr/>
          <p:nvPr/>
        </p:nvSpPr>
        <p:spPr>
          <a:xfrm>
            <a:off x="3361630" y="5810913"/>
            <a:ext cx="887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Usagi</a:t>
            </a:r>
          </a:p>
        </p:txBody>
      </p:sp>
    </p:spTree>
    <p:extLst>
      <p:ext uri="{BB962C8B-B14F-4D97-AF65-F5344CB8AC3E}">
        <p14:creationId xmlns:p14="http://schemas.microsoft.com/office/powerpoint/2010/main" val="248747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9EB30-9F48-4F0E-9793-5DD834B6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 Process</a:t>
            </a:r>
          </a:p>
        </p:txBody>
      </p:sp>
      <p:pic>
        <p:nvPicPr>
          <p:cNvPr id="4" name="Picture 12" descr="Image result for pusheen transparent background">
            <a:extLst>
              <a:ext uri="{FF2B5EF4-FFF2-40B4-BE49-F238E27FC236}">
                <a16:creationId xmlns:a16="http://schemas.microsoft.com/office/drawing/2014/main" id="{64DC4356-8ACD-4E8A-8906-796F627AA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0" y="1058180"/>
            <a:ext cx="1319346" cy="131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Related image">
            <a:extLst>
              <a:ext uri="{FF2B5EF4-FFF2-40B4-BE49-F238E27FC236}">
                <a16:creationId xmlns:a16="http://schemas.microsoft.com/office/drawing/2014/main" id="{F8A09326-3F61-43A9-B3C8-A08025658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230" y="1005611"/>
            <a:ext cx="1466020" cy="142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pusheen transparent background">
            <a:extLst>
              <a:ext uri="{FF2B5EF4-FFF2-40B4-BE49-F238E27FC236}">
                <a16:creationId xmlns:a16="http://schemas.microsoft.com/office/drawing/2014/main" id="{602EEC01-2031-4541-ABCA-9D3501D0D2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83" y="2715198"/>
            <a:ext cx="1522917" cy="1522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2EF42C-B9E7-4EFD-9FB2-A3BC0D3AC0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37840" y="2772095"/>
            <a:ext cx="1466020" cy="14660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1F0986C-3086-4343-BC3C-40795769FE0B}"/>
              </a:ext>
            </a:extLst>
          </p:cNvPr>
          <p:cNvSpPr/>
          <p:nvPr/>
        </p:nvSpPr>
        <p:spPr>
          <a:xfrm>
            <a:off x="440512" y="2377526"/>
            <a:ext cx="17852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Data experts and CDM experts together design the ETL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18EFB59-8E91-409A-9CBD-551223DB5EC9}"/>
              </a:ext>
            </a:extLst>
          </p:cNvPr>
          <p:cNvSpPr/>
          <p:nvPr/>
        </p:nvSpPr>
        <p:spPr>
          <a:xfrm>
            <a:off x="2234154" y="1190269"/>
            <a:ext cx="1077686" cy="105516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331D9C-EAF8-41C8-ACAF-AEFB9A49F33A}"/>
              </a:ext>
            </a:extLst>
          </p:cNvPr>
          <p:cNvSpPr/>
          <p:nvPr/>
        </p:nvSpPr>
        <p:spPr>
          <a:xfrm>
            <a:off x="3031312" y="2390392"/>
            <a:ext cx="187234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People with medical knowledge create the code mappings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AC5A98A-9940-49F1-9348-2A1FD855F569}"/>
              </a:ext>
            </a:extLst>
          </p:cNvPr>
          <p:cNvSpPr/>
          <p:nvPr/>
        </p:nvSpPr>
        <p:spPr>
          <a:xfrm>
            <a:off x="4737308" y="1142836"/>
            <a:ext cx="1077686" cy="105516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croll: Vertical 17">
            <a:extLst>
              <a:ext uri="{FF2B5EF4-FFF2-40B4-BE49-F238E27FC236}">
                <a16:creationId xmlns:a16="http://schemas.microsoft.com/office/drawing/2014/main" id="{47477091-7490-4EAA-B659-CB919F25CA1D}"/>
              </a:ext>
            </a:extLst>
          </p:cNvPr>
          <p:cNvSpPr/>
          <p:nvPr/>
        </p:nvSpPr>
        <p:spPr>
          <a:xfrm>
            <a:off x="6703860" y="1435839"/>
            <a:ext cx="675609" cy="762162"/>
          </a:xfrm>
          <a:prstGeom prst="verticalScroll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ETL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57C5DC-9137-46C8-BDA3-A04C5FDBB48A}"/>
              </a:ext>
            </a:extLst>
          </p:cNvPr>
          <p:cNvSpPr/>
          <p:nvPr/>
        </p:nvSpPr>
        <p:spPr>
          <a:xfrm>
            <a:off x="7041664" y="3985086"/>
            <a:ext cx="2131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 technical person implements the ETL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A68B54E-2BA6-44E8-94A8-373DAB5C8856}"/>
              </a:ext>
            </a:extLst>
          </p:cNvPr>
          <p:cNvSpPr/>
          <p:nvPr/>
        </p:nvSpPr>
        <p:spPr>
          <a:xfrm>
            <a:off x="4972447" y="3993787"/>
            <a:ext cx="1779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All are involved in quality control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CD76B0E6-2009-439E-849A-B4796F42C701}"/>
              </a:ext>
            </a:extLst>
          </p:cNvPr>
          <p:cNvSpPr/>
          <p:nvPr/>
        </p:nvSpPr>
        <p:spPr>
          <a:xfrm rot="2775711">
            <a:off x="7462135" y="2307312"/>
            <a:ext cx="669579" cy="664208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E570E993-5EE1-4461-9A1A-939E9E79CFCD}"/>
              </a:ext>
            </a:extLst>
          </p:cNvPr>
          <p:cNvSpPr/>
          <p:nvPr/>
        </p:nvSpPr>
        <p:spPr>
          <a:xfrm rot="10800000">
            <a:off x="6630060" y="3177312"/>
            <a:ext cx="678385" cy="65558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8D073CD2-594A-44E0-B4B2-5C9F74E92EE5}"/>
              </a:ext>
            </a:extLst>
          </p:cNvPr>
          <p:cNvSpPr/>
          <p:nvPr/>
        </p:nvSpPr>
        <p:spPr>
          <a:xfrm rot="18993669">
            <a:off x="5921350" y="2121135"/>
            <a:ext cx="678385" cy="655586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alt text">
            <a:extLst>
              <a:ext uri="{FF2B5EF4-FFF2-40B4-BE49-F238E27FC236}">
                <a16:creationId xmlns:a16="http://schemas.microsoft.com/office/drawing/2014/main" id="{08F4DE72-AD56-4469-BCF1-2570F8768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43" y="5176886"/>
            <a:ext cx="609600" cy="609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 text">
            <a:extLst>
              <a:ext uri="{FF2B5EF4-FFF2-40B4-BE49-F238E27FC236}">
                <a16:creationId xmlns:a16="http://schemas.microsoft.com/office/drawing/2014/main" id="{C662B725-B696-4291-AAE2-ACE3B4372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0" y="5189299"/>
            <a:ext cx="609600" cy="609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56B4AB1-3FF5-4B72-9581-A5DB1DE165E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73935" y="5165486"/>
            <a:ext cx="666750" cy="657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30" name="Picture 6" descr="http://www.ohdsi.org/web/wiki/lib/exe/fetch.php?w=100&amp;tok=44f68f&amp;media=t-ohdsi-logo-only.png">
            <a:extLst>
              <a:ext uri="{FF2B5EF4-FFF2-40B4-BE49-F238E27FC236}">
                <a16:creationId xmlns:a16="http://schemas.microsoft.com/office/drawing/2014/main" id="{888B8901-38FA-453D-853D-ECE900F96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636" y="5118974"/>
            <a:ext cx="667512" cy="66751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E85E4A7-D03F-4EFC-BEAF-E9F02D6D3C64}"/>
              </a:ext>
            </a:extLst>
          </p:cNvPr>
          <p:cNvSpPr txBox="1"/>
          <p:nvPr/>
        </p:nvSpPr>
        <p:spPr>
          <a:xfrm rot="16200000">
            <a:off x="-477164" y="5411489"/>
            <a:ext cx="146602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OHDSI Tools</a:t>
            </a:r>
          </a:p>
        </p:txBody>
      </p: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621BB490-F3C3-49B0-9E00-4729A1FE91D9}"/>
              </a:ext>
            </a:extLst>
          </p:cNvPr>
          <p:cNvCxnSpPr>
            <a:cxnSpLocks/>
          </p:cNvCxnSpPr>
          <p:nvPr/>
        </p:nvCxnSpPr>
        <p:spPr>
          <a:xfrm>
            <a:off x="440512" y="4863145"/>
            <a:ext cx="854020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44E7CF4-144C-41ED-A8EC-8F2CF1E39F7A}"/>
              </a:ext>
            </a:extLst>
          </p:cNvPr>
          <p:cNvSpPr/>
          <p:nvPr/>
        </p:nvSpPr>
        <p:spPr>
          <a:xfrm>
            <a:off x="501006" y="5822711"/>
            <a:ext cx="887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White </a:t>
            </a:r>
          </a:p>
          <a:p>
            <a:pPr algn="ctr"/>
            <a:r>
              <a:rPr lang="en-US" dirty="0"/>
              <a:t>Rabbit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BF8E0F-1417-452C-99F5-CB3E9FB9D821}"/>
              </a:ext>
            </a:extLst>
          </p:cNvPr>
          <p:cNvSpPr/>
          <p:nvPr/>
        </p:nvSpPr>
        <p:spPr>
          <a:xfrm>
            <a:off x="1493969" y="5857425"/>
            <a:ext cx="1026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Rabbit In a Hat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5EB7CC5-E15C-4E4E-B709-8CE84C714A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4959" y="5118974"/>
            <a:ext cx="666750" cy="6572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41C6399E-6E5D-4750-8A54-848ABB3BAB38}"/>
              </a:ext>
            </a:extLst>
          </p:cNvPr>
          <p:cNvSpPr/>
          <p:nvPr/>
        </p:nvSpPr>
        <p:spPr>
          <a:xfrm>
            <a:off x="7754993" y="5810913"/>
            <a:ext cx="10266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Rabbit In a Hat</a:t>
            </a:r>
          </a:p>
        </p:txBody>
      </p:sp>
      <p:pic>
        <p:nvPicPr>
          <p:cNvPr id="40" name="Picture 4" descr="alt text">
            <a:extLst>
              <a:ext uri="{FF2B5EF4-FFF2-40B4-BE49-F238E27FC236}">
                <a16:creationId xmlns:a16="http://schemas.microsoft.com/office/drawing/2014/main" id="{F9E85829-930F-413F-8AD2-7F3326E32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447" y="5156161"/>
            <a:ext cx="609600" cy="6096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605BD990-975B-463D-8E8E-37655C8F614A}"/>
              </a:ext>
            </a:extLst>
          </p:cNvPr>
          <p:cNvSpPr/>
          <p:nvPr/>
        </p:nvSpPr>
        <p:spPr>
          <a:xfrm>
            <a:off x="4795793" y="5789573"/>
            <a:ext cx="8875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White </a:t>
            </a:r>
          </a:p>
          <a:p>
            <a:pPr algn="ctr"/>
            <a:r>
              <a:rPr lang="en-US" dirty="0"/>
              <a:t>Rabbit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773133E-26A1-4A28-9F23-A654427D2094}"/>
              </a:ext>
            </a:extLst>
          </p:cNvPr>
          <p:cNvSpPr/>
          <p:nvPr/>
        </p:nvSpPr>
        <p:spPr>
          <a:xfrm>
            <a:off x="5620181" y="5893393"/>
            <a:ext cx="11444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ACHILLES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9CE1E1-527D-410C-8FF4-2F932A3A7660}"/>
              </a:ext>
            </a:extLst>
          </p:cNvPr>
          <p:cNvSpPr/>
          <p:nvPr/>
        </p:nvSpPr>
        <p:spPr>
          <a:xfrm>
            <a:off x="3361630" y="5810913"/>
            <a:ext cx="887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Usagi</a:t>
            </a:r>
          </a:p>
        </p:txBody>
      </p:sp>
    </p:spTree>
    <p:extLst>
      <p:ext uri="{BB962C8B-B14F-4D97-AF65-F5344CB8AC3E}">
        <p14:creationId xmlns:p14="http://schemas.microsoft.com/office/powerpoint/2010/main" val="2314633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B5073-203A-42C6-B90F-2E8A69C25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DRAW AN ETL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147A-263C-4686-BE4A-ACC9A09FE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ighlight>
                  <a:srgbClr val="FFFF00"/>
                </a:highlight>
              </a:rPr>
              <a:t>This can </a:t>
            </a:r>
            <a:r>
              <a:rPr lang="en-US" dirty="0" err="1">
                <a:highlight>
                  <a:srgbClr val="FFFF00"/>
                </a:highlight>
              </a:rPr>
              <a:t>recurre</a:t>
            </a:r>
            <a:r>
              <a:rPr lang="en-US" dirty="0">
                <a:highlight>
                  <a:srgbClr val="FFFF00"/>
                </a:highlight>
              </a:rPr>
              <a:t> throughout so people know where they are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Add images of the tools in the process map</a:t>
            </a:r>
          </a:p>
          <a:p>
            <a:pPr lvl="1"/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Later in the deck, we can augment the ETL build to include ETL </a:t>
            </a:r>
            <a:r>
              <a:rPr lang="en-US" dirty="0" err="1">
                <a:highlight>
                  <a:srgbClr val="FFFF00"/>
                </a:highlight>
              </a:rPr>
              <a:t>maintence</a:t>
            </a:r>
            <a:endParaRPr lang="en-US" dirty="0">
              <a:highlight>
                <a:srgbClr val="FFFF00"/>
              </a:highlight>
            </a:endParaRPr>
          </a:p>
          <a:p>
            <a:pPr lvl="1"/>
            <a:r>
              <a:rPr lang="en-US" dirty="0">
                <a:highlight>
                  <a:srgbClr val="FFFF00"/>
                </a:highlight>
              </a:rPr>
              <a:t>Like include data is updated, CDM changes, you are adopting a Vocabulary, bugs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Maybe pull in the CPRD paper comparing Raw vs CDM</a:t>
            </a:r>
          </a:p>
        </p:txBody>
      </p:sp>
    </p:spTree>
    <p:extLst>
      <p:ext uri="{BB962C8B-B14F-4D97-AF65-F5344CB8AC3E}">
        <p14:creationId xmlns:p14="http://schemas.microsoft.com/office/powerpoint/2010/main" val="883166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A946D-5426-4A0A-8A45-6627D4AFD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6AF6B-F84A-4490-97D4-35063D523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Make sure to drive home that we need to use standard codes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And SOURCE vs STANDARD</a:t>
            </a:r>
          </a:p>
        </p:txBody>
      </p:sp>
    </p:spTree>
    <p:extLst>
      <p:ext uri="{BB962C8B-B14F-4D97-AF65-F5344CB8AC3E}">
        <p14:creationId xmlns:p14="http://schemas.microsoft.com/office/powerpoint/2010/main" val="2498162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7A7AE-700C-48F8-B5F7-D75447B1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Patient’s Story:  Lauren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D727-4A14-4145-8460-5AC71B499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521" y="5105400"/>
            <a:ext cx="8229600" cy="11731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hlinkClick r:id="rId2"/>
              </a:rPr>
              <a:t>https://www.endometriosis-uk.org/laurens-story</a:t>
            </a:r>
            <a:endParaRPr lang="en-US" sz="2800" dirty="0"/>
          </a:p>
        </p:txBody>
      </p:sp>
      <p:pic>
        <p:nvPicPr>
          <p:cNvPr id="3074" name="Picture 2" descr="Lauren shares her story of how she was diagnosed with endometriosis">
            <a:extLst>
              <a:ext uri="{FF2B5EF4-FFF2-40B4-BE49-F238E27FC236}">
                <a16:creationId xmlns:a16="http://schemas.microsoft.com/office/drawing/2014/main" id="{AB517D3C-BFA4-4058-BE87-44B379AE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2020779"/>
            <a:ext cx="42862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47905B4-30FE-490D-BEEE-1AC456745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2337829"/>
            <a:ext cx="3829050" cy="1038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EEA1B4-C778-463B-A07F-34C0F43F1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525" y="990600"/>
            <a:ext cx="2095500" cy="1181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E52AF1-BE7A-4654-A7C9-EE1C3F2EB1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4900" y="3611454"/>
            <a:ext cx="3638550" cy="1266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7576C-295A-4DE1-9A3F-46CA025799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" y="1269784"/>
            <a:ext cx="2457450" cy="523875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B0059-23EC-4E03-B415-4A2CDA735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44583ED-F364-40B3-B25B-483B5033DFA3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430EBD28-2141-4239-AE31-E1B986E5AAC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ct val="25000"/>
              <a:buFont typeface="Calibri"/>
              <a:buNone/>
            </a:pPr>
            <a:fld id="{00000000-1234-1234-1234-123412341234}" type="slidenum">
              <a:rPr lang="en-US" b="0" i="0" u="none" strike="noStrike" cap="none" smtClean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425A"/>
                </a:buClr>
                <a:buSzPct val="25000"/>
                <a:buFont typeface="Calibri"/>
                <a:buNone/>
              </a:pPr>
              <a:t>18</a:t>
            </a:fld>
            <a:endParaRPr lang="en-US" b="0" i="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2389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7B5BE8F-249C-485D-BEB2-0B1BB767EE8D}"/>
              </a:ext>
            </a:extLst>
          </p:cNvPr>
          <p:cNvCxnSpPr>
            <a:cxnSpLocks/>
          </p:cNvCxnSpPr>
          <p:nvPr/>
        </p:nvCxnSpPr>
        <p:spPr>
          <a:xfrm flipH="1" flipV="1">
            <a:off x="8695446" y="925730"/>
            <a:ext cx="22146" cy="50645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C3C67CF-2C51-498A-BD54-66A89A64CDB2}"/>
              </a:ext>
            </a:extLst>
          </p:cNvPr>
          <p:cNvCxnSpPr>
            <a:cxnSpLocks/>
          </p:cNvCxnSpPr>
          <p:nvPr/>
        </p:nvCxnSpPr>
        <p:spPr>
          <a:xfrm flipH="1" flipV="1">
            <a:off x="5709209" y="1029892"/>
            <a:ext cx="22146" cy="50645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6177453-8902-41A6-A277-2C55B0D4E4AD}"/>
              </a:ext>
            </a:extLst>
          </p:cNvPr>
          <p:cNvCxnSpPr>
            <a:cxnSpLocks/>
          </p:cNvCxnSpPr>
          <p:nvPr/>
        </p:nvCxnSpPr>
        <p:spPr>
          <a:xfrm flipH="1" flipV="1">
            <a:off x="3571758" y="1057280"/>
            <a:ext cx="22146" cy="506451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490AAE1-5E3B-4522-873F-BD086ED2EDE6}"/>
              </a:ext>
            </a:extLst>
          </p:cNvPr>
          <p:cNvCxnSpPr>
            <a:cxnSpLocks/>
            <a:stCxn id="44" idx="0"/>
          </p:cNvCxnSpPr>
          <p:nvPr/>
        </p:nvCxnSpPr>
        <p:spPr>
          <a:xfrm flipH="1" flipV="1">
            <a:off x="2152146" y="1039369"/>
            <a:ext cx="22146" cy="506451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9AFF088-3C6E-43E3-9603-D59701804773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1398687" y="1052361"/>
            <a:ext cx="29162" cy="50515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55DC538-B794-4213-8F83-20FFAE5CAE09}"/>
              </a:ext>
            </a:extLst>
          </p:cNvPr>
          <p:cNvCxnSpPr>
            <a:stCxn id="5" idx="0"/>
          </p:cNvCxnSpPr>
          <p:nvPr/>
        </p:nvCxnSpPr>
        <p:spPr>
          <a:xfrm flipV="1">
            <a:off x="671678" y="1066801"/>
            <a:ext cx="0" cy="505151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33BC698-B593-4BD6-A98B-9CCDDC21C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468" y="152400"/>
            <a:ext cx="1295400" cy="1135398"/>
          </a:xfrm>
          <a:prstGeom prst="rect">
            <a:avLst/>
          </a:prstGeom>
        </p:spPr>
      </p:pic>
      <p:cxnSp>
        <p:nvCxnSpPr>
          <p:cNvPr id="6" name="Shape 1262">
            <a:extLst>
              <a:ext uri="{FF2B5EF4-FFF2-40B4-BE49-F238E27FC236}">
                <a16:creationId xmlns:a16="http://schemas.microsoft.com/office/drawing/2014/main" id="{EDF31A68-844C-4091-A6CC-90AAD92CA2A6}"/>
              </a:ext>
            </a:extLst>
          </p:cNvPr>
          <p:cNvCxnSpPr>
            <a:cxnSpLocks/>
          </p:cNvCxnSpPr>
          <p:nvPr/>
        </p:nvCxnSpPr>
        <p:spPr>
          <a:xfrm>
            <a:off x="228600" y="6125305"/>
            <a:ext cx="8610600" cy="30859"/>
          </a:xfrm>
          <a:prstGeom prst="straightConnector1">
            <a:avLst/>
          </a:prstGeom>
          <a:noFill/>
          <a:ln w="3810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" name="Shape 1263">
            <a:extLst>
              <a:ext uri="{FF2B5EF4-FFF2-40B4-BE49-F238E27FC236}">
                <a16:creationId xmlns:a16="http://schemas.microsoft.com/office/drawing/2014/main" id="{FC4119AE-63DA-4055-ACA5-CBAC19200135}"/>
              </a:ext>
            </a:extLst>
          </p:cNvPr>
          <p:cNvSpPr txBox="1"/>
          <p:nvPr/>
        </p:nvSpPr>
        <p:spPr>
          <a:xfrm>
            <a:off x="5584" y="5636438"/>
            <a:ext cx="1947153" cy="63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i="1" dirty="0"/>
              <a:t>Lauren’s Timeline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B3BEE23E-D491-4DB2-91C3-0BAC71060799}"/>
              </a:ext>
            </a:extLst>
          </p:cNvPr>
          <p:cNvGrpSpPr/>
          <p:nvPr/>
        </p:nvGrpSpPr>
        <p:grpSpPr>
          <a:xfrm>
            <a:off x="7809616" y="5540761"/>
            <a:ext cx="1447800" cy="639600"/>
            <a:chOff x="7809616" y="5540761"/>
            <a:chExt cx="1447800" cy="639600"/>
          </a:xfrm>
        </p:grpSpPr>
        <p:sp>
          <p:nvSpPr>
            <p:cNvPr id="11" name="Shape 1264">
              <a:extLst>
                <a:ext uri="{FF2B5EF4-FFF2-40B4-BE49-F238E27FC236}">
                  <a16:creationId xmlns:a16="http://schemas.microsoft.com/office/drawing/2014/main" id="{C9EC2A66-EF3C-410A-9A4F-12C1F56F3204}"/>
                </a:ext>
              </a:extLst>
            </p:cNvPr>
            <p:cNvSpPr/>
            <p:nvPr/>
          </p:nvSpPr>
          <p:spPr>
            <a:xfrm>
              <a:off x="8439749" y="5591693"/>
              <a:ext cx="550200" cy="4914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0000">
                <a:alpha val="50000"/>
              </a:srgbClr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 sz="1200" dirty="0"/>
            </a:p>
          </p:txBody>
        </p:sp>
        <p:sp>
          <p:nvSpPr>
            <p:cNvPr id="12" name="Shape 1263">
              <a:extLst>
                <a:ext uri="{FF2B5EF4-FFF2-40B4-BE49-F238E27FC236}">
                  <a16:creationId xmlns:a16="http://schemas.microsoft.com/office/drawing/2014/main" id="{4E5402E1-B716-4495-B483-B16C25A10E92}"/>
                </a:ext>
              </a:extLst>
            </p:cNvPr>
            <p:cNvSpPr txBox="1"/>
            <p:nvPr/>
          </p:nvSpPr>
          <p:spPr>
            <a:xfrm>
              <a:off x="7809616" y="5540761"/>
              <a:ext cx="1447800" cy="6396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 algn="ctr" rtl="0">
                <a:spcBef>
                  <a:spcPts val="0"/>
                </a:spcBef>
                <a:buNone/>
              </a:pPr>
              <a:r>
                <a:rPr lang="en-US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Endometriosis</a:t>
              </a:r>
            </a:p>
          </p:txBody>
        </p:sp>
      </p:grp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3E63FD3-A24E-4F53-AC0A-5B62A8E22B76}"/>
              </a:ext>
            </a:extLst>
          </p:cNvPr>
          <p:cNvSpPr/>
          <p:nvPr/>
        </p:nvSpPr>
        <p:spPr>
          <a:xfrm>
            <a:off x="76200" y="1234311"/>
            <a:ext cx="1461476" cy="306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dysmenorrhea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C75AF91-509A-4CE4-83D3-77861F5DA741}"/>
              </a:ext>
            </a:extLst>
          </p:cNvPr>
          <p:cNvSpPr/>
          <p:nvPr/>
        </p:nvSpPr>
        <p:spPr>
          <a:xfrm>
            <a:off x="76201" y="2056411"/>
            <a:ext cx="1014187" cy="5107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acetaminophen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D891E12-D772-4995-834C-B07FDBE3FDD8}"/>
              </a:ext>
            </a:extLst>
          </p:cNvPr>
          <p:cNvSpPr/>
          <p:nvPr/>
        </p:nvSpPr>
        <p:spPr>
          <a:xfrm>
            <a:off x="2754717" y="3000786"/>
            <a:ext cx="967113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pelvic exam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A2CD42E-E3CC-47BD-8B24-36CADDDEC6A9}"/>
              </a:ext>
            </a:extLst>
          </p:cNvPr>
          <p:cNvSpPr/>
          <p:nvPr/>
        </p:nvSpPr>
        <p:spPr>
          <a:xfrm>
            <a:off x="3845047" y="2560792"/>
            <a:ext cx="1194755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ultrasound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AE50992-83A2-4D20-A0B6-CFF048F42D12}"/>
              </a:ext>
            </a:extLst>
          </p:cNvPr>
          <p:cNvSpPr/>
          <p:nvPr/>
        </p:nvSpPr>
        <p:spPr>
          <a:xfrm>
            <a:off x="3858702" y="3053656"/>
            <a:ext cx="1181100" cy="43892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cyst of ovary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053226D-E673-4674-B269-693D88AE0286}"/>
              </a:ext>
            </a:extLst>
          </p:cNvPr>
          <p:cNvSpPr>
            <a:spLocks/>
          </p:cNvSpPr>
          <p:nvPr/>
        </p:nvSpPr>
        <p:spPr>
          <a:xfrm>
            <a:off x="5069392" y="3746829"/>
            <a:ext cx="905239" cy="526982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severe pain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773852-27E2-43F6-B2B9-64306A42069A}"/>
              </a:ext>
            </a:extLst>
          </p:cNvPr>
          <p:cNvSpPr/>
          <p:nvPr/>
        </p:nvSpPr>
        <p:spPr>
          <a:xfrm>
            <a:off x="2720436" y="2600706"/>
            <a:ext cx="932159" cy="306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GP visit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3BE773B-BDDD-411C-83D2-4A49FB8D900E}"/>
              </a:ext>
            </a:extLst>
          </p:cNvPr>
          <p:cNvSpPr/>
          <p:nvPr/>
        </p:nvSpPr>
        <p:spPr>
          <a:xfrm>
            <a:off x="5101212" y="3321632"/>
            <a:ext cx="3874137" cy="306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Hospital Visit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D9387E1-3478-4447-8DD1-ED1E5926D4CF}"/>
              </a:ext>
            </a:extLst>
          </p:cNvPr>
          <p:cNvSpPr/>
          <p:nvPr/>
        </p:nvSpPr>
        <p:spPr>
          <a:xfrm>
            <a:off x="6165016" y="3769494"/>
            <a:ext cx="888633" cy="5107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temp 103°F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204E9CB-58D8-496F-ABEB-6E64016B1EAE}"/>
              </a:ext>
            </a:extLst>
          </p:cNvPr>
          <p:cNvSpPr/>
          <p:nvPr/>
        </p:nvSpPr>
        <p:spPr>
          <a:xfrm>
            <a:off x="6080926" y="4397815"/>
            <a:ext cx="1072468" cy="57397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Bloated abdomen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A28F592-D011-493E-A1E8-3C539D103117}"/>
              </a:ext>
            </a:extLst>
          </p:cNvPr>
          <p:cNvSpPr/>
          <p:nvPr/>
        </p:nvSpPr>
        <p:spPr>
          <a:xfrm>
            <a:off x="7259689" y="4374755"/>
            <a:ext cx="908781" cy="5631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ascites</a:t>
            </a:r>
          </a:p>
        </p:txBody>
      </p:sp>
      <p:sp>
        <p:nvSpPr>
          <p:cNvPr id="32" name="Title 31">
            <a:extLst>
              <a:ext uri="{FF2B5EF4-FFF2-40B4-BE49-F238E27FC236}">
                <a16:creationId xmlns:a16="http://schemas.microsoft.com/office/drawing/2014/main" id="{E169EDC4-F8EC-4266-83A5-642EA01EF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data do we have?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092B24E-6558-4212-A2C3-B16B0570D07F}"/>
              </a:ext>
            </a:extLst>
          </p:cNvPr>
          <p:cNvSpPr/>
          <p:nvPr/>
        </p:nvSpPr>
        <p:spPr>
          <a:xfrm>
            <a:off x="8243604" y="4387616"/>
            <a:ext cx="859877" cy="51751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surgery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BE3150AC-ADA1-4F8A-AA7B-F6292B9473B4}"/>
              </a:ext>
            </a:extLst>
          </p:cNvPr>
          <p:cNvSpPr/>
          <p:nvPr/>
        </p:nvSpPr>
        <p:spPr>
          <a:xfrm>
            <a:off x="4962689" y="4394828"/>
            <a:ext cx="1074143" cy="52298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ambulance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C1C5A7-EB4B-4337-9232-ABBDACF40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A09135-9356-484C-8359-E8CAE0422F2C}"/>
              </a:ext>
            </a:extLst>
          </p:cNvPr>
          <p:cNvSpPr txBox="1"/>
          <p:nvPr/>
        </p:nvSpPr>
        <p:spPr>
          <a:xfrm>
            <a:off x="176378" y="6118319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-3 Years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F48FA3F-9736-41DD-B6B6-BD4AB46034FC}"/>
              </a:ext>
            </a:extLst>
          </p:cNvPr>
          <p:cNvSpPr/>
          <p:nvPr/>
        </p:nvSpPr>
        <p:spPr>
          <a:xfrm>
            <a:off x="1925961" y="1226774"/>
            <a:ext cx="1500021" cy="306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abdominal pain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8FA95E-F6B4-47DD-A834-71EB421E698D}"/>
              </a:ext>
            </a:extLst>
          </p:cNvPr>
          <p:cNvSpPr/>
          <p:nvPr/>
        </p:nvSpPr>
        <p:spPr>
          <a:xfrm>
            <a:off x="1243998" y="2048471"/>
            <a:ext cx="1014187" cy="5107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acetaminophen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8AE3D28-33E5-4503-A70E-07871F4EA2D8}"/>
              </a:ext>
            </a:extLst>
          </p:cNvPr>
          <p:cNvSpPr/>
          <p:nvPr/>
        </p:nvSpPr>
        <p:spPr>
          <a:xfrm>
            <a:off x="2411795" y="2056411"/>
            <a:ext cx="1014187" cy="510778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acetaminophen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88E94D-71AC-4FAA-A1F6-C8A1605A5B74}"/>
              </a:ext>
            </a:extLst>
          </p:cNvPr>
          <p:cNvSpPr txBox="1"/>
          <p:nvPr/>
        </p:nvSpPr>
        <p:spPr>
          <a:xfrm>
            <a:off x="932549" y="6103879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-2 Years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50ED93-AB35-4BAF-ABA0-80155D4BFC89}"/>
              </a:ext>
            </a:extLst>
          </p:cNvPr>
          <p:cNvSpPr txBox="1"/>
          <p:nvPr/>
        </p:nvSpPr>
        <p:spPr>
          <a:xfrm>
            <a:off x="1678992" y="6103879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-1 Years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90C27D2-A66B-4AC9-91FF-24CE465DA97A}"/>
              </a:ext>
            </a:extLst>
          </p:cNvPr>
          <p:cNvSpPr/>
          <p:nvPr/>
        </p:nvSpPr>
        <p:spPr>
          <a:xfrm>
            <a:off x="472269" y="1711061"/>
            <a:ext cx="1341462" cy="306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missed work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58761E7-22BF-46C7-A50E-6CF3EB2C9E6C}"/>
              </a:ext>
            </a:extLst>
          </p:cNvPr>
          <p:cNvSpPr/>
          <p:nvPr/>
        </p:nvSpPr>
        <p:spPr>
          <a:xfrm>
            <a:off x="1923149" y="1716881"/>
            <a:ext cx="1341462" cy="30646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missed work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BD9B99-B516-4C77-B5FE-48840E3E320B}"/>
              </a:ext>
            </a:extLst>
          </p:cNvPr>
          <p:cNvSpPr txBox="1"/>
          <p:nvPr/>
        </p:nvSpPr>
        <p:spPr>
          <a:xfrm>
            <a:off x="3117608" y="608964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-2 Weeks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1EFD9D-8411-4759-A9CF-5291168925CA}"/>
              </a:ext>
            </a:extLst>
          </p:cNvPr>
          <p:cNvSpPr txBox="1"/>
          <p:nvPr/>
        </p:nvSpPr>
        <p:spPr>
          <a:xfrm>
            <a:off x="5314741" y="6089641"/>
            <a:ext cx="990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-3 Days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A85AFC-C708-4D14-AB3E-F8495BEAAB00}"/>
              </a:ext>
            </a:extLst>
          </p:cNvPr>
          <p:cNvSpPr txBox="1"/>
          <p:nvPr/>
        </p:nvSpPr>
        <p:spPr>
          <a:xfrm>
            <a:off x="8021139" y="6099323"/>
            <a:ext cx="10787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 Day 0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C3095896-C887-409F-A7C4-8B7F96B58F6C}"/>
              </a:ext>
            </a:extLst>
          </p:cNvPr>
          <p:cNvSpPr/>
          <p:nvPr/>
        </p:nvSpPr>
        <p:spPr>
          <a:xfrm>
            <a:off x="7248884" y="3755078"/>
            <a:ext cx="1194755" cy="4572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CT Scan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6977B5E3-A759-4EFE-9B71-5E06CB1CC403}"/>
              </a:ext>
            </a:extLst>
          </p:cNvPr>
          <p:cNvSpPr/>
          <p:nvPr/>
        </p:nvSpPr>
        <p:spPr>
          <a:xfrm>
            <a:off x="7543800" y="5000036"/>
            <a:ext cx="1559681" cy="563157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endometrioma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7D228FF-BC88-4D07-A8B7-9D8EDC39972A}"/>
              </a:ext>
            </a:extLst>
          </p:cNvPr>
          <p:cNvSpPr/>
          <p:nvPr/>
        </p:nvSpPr>
        <p:spPr>
          <a:xfrm>
            <a:off x="2708909" y="5990241"/>
            <a:ext cx="207432" cy="239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8E7671-CA7B-4C98-8FCB-741102212305}"/>
              </a:ext>
            </a:extLst>
          </p:cNvPr>
          <p:cNvSpPr txBox="1"/>
          <p:nvPr/>
        </p:nvSpPr>
        <p:spPr>
          <a:xfrm>
            <a:off x="2618831" y="5933653"/>
            <a:ext cx="595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 /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97297C2-5A94-4179-826C-14B26BE2EC41}"/>
              </a:ext>
            </a:extLst>
          </p:cNvPr>
          <p:cNvSpPr/>
          <p:nvPr/>
        </p:nvSpPr>
        <p:spPr>
          <a:xfrm>
            <a:off x="4596595" y="5998744"/>
            <a:ext cx="207432" cy="2391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37C9967-CE30-4C2B-A2B5-5D6BE42F99DA}"/>
              </a:ext>
            </a:extLst>
          </p:cNvPr>
          <p:cNvSpPr txBox="1"/>
          <p:nvPr/>
        </p:nvSpPr>
        <p:spPr>
          <a:xfrm>
            <a:off x="4508713" y="5956068"/>
            <a:ext cx="5950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 /</a:t>
            </a:r>
          </a:p>
        </p:txBody>
      </p:sp>
      <p:sp>
        <p:nvSpPr>
          <p:cNvPr id="54" name="Slide Number Placeholder 2">
            <a:extLst>
              <a:ext uri="{FF2B5EF4-FFF2-40B4-BE49-F238E27FC236}">
                <a16:creationId xmlns:a16="http://schemas.microsoft.com/office/drawing/2014/main" id="{57B2E0D1-E874-4F9C-9BBE-667ECBF9E0F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ct val="25000"/>
              <a:buFont typeface="Calibri"/>
              <a:buNone/>
            </a:pPr>
            <a:fld id="{00000000-1234-1234-1234-123412341234}" type="slidenum">
              <a:rPr lang="en-US" b="0" i="0" u="none" strike="noStrike" cap="none" smtClean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425A"/>
                </a:buClr>
                <a:buSzPct val="25000"/>
                <a:buFont typeface="Calibri"/>
                <a:buNone/>
              </a:pPr>
              <a:t>19</a:t>
            </a:fld>
            <a:endParaRPr lang="en-US" b="0" i="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311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8" grpId="0" animBg="1"/>
      <p:bldP spid="33" grpId="0" animBg="1"/>
      <p:bldP spid="37" grpId="0" animBg="1"/>
      <p:bldP spid="38" grpId="0" animBg="1"/>
      <p:bldP spid="41" grpId="0" animBg="1"/>
      <p:bldP spid="42" grpId="0" animBg="1"/>
      <p:bldP spid="45" grpId="0" animBg="1"/>
      <p:bldP spid="46" grpId="0" animBg="1"/>
      <p:bldP spid="50" grpId="0" animBg="1"/>
      <p:bldP spid="5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6676-929F-4C2F-A569-DBEA0C98106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/>
              <a:t>THINGS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DD0-DC2A-42FF-AB6F-3FBD4C246D6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/>
              <a:t>1/25 - Generate all data assets (Lauren raw, </a:t>
            </a:r>
            <a:r>
              <a:rPr lang="en-US" dirty="0" err="1"/>
              <a:t>Synthia</a:t>
            </a:r>
            <a:r>
              <a:rPr lang="en-US" dirty="0"/>
              <a:t>, Achilles) </a:t>
            </a:r>
          </a:p>
          <a:p>
            <a:r>
              <a:rPr lang="en-US" dirty="0"/>
              <a:t>2/1 - Initial Deck Draft Completed</a:t>
            </a:r>
          </a:p>
          <a:p>
            <a:r>
              <a:rPr lang="en-US" dirty="0"/>
              <a:t>3/1 - Amazon WS Built</a:t>
            </a:r>
          </a:p>
          <a:p>
            <a:r>
              <a:rPr lang="en-US" dirty="0"/>
              <a:t>3/15 - Practice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337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35A2D-8095-498E-8D9B-B7B7D2ED2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experts and CDM experts together design the ETL</a:t>
            </a:r>
          </a:p>
        </p:txBody>
      </p:sp>
      <p:pic>
        <p:nvPicPr>
          <p:cNvPr id="7" name="Picture 12" descr="Image result for pusheen transparent background">
            <a:extLst>
              <a:ext uri="{FF2B5EF4-FFF2-40B4-BE49-F238E27FC236}">
                <a16:creationId xmlns:a16="http://schemas.microsoft.com/office/drawing/2014/main" id="{8CA3A2B2-0746-4E08-9FFC-9B576659C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569" y="3564722"/>
            <a:ext cx="2272056" cy="2272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84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23E6-49C0-4FF9-ABBB-A237BBF09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58655-E523-40BB-A975-6D08C046F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Give data layout of </a:t>
            </a:r>
            <a:r>
              <a:rPr lang="en-US" dirty="0" err="1">
                <a:highlight>
                  <a:srgbClr val="FFFF00"/>
                </a:highlight>
              </a:rPr>
              <a:t>Synthea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Data dictionary could be translated into English or a language of your choice will help</a:t>
            </a:r>
          </a:p>
        </p:txBody>
      </p:sp>
    </p:spTree>
    <p:extLst>
      <p:ext uri="{BB962C8B-B14F-4D97-AF65-F5344CB8AC3E}">
        <p14:creationId xmlns:p14="http://schemas.microsoft.com/office/powerpoint/2010/main" val="36398058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271DA-F5F1-4B0D-88C4-A342EA4A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White Rabbit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4BA0A-2256-4F86-94E6-E60DFFCB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Run on just Lauren’s data (will be fast)</a:t>
            </a:r>
          </a:p>
          <a:p>
            <a:r>
              <a:rPr lang="en-US" dirty="0">
                <a:highlight>
                  <a:srgbClr val="FFFF00"/>
                </a:highlight>
              </a:rPr>
              <a:t>talk through the results</a:t>
            </a:r>
          </a:p>
          <a:p>
            <a:r>
              <a:rPr lang="en-US" dirty="0">
                <a:highlight>
                  <a:srgbClr val="FFFF00"/>
                </a:highlight>
              </a:rPr>
              <a:t>Find a funny thing to show up on scan to review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Many people in the room are data custodians, and how those people are important to the ETL process</a:t>
            </a:r>
          </a:p>
        </p:txBody>
      </p:sp>
      <p:pic>
        <p:nvPicPr>
          <p:cNvPr id="4" name="Picture 12" descr="Image result for pusheen transparent background">
            <a:extLst>
              <a:ext uri="{FF2B5EF4-FFF2-40B4-BE49-F238E27FC236}">
                <a16:creationId xmlns:a16="http://schemas.microsoft.com/office/drawing/2014/main" id="{B8A2DD70-DF43-4F57-B959-07104D5A8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940" y="1524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042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EA65-5218-4738-BDB5-AC8B3F88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Rabbit-in-a-Hat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0F5B-7B10-4DD7-B5E8-C3FFB4AF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Walk through tables of interest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Person table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Observation period table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Condition table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Drug table</a:t>
            </a:r>
          </a:p>
          <a:p>
            <a:r>
              <a:rPr lang="en-US" dirty="0">
                <a:highlight>
                  <a:srgbClr val="FFFF00"/>
                </a:highlight>
              </a:rPr>
              <a:t>Reveal whole document </a:t>
            </a:r>
          </a:p>
          <a:p>
            <a:pPr lvl="1"/>
            <a:r>
              <a:rPr lang="en-US" dirty="0">
                <a:hlinkClick r:id="rId2"/>
              </a:rPr>
              <a:t>https://github.com/OHDSI/ETL-Synthea/blob/master/Design/RabbitInAHatDesign.docx</a:t>
            </a:r>
            <a:endParaRPr lang="en-US" dirty="0"/>
          </a:p>
          <a:p>
            <a:endParaRPr lang="en-US" dirty="0">
              <a:highlight>
                <a:srgbClr val="FFFF00"/>
              </a:highlight>
            </a:endParaRPr>
          </a:p>
          <a:p>
            <a:endParaRPr lang="en-US" dirty="0"/>
          </a:p>
        </p:txBody>
      </p:sp>
      <p:pic>
        <p:nvPicPr>
          <p:cNvPr id="5" name="Picture 12" descr="Image result for pusheen transparent background">
            <a:extLst>
              <a:ext uri="{FF2B5EF4-FFF2-40B4-BE49-F238E27FC236}">
                <a16:creationId xmlns:a16="http://schemas.microsoft.com/office/drawing/2014/main" id="{EFB38E23-E39F-4AEA-B87F-287F9C95F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940" y="1524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5941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7EA65-5218-4738-BDB5-AC8B3F88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0F5B-7B10-4DD7-B5E8-C3FFB4AF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CDM Wiki</a:t>
            </a:r>
          </a:p>
          <a:p>
            <a:r>
              <a:rPr lang="en-US" dirty="0">
                <a:highlight>
                  <a:srgbClr val="FFFF00"/>
                </a:highlight>
              </a:rPr>
              <a:t>THEMIS</a:t>
            </a:r>
          </a:p>
        </p:txBody>
      </p:sp>
      <p:pic>
        <p:nvPicPr>
          <p:cNvPr id="5" name="Picture 12" descr="Image result for pusheen transparent background">
            <a:extLst>
              <a:ext uri="{FF2B5EF4-FFF2-40B4-BE49-F238E27FC236}">
                <a16:creationId xmlns:a16="http://schemas.microsoft.com/office/drawing/2014/main" id="{EFB38E23-E39F-4AEA-B87F-287F9C95F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940" y="152400"/>
            <a:ext cx="8382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130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Related image">
            <a:extLst>
              <a:ext uri="{FF2B5EF4-FFF2-40B4-BE49-F238E27FC236}">
                <a16:creationId xmlns:a16="http://schemas.microsoft.com/office/drawing/2014/main" id="{519E89E5-A678-49A1-94C2-3ACF2CB50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4569" y="3564722"/>
            <a:ext cx="2363502" cy="229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6835A2D-8095-498E-8D9B-B7B7D2ED2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People with medical knowledge create the code mappings</a:t>
            </a:r>
          </a:p>
        </p:txBody>
      </p:sp>
    </p:spTree>
    <p:extLst>
      <p:ext uri="{BB962C8B-B14F-4D97-AF65-F5344CB8AC3E}">
        <p14:creationId xmlns:p14="http://schemas.microsoft.com/office/powerpoint/2010/main" val="4255433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Related image">
            <a:extLst>
              <a:ext uri="{FF2B5EF4-FFF2-40B4-BE49-F238E27FC236}">
                <a16:creationId xmlns:a16="http://schemas.microsoft.com/office/drawing/2014/main" id="{68E71428-6CE7-4A79-81DB-43816B901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7940" y="186584"/>
            <a:ext cx="763869" cy="74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F7EA65-5218-4738-BDB5-AC8B3F88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0F5B-7B10-4DD7-B5E8-C3FFB4AF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Do non-English example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5 </a:t>
            </a:r>
            <a:r>
              <a:rPr lang="en-US" dirty="0" err="1">
                <a:highlight>
                  <a:srgbClr val="FFFF00"/>
                </a:highlight>
              </a:rPr>
              <a:t>dutch</a:t>
            </a:r>
            <a:r>
              <a:rPr lang="en-US" dirty="0">
                <a:highlight>
                  <a:srgbClr val="FFFF00"/>
                </a:highlight>
              </a:rPr>
              <a:t> conditions (IPCI codes)</a:t>
            </a:r>
          </a:p>
          <a:p>
            <a:r>
              <a:rPr lang="en-US" dirty="0">
                <a:highlight>
                  <a:srgbClr val="FFFF00"/>
                </a:highlight>
              </a:rPr>
              <a:t>Show how to create STCM or add to Vocab</a:t>
            </a:r>
          </a:p>
        </p:txBody>
      </p:sp>
    </p:spTree>
    <p:extLst>
      <p:ext uri="{BB962C8B-B14F-4D97-AF65-F5344CB8AC3E}">
        <p14:creationId xmlns:p14="http://schemas.microsoft.com/office/powerpoint/2010/main" val="887234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E521-A215-4EAE-AAA5-43F265DB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52400"/>
            <a:ext cx="7543800" cy="838200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WORKING LUNCH?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4EBE8-2BB3-4951-A943-E8ABF0C7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22277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Please return in 1 hour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We’ll be available to answer questions</a:t>
            </a:r>
          </a:p>
        </p:txBody>
      </p:sp>
      <p:pic>
        <p:nvPicPr>
          <p:cNvPr id="3074" name="Picture 2" descr="cat, pusheen, and food image">
            <a:extLst>
              <a:ext uri="{FF2B5EF4-FFF2-40B4-BE49-F238E27FC236}">
                <a16:creationId xmlns:a16="http://schemas.microsoft.com/office/drawing/2014/main" id="{04720A78-A007-4ED5-83FE-82BB2A3F49A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42" y="2136449"/>
            <a:ext cx="3502351" cy="350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C18990-B8C1-4309-8513-4A0C5214B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574" y="1828800"/>
            <a:ext cx="36068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0641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pusheen transparent background">
            <a:extLst>
              <a:ext uri="{FF2B5EF4-FFF2-40B4-BE49-F238E27FC236}">
                <a16:creationId xmlns:a16="http://schemas.microsoft.com/office/drawing/2014/main" id="{036D84B9-6F73-4CBE-B566-494F8872B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382" y="3564722"/>
            <a:ext cx="2742074" cy="2742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6835A2D-8095-498E-8D9B-B7B7D2ED2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technical person implements the ETL</a:t>
            </a:r>
          </a:p>
        </p:txBody>
      </p:sp>
    </p:spTree>
    <p:extLst>
      <p:ext uri="{BB962C8B-B14F-4D97-AF65-F5344CB8AC3E}">
        <p14:creationId xmlns:p14="http://schemas.microsoft.com/office/powerpoint/2010/main" val="1176320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mage result for pusheen transparent background">
            <a:extLst>
              <a:ext uri="{FF2B5EF4-FFF2-40B4-BE49-F238E27FC236}">
                <a16:creationId xmlns:a16="http://schemas.microsoft.com/office/drawing/2014/main" id="{D7D8A95A-791B-4809-BD57-663530AD8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109020"/>
            <a:ext cx="1110180" cy="1110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F7EA65-5218-4738-BDB5-AC8B3F885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ETL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0F5B-7B10-4DD7-B5E8-C3FFB4AFD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Basic SQL ETL</a:t>
            </a:r>
          </a:p>
          <a:p>
            <a:r>
              <a:rPr lang="en-US" dirty="0">
                <a:highlight>
                  <a:srgbClr val="FFFF00"/>
                </a:highlight>
              </a:rPr>
              <a:t>Discussion about investing in having people help you</a:t>
            </a:r>
          </a:p>
          <a:p>
            <a:r>
              <a:rPr lang="en-US" dirty="0">
                <a:highlight>
                  <a:srgbClr val="FFFF00"/>
                </a:highlight>
              </a:rPr>
              <a:t>Testing (show this – not something for people to try in class)</a:t>
            </a:r>
          </a:p>
        </p:txBody>
      </p:sp>
    </p:spTree>
    <p:extLst>
      <p:ext uri="{BB962C8B-B14F-4D97-AF65-F5344CB8AC3E}">
        <p14:creationId xmlns:p14="http://schemas.microsoft.com/office/powerpoint/2010/main" val="105654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6676-929F-4C2F-A569-DBEA0C98106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5EDD0-DC2A-42FF-AB6F-3FBD4C246D6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rgbClr val="FFFF00"/>
          </a:solidFill>
        </p:spPr>
        <p:txBody>
          <a:bodyPr/>
          <a:lstStyle/>
          <a:p>
            <a:r>
              <a:rPr lang="en-US" dirty="0"/>
              <a:t>Read Lauren</a:t>
            </a:r>
          </a:p>
          <a:p>
            <a:r>
              <a:rPr lang="en-US" dirty="0"/>
              <a:t>Review the </a:t>
            </a:r>
            <a:r>
              <a:rPr lang="en-US" dirty="0" err="1"/>
              <a:t>Synthea</a:t>
            </a:r>
            <a:r>
              <a:rPr lang="en-US" dirty="0"/>
              <a:t> structure (data description)</a:t>
            </a:r>
          </a:p>
          <a:p>
            <a:r>
              <a:rPr lang="en-US" dirty="0"/>
              <a:t>If you have specific questions please submit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9855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0" descr="Image result for pusheen transparent background, sherlock">
            <a:extLst>
              <a:ext uri="{FF2B5EF4-FFF2-40B4-BE49-F238E27FC236}">
                <a16:creationId xmlns:a16="http://schemas.microsoft.com/office/drawing/2014/main" id="{020D7942-C3B8-484A-953C-25DEC67B19D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8441" y="3564721"/>
            <a:ext cx="2447995" cy="244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6835A2D-8095-498E-8D9B-B7B7D2ED2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are involved in </a:t>
            </a:r>
            <a:br>
              <a:rPr lang="en-US" dirty="0"/>
            </a:br>
            <a:r>
              <a:rPr lang="en-US" dirty="0"/>
              <a:t>quality control</a:t>
            </a:r>
          </a:p>
        </p:txBody>
      </p:sp>
    </p:spTree>
    <p:extLst>
      <p:ext uri="{BB962C8B-B14F-4D97-AF65-F5344CB8AC3E}">
        <p14:creationId xmlns:p14="http://schemas.microsoft.com/office/powerpoint/2010/main" val="4144604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" descr="Image result for pusheen transparent background, sherlock">
            <a:extLst>
              <a:ext uri="{FF2B5EF4-FFF2-40B4-BE49-F238E27FC236}">
                <a16:creationId xmlns:a16="http://schemas.microsoft.com/office/drawing/2014/main" id="{97166AA3-B8E3-4655-95AE-3672643EA5E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1946" y="76406"/>
            <a:ext cx="990187" cy="990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0271DA-F5F1-4B0D-88C4-A342EA4A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4BA0A-2256-4F86-94E6-E60DFFCB6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What is </a:t>
            </a:r>
            <a:r>
              <a:rPr lang="en-US" dirty="0" err="1">
                <a:highlight>
                  <a:srgbClr val="FFFF00"/>
                </a:highlight>
              </a:rPr>
              <a:t>synthea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Review of </a:t>
            </a:r>
            <a:r>
              <a:rPr lang="en-US" dirty="0" err="1">
                <a:highlight>
                  <a:srgbClr val="FFFF00"/>
                </a:highlight>
              </a:rPr>
              <a:t>Synthea+Lauren</a:t>
            </a:r>
            <a:r>
              <a:rPr lang="en-US" dirty="0">
                <a:highlight>
                  <a:srgbClr val="FFFF00"/>
                </a:highlight>
              </a:rPr>
              <a:t> HEEL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Lauren is a zombie</a:t>
            </a:r>
          </a:p>
        </p:txBody>
      </p:sp>
    </p:spTree>
    <p:extLst>
      <p:ext uri="{BB962C8B-B14F-4D97-AF65-F5344CB8AC3E}">
        <p14:creationId xmlns:p14="http://schemas.microsoft.com/office/powerpoint/2010/main" val="3955167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35A2D-8095-498E-8D9B-B7B7D2ED2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ETL Pain Points</a:t>
            </a:r>
          </a:p>
        </p:txBody>
      </p:sp>
      <p:pic>
        <p:nvPicPr>
          <p:cNvPr id="10242" name="Picture 2" descr="Image result for pusheen transparent background sad">
            <a:extLst>
              <a:ext uri="{FF2B5EF4-FFF2-40B4-BE49-F238E27FC236}">
                <a16:creationId xmlns:a16="http://schemas.microsoft.com/office/drawing/2014/main" id="{890A8F37-9576-4902-AD3E-CD8A5282B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890" y="3599916"/>
            <a:ext cx="1918620" cy="218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0202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1F1B-ED04-45AE-9694-40DB88D38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43391-214B-456F-A2DF-922AE6089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80/20 rules</a:t>
            </a:r>
          </a:p>
          <a:p>
            <a:r>
              <a:rPr lang="en-US" dirty="0">
                <a:highlight>
                  <a:srgbClr val="FFFF00"/>
                </a:highlight>
              </a:rPr>
              <a:t>TA office hours:  1:1 advice</a:t>
            </a:r>
          </a:p>
          <a:p>
            <a:r>
              <a:rPr lang="en-US" dirty="0">
                <a:highlight>
                  <a:srgbClr val="FFFF00"/>
                </a:highlight>
              </a:rPr>
              <a:t>Losing data and gaining data</a:t>
            </a:r>
          </a:p>
          <a:p>
            <a:r>
              <a:rPr lang="en-US" dirty="0">
                <a:highlight>
                  <a:srgbClr val="FFFF00"/>
                </a:highlight>
              </a:rPr>
              <a:t>How do you make sure you have quality of data</a:t>
            </a:r>
          </a:p>
          <a:p>
            <a:r>
              <a:rPr lang="en-US" dirty="0">
                <a:highlight>
                  <a:srgbClr val="FFFF00"/>
                </a:highlight>
              </a:rPr>
              <a:t>Examples of bad structures (example of DX1,2,3,4) - Give example of the complexity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ETL real world scenario</a:t>
            </a:r>
          </a:p>
          <a:p>
            <a:pPr marL="57150" indent="0">
              <a:buNone/>
            </a:pPr>
            <a:r>
              <a:rPr lang="en-US" dirty="0">
                <a:highlight>
                  <a:srgbClr val="FFFF00"/>
                </a:highlight>
              </a:rPr>
              <a:t>Sign off on an ETL complete, or handling Vocab updates</a:t>
            </a:r>
          </a:p>
          <a:p>
            <a:pPr marL="57150" indent="0">
              <a:buNone/>
            </a:pPr>
            <a:r>
              <a:rPr lang="en-US" dirty="0">
                <a:highlight>
                  <a:srgbClr val="FFFF00"/>
                </a:highlight>
              </a:rPr>
              <a:t>How do you update it?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282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9EF61-3037-42DF-B055-D522CC01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C8AFB-549E-48BC-8AFE-B3C910534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Show some examples of Metadata from CCAE drop off – losing data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r>
              <a:rPr lang="en-US" dirty="0">
                <a:highlight>
                  <a:srgbClr val="FFFF00"/>
                </a:highlight>
              </a:rPr>
              <a:t>Things you should be thinking about to do with a data custodian</a:t>
            </a:r>
          </a:p>
        </p:txBody>
      </p:sp>
    </p:spTree>
    <p:extLst>
      <p:ext uri="{BB962C8B-B14F-4D97-AF65-F5344CB8AC3E}">
        <p14:creationId xmlns:p14="http://schemas.microsoft.com/office/powerpoint/2010/main" val="3092770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5A2F2-C522-433A-8F5A-5FEDA1D2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DF741-6261-4417-BB17-C6916FDDB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Advanced questions time?</a:t>
            </a:r>
          </a:p>
        </p:txBody>
      </p:sp>
    </p:spTree>
    <p:extLst>
      <p:ext uri="{BB962C8B-B14F-4D97-AF65-F5344CB8AC3E}">
        <p14:creationId xmlns:p14="http://schemas.microsoft.com/office/powerpoint/2010/main" val="1237926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EC442-C1E2-4DAE-A87E-82243E5A93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OMOP Common Data Model Extract, Transform &amp; Load Tutorial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76F70-E2C9-4CD8-A7AB-544D87A081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Clair Blacketer</a:t>
            </a:r>
          </a:p>
          <a:p>
            <a:r>
              <a:rPr lang="en-US" dirty="0"/>
              <a:t>Mui van Zandt</a:t>
            </a:r>
          </a:p>
          <a:p>
            <a:r>
              <a:rPr lang="en-US" dirty="0"/>
              <a:t>Erica A. Voss</a:t>
            </a:r>
          </a:p>
        </p:txBody>
      </p:sp>
    </p:spTree>
    <p:extLst>
      <p:ext uri="{BB962C8B-B14F-4D97-AF65-F5344CB8AC3E}">
        <p14:creationId xmlns:p14="http://schemas.microsoft.com/office/powerpoint/2010/main" val="3468612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638A21-AE4B-4E4B-941F-987E4DF467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this tutorial will provide . . .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BC6DDBA-8A53-4085-9731-ED5D79F2E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1600" dirty="0"/>
              <a:t>Suggested process for developing a CDM ETL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1600" dirty="0"/>
              <a:t>OHDSI ETL tools: White Rabbit, Rabbit-In-A-Hat, and Usagi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1600" dirty="0"/>
              <a:t>Resources like the CDM Wiki and THEMIS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r>
              <a:rPr lang="en-US" sz="1600" dirty="0"/>
              <a:t>Generation of a simple ETL</a:t>
            </a:r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514350" indent="-514350" algn="l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1726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06434-1949-43AB-8A2C-A840C7BCF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4AADC-2294-449A-9ACB-55B1F3B47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64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6653C6C-527F-4ECD-9092-249E5AF16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956989"/>
              </p:ext>
            </p:extLst>
          </p:nvPr>
        </p:nvGraphicFramePr>
        <p:xfrm>
          <a:off x="838200" y="1337178"/>
          <a:ext cx="7543800" cy="50354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0">
                  <a:extLst>
                    <a:ext uri="{9D8B030D-6E8A-4147-A177-3AD203B41FA5}">
                      <a16:colId xmlns:a16="http://schemas.microsoft.com/office/drawing/2014/main" val="2626062138"/>
                    </a:ext>
                  </a:extLst>
                </a:gridCol>
                <a:gridCol w="3771900">
                  <a:extLst>
                    <a:ext uri="{9D8B030D-6E8A-4147-A177-3AD203B41FA5}">
                      <a16:colId xmlns:a16="http://schemas.microsoft.com/office/drawing/2014/main" val="984872660"/>
                    </a:ext>
                  </a:extLst>
                </a:gridCol>
              </a:tblGrid>
              <a:tr h="37198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Clair Blacketer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Mui van Zandt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039180"/>
                  </a:ext>
                </a:extLst>
              </a:tr>
              <a:tr h="11377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499494"/>
                  </a:ext>
                </a:extLst>
              </a:tr>
              <a:tr h="349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Erica Voss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08687"/>
                  </a:ext>
                </a:extLst>
              </a:tr>
              <a:tr h="113771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424255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3D74287-8AE6-4807-8689-B341B45A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Instructors</a:t>
            </a:r>
          </a:p>
        </p:txBody>
      </p:sp>
      <p:pic>
        <p:nvPicPr>
          <p:cNvPr id="9218" name="Picture 2" descr="Bitmoji Image">
            <a:extLst>
              <a:ext uri="{FF2B5EF4-FFF2-40B4-BE49-F238E27FC236}">
                <a16:creationId xmlns:a16="http://schemas.microsoft.com/office/drawing/2014/main" id="{B4AECE9E-BEAB-4D81-BF70-357CB3B5D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59" y="3954102"/>
            <a:ext cx="2269354" cy="2269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s://render.bitstrips.com/v2/cpanel/0a4ae43b-0edd-46f4-a552-37a683e412ce-76b81203-ebf0-4bfe-9a96-e03b71bc11a5-v1.png?transparent=1&amp;palette=1">
            <a:extLst>
              <a:ext uri="{FF2B5EF4-FFF2-40B4-BE49-F238E27FC236}">
                <a16:creationId xmlns:a16="http://schemas.microsoft.com/office/drawing/2014/main" id="{F26DC613-2A24-4198-A301-924672AB3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261" y="1749209"/>
            <a:ext cx="2055750" cy="205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forums.ohdsi.org/uploads/default/original/2X/3/329e894eda074448b832a12f726f98eaa83d3ce0.png">
            <a:extLst>
              <a:ext uri="{FF2B5EF4-FFF2-40B4-BE49-F238E27FC236}">
                <a16:creationId xmlns:a16="http://schemas.microsoft.com/office/drawing/2014/main" id="{582E1955-1EE0-4DFE-BD2F-8BF9D1406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23" y="1749209"/>
            <a:ext cx="1995888" cy="199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664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 txBox="1">
            <a:spLocks noGrp="1"/>
          </p:cNvSpPr>
          <p:nvPr>
            <p:ph type="title"/>
          </p:nvPr>
        </p:nvSpPr>
        <p:spPr>
          <a:xfrm>
            <a:off x="1143000" y="152400"/>
            <a:ext cx="67818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rgbClr val="20425A"/>
              </a:buClr>
              <a:buSzPct val="25000"/>
              <a:buFont typeface="Calibri"/>
              <a:buNone/>
            </a:pPr>
            <a:r>
              <a:rPr lang="en-US" sz="4000" b="0" i="0" u="none" strike="noStrike" cap="none" dirty="0">
                <a:solidFill>
                  <a:srgbClr val="20425A"/>
                </a:solidFill>
                <a:latin typeface="Calibri"/>
                <a:ea typeface="Calibri"/>
                <a:cs typeface="Calibri"/>
                <a:sym typeface="Calibri"/>
              </a:rPr>
              <a:t>Ground Rules</a:t>
            </a:r>
          </a:p>
        </p:txBody>
      </p:sp>
      <p:sp>
        <p:nvSpPr>
          <p:cNvPr id="246" name="Shape 24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ct val="100000"/>
              <a:buFont typeface="Arial"/>
              <a:buChar char="•"/>
            </a:pPr>
            <a:r>
              <a:rPr lang="en-US" sz="2800" dirty="0"/>
              <a:t>We are recording</a:t>
            </a:r>
          </a:p>
          <a:p>
            <a:pPr marL="3429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ct val="100000"/>
              <a:buFont typeface="Arial"/>
              <a:buChar char="•"/>
            </a:pPr>
            <a:endParaRPr lang="en-US" sz="1800" dirty="0"/>
          </a:p>
          <a:p>
            <a:pPr marL="3429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ct val="100000"/>
              <a:buFont typeface="Arial"/>
              <a:buChar char="•"/>
            </a:pPr>
            <a:endParaRPr lang="en-US" sz="1400" dirty="0"/>
          </a:p>
          <a:p>
            <a:pPr marL="342900" marR="0" lvl="0" indent="-266700" algn="l" rtl="0"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ct val="100000"/>
              <a:buFont typeface="Arial"/>
              <a:buChar char="•"/>
            </a:pPr>
            <a:r>
              <a:rPr lang="en-US" sz="2800" dirty="0"/>
              <a:t>We may </a:t>
            </a:r>
            <a:r>
              <a:rPr lang="de-DE" sz="2800" dirty="0"/>
              <a:t>take </a:t>
            </a:r>
            <a:r>
              <a:rPr lang="en-US" sz="2800" dirty="0"/>
              <a:t>some questions off-line</a:t>
            </a:r>
          </a:p>
        </p:txBody>
      </p:sp>
      <p:sp>
        <p:nvSpPr>
          <p:cNvPr id="247" name="Shape 247"/>
          <p:cNvSpPr txBox="1">
            <a:spLocks noGrp="1"/>
          </p:cNvSpPr>
          <p:nvPr>
            <p:ph type="sldNum" idx="12"/>
          </p:nvPr>
        </p:nvSpPr>
        <p:spPr>
          <a:xfrm>
            <a:off x="7010400" y="6492875"/>
            <a:ext cx="2133600" cy="365100"/>
          </a:xfrm>
          <a:prstGeom prst="rect">
            <a:avLst/>
          </a:prstGeom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pPr lvl="0">
                <a:spcBef>
                  <a:spcPts val="0"/>
                </a:spcBef>
                <a:buClr>
                  <a:srgbClr val="000000"/>
                </a:buClr>
                <a:buSzPct val="25000"/>
                <a:buFont typeface="Arial"/>
                <a:buNone/>
              </a:pPr>
              <a:t>8</a:t>
            </a:fld>
            <a:endParaRPr lang="en-US" dirty="0"/>
          </a:p>
        </p:txBody>
      </p:sp>
      <p:pic>
        <p:nvPicPr>
          <p:cNvPr id="6" name="Picture 2" descr="http://data.whicdn.com/images/137419430/superthum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2006"/>
            <a:ext cx="1318783" cy="109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83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Shape 752"/>
          <p:cNvSpPr txBox="1">
            <a:spLocks noGrp="1"/>
          </p:cNvSpPr>
          <p:nvPr>
            <p:ph type="title"/>
          </p:nvPr>
        </p:nvSpPr>
        <p:spPr>
          <a:xfrm>
            <a:off x="1143000" y="152401"/>
            <a:ext cx="7543800" cy="838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20425A"/>
              </a:buClr>
              <a:buSzPct val="25000"/>
              <a:buFont typeface="Calibri"/>
              <a:buNone/>
            </a:pPr>
            <a:r>
              <a:rPr lang="en-US" dirty="0"/>
              <a:t>OHDSI in a Box</a:t>
            </a:r>
          </a:p>
        </p:txBody>
      </p:sp>
      <p:sp>
        <p:nvSpPr>
          <p:cNvPr id="753" name="Shape 753"/>
          <p:cNvSpPr/>
          <p:nvPr/>
        </p:nvSpPr>
        <p:spPr>
          <a:xfrm>
            <a:off x="395100" y="1257300"/>
            <a:ext cx="8353800" cy="41529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Shape 755"/>
          <p:cNvSpPr/>
          <p:nvPr/>
        </p:nvSpPr>
        <p:spPr>
          <a:xfrm>
            <a:off x="3200983" y="2012731"/>
            <a:ext cx="3771315" cy="324506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Shape 763"/>
          <p:cNvSpPr/>
          <p:nvPr/>
        </p:nvSpPr>
        <p:spPr>
          <a:xfrm>
            <a:off x="7193037" y="2012724"/>
            <a:ext cx="1301700" cy="41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synpuf_100k</a:t>
            </a:r>
          </a:p>
        </p:txBody>
      </p:sp>
      <p:grpSp>
        <p:nvGrpSpPr>
          <p:cNvPr id="767" name="Shape 767"/>
          <p:cNvGrpSpPr/>
          <p:nvPr/>
        </p:nvGrpSpPr>
        <p:grpSpPr>
          <a:xfrm>
            <a:off x="629050" y="2012607"/>
            <a:ext cx="2350865" cy="1427522"/>
            <a:chOff x="711372" y="857704"/>
            <a:chExt cx="1919857" cy="1165800"/>
          </a:xfrm>
        </p:grpSpPr>
        <p:sp>
          <p:nvSpPr>
            <p:cNvPr id="769" name="Shape 769"/>
            <p:cNvSpPr/>
            <p:nvPr/>
          </p:nvSpPr>
          <p:spPr>
            <a:xfrm>
              <a:off x="711372" y="857704"/>
              <a:ext cx="1919857" cy="1165800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Microsoft SQL Server</a:t>
              </a:r>
              <a:endParaRPr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Shape 771"/>
            <p:cNvSpPr/>
            <p:nvPr/>
          </p:nvSpPr>
          <p:spPr>
            <a:xfrm>
              <a:off x="928275" y="1336112"/>
              <a:ext cx="666900" cy="537300"/>
            </a:xfrm>
            <a:prstGeom prst="can">
              <a:avLst>
                <a:gd name="adj" fmla="val 25000"/>
              </a:avLst>
            </a:prstGeom>
            <a:solidFill>
              <a:srgbClr val="073763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cdm</a:t>
              </a:r>
            </a:p>
          </p:txBody>
        </p:sp>
        <p:sp>
          <p:nvSpPr>
            <p:cNvPr id="772" name="Shape 772"/>
            <p:cNvSpPr/>
            <p:nvPr/>
          </p:nvSpPr>
          <p:spPr>
            <a:xfrm>
              <a:off x="1747425" y="1336112"/>
              <a:ext cx="666900" cy="537300"/>
            </a:xfrm>
            <a:prstGeom prst="can">
              <a:avLst>
                <a:gd name="adj" fmla="val 25000"/>
              </a:avLst>
            </a:prstGeom>
            <a:solidFill>
              <a:srgbClr val="E69138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webapi</a:t>
              </a:r>
            </a:p>
          </p:txBody>
        </p:sp>
      </p:grpSp>
      <p:sp>
        <p:nvSpPr>
          <p:cNvPr id="774" name="Shape 774"/>
          <p:cNvSpPr/>
          <p:nvPr/>
        </p:nvSpPr>
        <p:spPr>
          <a:xfrm>
            <a:off x="654663" y="3552243"/>
            <a:ext cx="2325325" cy="638821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SQL Server Management Studio</a:t>
            </a:r>
          </a:p>
        </p:txBody>
      </p:sp>
      <p:sp>
        <p:nvSpPr>
          <p:cNvPr id="788" name="Shape 788"/>
          <p:cNvSpPr txBox="1"/>
          <p:nvPr/>
        </p:nvSpPr>
        <p:spPr>
          <a:xfrm>
            <a:off x="4399404" y="2795291"/>
            <a:ext cx="1301700" cy="255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C9DAF8"/>
                </a:solidFill>
              </a:rPr>
              <a:t>WebTools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78B04DA-078A-440A-9D3A-C9DAEC6131D3}"/>
              </a:ext>
            </a:extLst>
          </p:cNvPr>
          <p:cNvGrpSpPr/>
          <p:nvPr/>
        </p:nvGrpSpPr>
        <p:grpSpPr>
          <a:xfrm>
            <a:off x="3680347" y="2182451"/>
            <a:ext cx="2812586" cy="2885804"/>
            <a:chOff x="3643958" y="2763526"/>
            <a:chExt cx="2812586" cy="28858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DCF97B6-433A-4975-A8C1-A98318F712BB}"/>
                </a:ext>
              </a:extLst>
            </p:cNvPr>
            <p:cNvGrpSpPr/>
            <p:nvPr/>
          </p:nvGrpSpPr>
          <p:grpSpPr>
            <a:xfrm>
              <a:off x="3643958" y="2763526"/>
              <a:ext cx="2812586" cy="2885804"/>
              <a:chOff x="3643958" y="2763526"/>
              <a:chExt cx="2812586" cy="2885804"/>
            </a:xfrm>
          </p:grpSpPr>
          <p:sp>
            <p:nvSpPr>
              <p:cNvPr id="758" name="Shape 758"/>
              <p:cNvSpPr/>
              <p:nvPr/>
            </p:nvSpPr>
            <p:spPr>
              <a:xfrm>
                <a:off x="3643987" y="2763526"/>
                <a:ext cx="2812500" cy="1837800"/>
              </a:xfrm>
              <a:prstGeom prst="rect">
                <a:avLst/>
              </a:prstGeom>
              <a:solidFill>
                <a:srgbClr val="073763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 sz="2000" dirty="0"/>
              </a:p>
            </p:txBody>
          </p:sp>
          <p:sp>
            <p:nvSpPr>
              <p:cNvPr id="759" name="Shape 759"/>
              <p:cNvSpPr/>
              <p:nvPr/>
            </p:nvSpPr>
            <p:spPr>
              <a:xfrm>
                <a:off x="3814327" y="3583959"/>
                <a:ext cx="2472300" cy="418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Arial"/>
                  <a:buNone/>
                </a:pPr>
                <a:r>
                  <a:rPr lang="en-US" sz="1200" b="0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WebAPI</a:t>
                </a:r>
              </a:p>
            </p:txBody>
          </p:sp>
          <p:sp>
            <p:nvSpPr>
              <p:cNvPr id="760" name="Shape 760"/>
              <p:cNvSpPr/>
              <p:nvPr/>
            </p:nvSpPr>
            <p:spPr>
              <a:xfrm>
                <a:off x="3814327" y="3090725"/>
                <a:ext cx="2472299" cy="418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ct val="25000"/>
                  <a:buFont typeface="Arial"/>
                  <a:buNone/>
                </a:pPr>
                <a:r>
                  <a:rPr lang="en-US" sz="1200" b="0" i="0" u="none" strike="noStrike" cap="none" dirty="0">
                    <a:latin typeface="Arial"/>
                    <a:ea typeface="Arial"/>
                    <a:cs typeface="Arial"/>
                    <a:sym typeface="Arial"/>
                  </a:rPr>
                  <a:t>Atlas</a:t>
                </a:r>
              </a:p>
            </p:txBody>
          </p:sp>
          <p:grpSp>
            <p:nvGrpSpPr>
              <p:cNvPr id="777" name="Shape 777"/>
              <p:cNvGrpSpPr/>
              <p:nvPr/>
            </p:nvGrpSpPr>
            <p:grpSpPr>
              <a:xfrm>
                <a:off x="3643958" y="4706207"/>
                <a:ext cx="2812586" cy="943123"/>
                <a:chOff x="3919800" y="4393725"/>
                <a:chExt cx="2865600" cy="960900"/>
              </a:xfrm>
            </p:grpSpPr>
            <p:sp>
              <p:nvSpPr>
                <p:cNvPr id="778" name="Shape 778"/>
                <p:cNvSpPr/>
                <p:nvPr/>
              </p:nvSpPr>
              <p:spPr>
                <a:xfrm>
                  <a:off x="3919800" y="4393725"/>
                  <a:ext cx="2865600" cy="960900"/>
                </a:xfrm>
                <a:prstGeom prst="rect">
                  <a:avLst/>
                </a:prstGeom>
                <a:solidFill>
                  <a:srgbClr val="E69138"/>
                </a:solidFill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>
                    <a:spcBef>
                      <a:spcPts val="0"/>
                    </a:spcBef>
                    <a:buNone/>
                  </a:pPr>
                  <a:endParaRPr sz="2000" dirty="0"/>
                </a:p>
              </p:txBody>
            </p:sp>
            <p:grpSp>
              <p:nvGrpSpPr>
                <p:cNvPr id="779" name="Shape 779"/>
                <p:cNvGrpSpPr/>
                <p:nvPr/>
              </p:nvGrpSpPr>
              <p:grpSpPr>
                <a:xfrm>
                  <a:off x="4093350" y="4733401"/>
                  <a:ext cx="534900" cy="426600"/>
                  <a:chOff x="3948153" y="4189951"/>
                  <a:chExt cx="534900" cy="426600"/>
                </a:xfrm>
              </p:grpSpPr>
              <p:sp>
                <p:nvSpPr>
                  <p:cNvPr id="780" name="Shape 780"/>
                  <p:cNvSpPr/>
                  <p:nvPr/>
                </p:nvSpPr>
                <p:spPr>
                  <a:xfrm>
                    <a:off x="3948153" y="4189951"/>
                    <a:ext cx="534900" cy="426600"/>
                  </a:xfrm>
                  <a:prstGeom prst="rect">
                    <a:avLst/>
                  </a:prstGeom>
                  <a:solidFill>
                    <a:srgbClr val="FFFFFF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2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pic>
                <p:nvPicPr>
                  <p:cNvPr id="781" name="Shape 781" descr="500px-R_logo.svg.png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/>
                  <a:stretch/>
                </p:blipFill>
                <p:spPr>
                  <a:xfrm>
                    <a:off x="3981559" y="4229309"/>
                    <a:ext cx="452100" cy="350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</p:grpSp>
            <p:sp>
              <p:nvSpPr>
                <p:cNvPr id="782" name="Shape 782"/>
                <p:cNvSpPr/>
                <p:nvPr/>
              </p:nvSpPr>
              <p:spPr>
                <a:xfrm>
                  <a:off x="4689450" y="4733400"/>
                  <a:ext cx="887400" cy="426600"/>
                </a:xfrm>
                <a:prstGeom prst="rect">
                  <a:avLst/>
                </a:prstGeom>
                <a:solidFill>
                  <a:srgbClr val="F3F3F3"/>
                </a:solidFill>
                <a:ln w="9525" cap="flat" cmpd="sng">
                  <a:solidFill>
                    <a:srgbClr val="595959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ct val="25000"/>
                    <a:buFont typeface="Arial"/>
                    <a:buNone/>
                  </a:pPr>
                  <a:r>
                    <a:rPr lang="en-US" sz="12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OHDSI R packages</a:t>
                  </a:r>
                </a:p>
              </p:txBody>
            </p:sp>
            <p:grpSp>
              <p:nvGrpSpPr>
                <p:cNvPr id="783" name="Shape 783"/>
                <p:cNvGrpSpPr/>
                <p:nvPr/>
              </p:nvGrpSpPr>
              <p:grpSpPr>
                <a:xfrm>
                  <a:off x="5638050" y="4733350"/>
                  <a:ext cx="981000" cy="426600"/>
                  <a:chOff x="5638050" y="4733350"/>
                  <a:chExt cx="981000" cy="426600"/>
                </a:xfrm>
              </p:grpSpPr>
              <p:sp>
                <p:nvSpPr>
                  <p:cNvPr id="784" name="Shape 784"/>
                  <p:cNvSpPr/>
                  <p:nvPr/>
                </p:nvSpPr>
                <p:spPr>
                  <a:xfrm>
                    <a:off x="5638050" y="4733350"/>
                    <a:ext cx="981000" cy="426600"/>
                  </a:xfrm>
                  <a:prstGeom prst="rect">
                    <a:avLst/>
                  </a:prstGeom>
                  <a:solidFill>
                    <a:srgbClr val="EEEEEE"/>
                  </a:solidFill>
                  <a:ln w="9525" cap="flat" cmpd="sng">
                    <a:solidFill>
                      <a:srgbClr val="595959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Font typeface="Arial"/>
                      <a:buNone/>
                    </a:pPr>
                    <a:endParaRPr sz="1200" b="0" i="0" u="none" strike="noStrike" cap="none" dirty="0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pic>
                <p:nvPicPr>
                  <p:cNvPr id="785" name="Shape 785" descr="RStudio-Ball.png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/>
                  <a:stretch/>
                </p:blipFill>
                <p:spPr>
                  <a:xfrm>
                    <a:off x="5755487" y="4840376"/>
                    <a:ext cx="218100" cy="2181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786" name="Shape 786"/>
                  <p:cNvSpPr txBox="1"/>
                  <p:nvPr/>
                </p:nvSpPr>
                <p:spPr>
                  <a:xfrm>
                    <a:off x="5926811" y="4821535"/>
                    <a:ext cx="692238" cy="23694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1425" tIns="91425" rIns="91425" bIns="91425" anchor="ctr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ct val="25000"/>
                      <a:buFont typeface="Arial"/>
                      <a:buNone/>
                    </a:pPr>
                    <a:r>
                      <a:rPr lang="en-US" sz="12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rPr>
                      <a:t>Studio</a:t>
                    </a:r>
                  </a:p>
                </p:txBody>
              </p:sp>
            </p:grpSp>
            <p:sp>
              <p:nvSpPr>
                <p:cNvPr id="787" name="Shape 787"/>
                <p:cNvSpPr txBox="1"/>
                <p:nvPr/>
              </p:nvSpPr>
              <p:spPr>
                <a:xfrm>
                  <a:off x="3919830" y="4414875"/>
                  <a:ext cx="2865512" cy="25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1425" tIns="91425" rIns="91425" bIns="91425" anchor="ctr" anchorCtr="0">
                  <a:noAutofit/>
                </a:bodyPr>
                <a:lstStyle/>
                <a:p>
                  <a:pPr lvl="0" algn="ctr" rtl="0">
                    <a:spcBef>
                      <a:spcPts val="0"/>
                    </a:spcBef>
                    <a:buNone/>
                  </a:pPr>
                  <a:r>
                    <a:rPr lang="en-US" sz="1200" b="1" dirty="0">
                      <a:solidFill>
                        <a:srgbClr val="783F04"/>
                      </a:solidFill>
                    </a:rPr>
                    <a:t>Methods Library</a:t>
                  </a:r>
                </a:p>
              </p:txBody>
            </p:sp>
          </p:grpSp>
          <p:sp>
            <p:nvSpPr>
              <p:cNvPr id="789" name="Shape 789"/>
              <p:cNvSpPr/>
              <p:nvPr/>
            </p:nvSpPr>
            <p:spPr>
              <a:xfrm>
                <a:off x="3814327" y="4060152"/>
                <a:ext cx="2472300" cy="4182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lIns="91425" tIns="91425" rIns="91425" bIns="91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Font typeface="Arial"/>
                  <a:buNone/>
                </a:pPr>
                <a:endParaRPr sz="2000" dirty="0"/>
              </a:p>
            </p:txBody>
          </p:sp>
        </p:grpSp>
        <p:grpSp>
          <p:nvGrpSpPr>
            <p:cNvPr id="790" name="Shape 790"/>
            <p:cNvGrpSpPr/>
            <p:nvPr/>
          </p:nvGrpSpPr>
          <p:grpSpPr>
            <a:xfrm>
              <a:off x="4594439" y="4112590"/>
              <a:ext cx="1425362" cy="314414"/>
              <a:chOff x="7603056" y="4172788"/>
              <a:chExt cx="1702738" cy="375600"/>
            </a:xfrm>
          </p:grpSpPr>
          <p:pic>
            <p:nvPicPr>
              <p:cNvPr id="791" name="Shape 791" descr="tomcat.png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7603056" y="4196800"/>
                <a:ext cx="459291" cy="32756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792" name="Shape 792"/>
              <p:cNvSpPr txBox="1"/>
              <p:nvPr/>
            </p:nvSpPr>
            <p:spPr>
              <a:xfrm>
                <a:off x="8062326" y="4172788"/>
                <a:ext cx="1243468" cy="37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25" tIns="91425" rIns="91425" bIns="91425" anchor="t" anchorCtr="0">
                <a:noAutofit/>
              </a:bodyPr>
              <a:lstStyle/>
              <a:p>
                <a:pPr lvl="0" rtl="0">
                  <a:spcBef>
                    <a:spcPts val="0"/>
                  </a:spcBef>
                  <a:buNone/>
                </a:pPr>
                <a:r>
                  <a:rPr lang="en-US" sz="1200" dirty="0"/>
                  <a:t>Tomcat</a:t>
                </a:r>
              </a:p>
            </p:txBody>
          </p:sp>
        </p:grp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079" y="304800"/>
            <a:ext cx="988821" cy="71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Slide Number Placeholder 2">
            <a:extLst>
              <a:ext uri="{FF2B5EF4-FFF2-40B4-BE49-F238E27FC236}">
                <a16:creationId xmlns:a16="http://schemas.microsoft.com/office/drawing/2014/main" id="{3C204E90-616A-45B7-992A-DE4A8080053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010400" y="6492875"/>
            <a:ext cx="2133599" cy="365125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425A"/>
              </a:buClr>
              <a:buSzPct val="25000"/>
              <a:buFont typeface="Calibri"/>
              <a:buNone/>
            </a:pPr>
            <a:fld id="{00000000-1234-1234-1234-123412341234}" type="slidenum">
              <a:rPr lang="en-US" b="0" i="0" u="none" strike="noStrike" cap="none" smtClean="0">
                <a:solidFill>
                  <a:schemeClr val="tx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0425A"/>
                </a:buClr>
                <a:buSzPct val="25000"/>
                <a:buFont typeface="Calibri"/>
                <a:buNone/>
              </a:pPr>
              <a:t>9</a:t>
            </a:fld>
            <a:endParaRPr lang="en-US" b="0" i="0" u="none" strike="noStrike" cap="none" dirty="0">
              <a:solidFill>
                <a:schemeClr val="tx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1026" name="Picture 2" descr="Image result for aws ec2 instance">
            <a:extLst>
              <a:ext uri="{FF2B5EF4-FFF2-40B4-BE49-F238E27FC236}">
                <a16:creationId xmlns:a16="http://schemas.microsoft.com/office/drawing/2014/main" id="{AC244188-8610-403C-B2E0-7726AA556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611" y="1191286"/>
            <a:ext cx="2222906" cy="88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Shape 765">
            <a:extLst>
              <a:ext uri="{FF2B5EF4-FFF2-40B4-BE49-F238E27FC236}">
                <a16:creationId xmlns:a16="http://schemas.microsoft.com/office/drawing/2014/main" id="{7053E7CD-22D1-4F46-9EE5-9862EA262C30}"/>
              </a:ext>
            </a:extLst>
          </p:cNvPr>
          <p:cNvSpPr/>
          <p:nvPr/>
        </p:nvSpPr>
        <p:spPr>
          <a:xfrm>
            <a:off x="7209066" y="3007701"/>
            <a:ext cx="1301700" cy="4182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WhiteRabbit</a:t>
            </a:r>
          </a:p>
        </p:txBody>
      </p:sp>
      <p:sp>
        <p:nvSpPr>
          <p:cNvPr id="49" name="Shape 766">
            <a:extLst>
              <a:ext uri="{FF2B5EF4-FFF2-40B4-BE49-F238E27FC236}">
                <a16:creationId xmlns:a16="http://schemas.microsoft.com/office/drawing/2014/main" id="{BBA28891-ABDC-445E-84F8-76473B1A0995}"/>
              </a:ext>
            </a:extLst>
          </p:cNvPr>
          <p:cNvSpPr/>
          <p:nvPr/>
        </p:nvSpPr>
        <p:spPr>
          <a:xfrm>
            <a:off x="7209066" y="3508913"/>
            <a:ext cx="1301700" cy="418200"/>
          </a:xfrm>
          <a:prstGeom prst="rect">
            <a:avLst/>
          </a:prstGeom>
          <a:solidFill>
            <a:srgbClr val="E6913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RabbitInAHat</a:t>
            </a:r>
          </a:p>
        </p:txBody>
      </p:sp>
      <p:sp>
        <p:nvSpPr>
          <p:cNvPr id="50" name="Shape 763">
            <a:extLst>
              <a:ext uri="{FF2B5EF4-FFF2-40B4-BE49-F238E27FC236}">
                <a16:creationId xmlns:a16="http://schemas.microsoft.com/office/drawing/2014/main" id="{8D99B337-53A5-44F7-B9C1-B434EC0F76F9}"/>
              </a:ext>
            </a:extLst>
          </p:cNvPr>
          <p:cNvSpPr/>
          <p:nvPr/>
        </p:nvSpPr>
        <p:spPr>
          <a:xfrm>
            <a:off x="7209066" y="2496938"/>
            <a:ext cx="1301700" cy="418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synpuf_</a:t>
            </a:r>
            <a:r>
              <a:rPr lang="en-US" sz="1200" dirty="0">
                <a:solidFill>
                  <a:srgbClr val="FFFFFF"/>
                </a:solidFill>
              </a:rPr>
              <a:t>2.3m</a:t>
            </a:r>
            <a:endParaRPr lang="en-US" sz="12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Image result for MS SQL SERVER">
            <a:extLst>
              <a:ext uri="{FF2B5EF4-FFF2-40B4-BE49-F238E27FC236}">
                <a16:creationId xmlns:a16="http://schemas.microsoft.com/office/drawing/2014/main" id="{F043B40F-F8E1-4A32-9BFA-60BD7E89A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63" y="1889419"/>
            <a:ext cx="816619" cy="81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Shape 766">
            <a:extLst>
              <a:ext uri="{FF2B5EF4-FFF2-40B4-BE49-F238E27FC236}">
                <a16:creationId xmlns:a16="http://schemas.microsoft.com/office/drawing/2014/main" id="{B11AD851-59AB-4992-9A85-DA9CEBFC7850}"/>
              </a:ext>
            </a:extLst>
          </p:cNvPr>
          <p:cNvSpPr/>
          <p:nvPr/>
        </p:nvSpPr>
        <p:spPr>
          <a:xfrm>
            <a:off x="7209066" y="4050250"/>
            <a:ext cx="1301700" cy="4182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Usagi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2E3388C-690E-46AF-9F4F-6B8AA37ACA1A}"/>
              </a:ext>
            </a:extLst>
          </p:cNvPr>
          <p:cNvSpPr/>
          <p:nvPr/>
        </p:nvSpPr>
        <p:spPr>
          <a:xfrm>
            <a:off x="2188029" y="1480457"/>
            <a:ext cx="5058274" cy="377734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Needs updating once we secure the box</a:t>
            </a:r>
          </a:p>
        </p:txBody>
      </p:sp>
    </p:spTree>
    <p:extLst>
      <p:ext uri="{BB962C8B-B14F-4D97-AF65-F5344CB8AC3E}">
        <p14:creationId xmlns:p14="http://schemas.microsoft.com/office/powerpoint/2010/main" val="277100317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AAD83C48-3580-4B4C-8817-1B2294EB4403}" vid="{D74E4C50-B0C5-4596-B266-3AEBB0D0F2E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1950</TotalTime>
  <Words>872</Words>
  <Application>Microsoft Office PowerPoint</Application>
  <PresentationFormat>On-screen Show (4:3)</PresentationFormat>
  <Paragraphs>224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Theme1</vt:lpstr>
      <vt:lpstr>GENERAL DESCRIPTION</vt:lpstr>
      <vt:lpstr>THINGS TO DO</vt:lpstr>
      <vt:lpstr>HOMEWORK</vt:lpstr>
      <vt:lpstr>OMOP Common Data Model Extract, Transform &amp; Load Tutorial</vt:lpstr>
      <vt:lpstr>What this tutorial will provide . . . </vt:lpstr>
      <vt:lpstr>Agenda</vt:lpstr>
      <vt:lpstr>Instructors</vt:lpstr>
      <vt:lpstr>Ground Rules</vt:lpstr>
      <vt:lpstr>OHDSI in a Box</vt:lpstr>
      <vt:lpstr>OHDSI</vt:lpstr>
      <vt:lpstr>Why CDM?</vt:lpstr>
      <vt:lpstr>QUICK RECAP OF CDM AND VOCAV</vt:lpstr>
      <vt:lpstr>ETLing Best Practices</vt:lpstr>
      <vt:lpstr>ETL Process</vt:lpstr>
      <vt:lpstr>ETL Process</vt:lpstr>
      <vt:lpstr>DRAW AN ETL IMAGE</vt:lpstr>
      <vt:lpstr>PowerPoint Presentation</vt:lpstr>
      <vt:lpstr>A Patient’s Story:  Lauren</vt:lpstr>
      <vt:lpstr>What data do we have?</vt:lpstr>
      <vt:lpstr>Data experts and CDM experts together design the ETL</vt:lpstr>
      <vt:lpstr>PowerPoint Presentation</vt:lpstr>
      <vt:lpstr>White Rabbit</vt:lpstr>
      <vt:lpstr>Rabbit-in-a-Hat</vt:lpstr>
      <vt:lpstr>Resources</vt:lpstr>
      <vt:lpstr>People with medical knowledge create the code mappings</vt:lpstr>
      <vt:lpstr>USAGI</vt:lpstr>
      <vt:lpstr>WORKING LUNCH?</vt:lpstr>
      <vt:lpstr>A technical person implements the ETL</vt:lpstr>
      <vt:lpstr>Basic ETL</vt:lpstr>
      <vt:lpstr>All are involved in  quality control</vt:lpstr>
      <vt:lpstr>Quality</vt:lpstr>
      <vt:lpstr>ETL Pain Points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OMOP Common Data Model Extract, Transform &amp; Load Tutorial</dc:title>
  <dc:creator>Voss, Erica</dc:creator>
  <cp:lastModifiedBy>Voss, Erica </cp:lastModifiedBy>
  <cp:revision>27</cp:revision>
  <dcterms:created xsi:type="dcterms:W3CDTF">2018-12-19T18:52:50Z</dcterms:created>
  <dcterms:modified xsi:type="dcterms:W3CDTF">2019-02-12T21:53:37Z</dcterms:modified>
</cp:coreProperties>
</file>