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37"/>
  </p:normalViewPr>
  <p:slideViewPr>
    <p:cSldViewPr snapToGrid="0">
      <p:cViewPr varScale="1">
        <p:scale>
          <a:sx n="94" d="100"/>
          <a:sy n="94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67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910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7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00001E-3E80-6D1F-2117-5A514AC337D4}"/>
              </a:ext>
            </a:extLst>
          </p:cNvPr>
          <p:cNvSpPr/>
          <p:nvPr/>
        </p:nvSpPr>
        <p:spPr>
          <a:xfrm>
            <a:off x="66529" y="917531"/>
            <a:ext cx="4321230" cy="502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BB656-102B-9447-AA64-329A7626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256" y="2789404"/>
            <a:ext cx="5834744" cy="63959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Capr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C759-F6B0-226E-5950-5DC4EEEC4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256" y="3384035"/>
            <a:ext cx="6651173" cy="50367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Cohort definition Application Programming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D960D-4D0C-D65B-3ED0-3294806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275216"/>
            <a:ext cx="353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0389-E08B-87E5-C618-352005F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E4A3-3E2D-A667-982A-28F04F75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3" y="1328803"/>
            <a:ext cx="10894251" cy="466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94F64-EAFE-391F-B8B8-2837F7A5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3" y="1987550"/>
            <a:ext cx="8583349" cy="44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D5E-8F30-2BD0-7676-D1D5EFC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2CE1-CEBC-225F-C5C3-4579CA4B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6" y="1379389"/>
            <a:ext cx="9430496" cy="23361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CE9576-8231-42A0-6524-663B2AB68C51}"/>
              </a:ext>
            </a:extLst>
          </p:cNvPr>
          <p:cNvCxnSpPr>
            <a:cxnSpLocks/>
          </p:cNvCxnSpPr>
          <p:nvPr/>
        </p:nvCxnSpPr>
        <p:spPr>
          <a:xfrm>
            <a:off x="734125" y="4837669"/>
            <a:ext cx="10182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8085CD-96A6-8243-7D60-FEB6E86BAA1F}"/>
              </a:ext>
            </a:extLst>
          </p:cNvPr>
          <p:cNvSpPr txBox="1"/>
          <p:nvPr/>
        </p:nvSpPr>
        <p:spPr>
          <a:xfrm>
            <a:off x="10459083" y="483766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B462D-BFBB-DAFE-FB40-71046CC05949}"/>
              </a:ext>
            </a:extLst>
          </p:cNvPr>
          <p:cNvSpPr/>
          <p:nvPr/>
        </p:nvSpPr>
        <p:spPr>
          <a:xfrm>
            <a:off x="995605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35B026-EFA2-4A81-A1C7-E218C19F8D49}"/>
              </a:ext>
            </a:extLst>
          </p:cNvPr>
          <p:cNvSpPr/>
          <p:nvPr/>
        </p:nvSpPr>
        <p:spPr>
          <a:xfrm>
            <a:off x="2973151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3B9629-7EF4-C476-4EE1-E4B235A1301B}"/>
              </a:ext>
            </a:extLst>
          </p:cNvPr>
          <p:cNvSpPr/>
          <p:nvPr/>
        </p:nvSpPr>
        <p:spPr>
          <a:xfrm>
            <a:off x="8619780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935F739-A7A9-77EC-9688-D6100A23AEA9}"/>
              </a:ext>
            </a:extLst>
          </p:cNvPr>
          <p:cNvSpPr/>
          <p:nvPr/>
        </p:nvSpPr>
        <p:spPr>
          <a:xfrm>
            <a:off x="799430" y="4280983"/>
            <a:ext cx="392349" cy="40011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F7A9CB4-D6D8-36E5-DFC2-0230298B65B0}"/>
              </a:ext>
            </a:extLst>
          </p:cNvPr>
          <p:cNvSpPr/>
          <p:nvPr/>
        </p:nvSpPr>
        <p:spPr>
          <a:xfrm>
            <a:off x="5399407" y="4237505"/>
            <a:ext cx="392349" cy="40011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E99EF-5504-7B84-A784-3ED17F0349B2}"/>
              </a:ext>
            </a:extLst>
          </p:cNvPr>
          <p:cNvSpPr txBox="1"/>
          <p:nvPr/>
        </p:nvSpPr>
        <p:spPr>
          <a:xfrm>
            <a:off x="628101" y="3845765"/>
            <a:ext cx="7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50275-2E85-11F6-64A6-D2B9C38EC562}"/>
              </a:ext>
            </a:extLst>
          </p:cNvPr>
          <p:cNvSpPr txBox="1"/>
          <p:nvPr/>
        </p:nvSpPr>
        <p:spPr>
          <a:xfrm>
            <a:off x="5312491" y="3796384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Exit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BE5AF1-84BA-F09F-BA71-A555965D5175}"/>
              </a:ext>
            </a:extLst>
          </p:cNvPr>
          <p:cNvSpPr/>
          <p:nvPr/>
        </p:nvSpPr>
        <p:spPr>
          <a:xfrm rot="5400000">
            <a:off x="2762055" y="5047020"/>
            <a:ext cx="247929" cy="3486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5326A-3D0A-5ED9-AF17-1A16637438BE}"/>
              </a:ext>
            </a:extLst>
          </p:cNvPr>
          <p:cNvSpPr txBox="1"/>
          <p:nvPr/>
        </p:nvSpPr>
        <p:spPr>
          <a:xfrm>
            <a:off x="1759011" y="5355271"/>
            <a:ext cx="225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Persistence window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BD359-CDFF-F8E2-729A-64F5050BDD90}"/>
              </a:ext>
            </a:extLst>
          </p:cNvPr>
          <p:cNvSpPr txBox="1"/>
          <p:nvPr/>
        </p:nvSpPr>
        <p:spPr>
          <a:xfrm>
            <a:off x="4525608" y="5345334"/>
            <a:ext cx="2329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Persistence window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EC6263-C26A-5B07-0A9E-7712325710DC}"/>
              </a:ext>
            </a:extLst>
          </p:cNvPr>
          <p:cNvSpPr/>
          <p:nvPr/>
        </p:nvSpPr>
        <p:spPr>
          <a:xfrm rot="5400000">
            <a:off x="4739600" y="5054938"/>
            <a:ext cx="247929" cy="3486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65003-66CA-D8F3-C941-938B723A154F}"/>
              </a:ext>
            </a:extLst>
          </p:cNvPr>
          <p:cNvSpPr txBox="1"/>
          <p:nvPr/>
        </p:nvSpPr>
        <p:spPr>
          <a:xfrm>
            <a:off x="4525608" y="6053053"/>
            <a:ext cx="2329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Surveillance window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0519A41-58EB-02FA-AB6B-63A746F580EE}"/>
              </a:ext>
            </a:extLst>
          </p:cNvPr>
          <p:cNvSpPr/>
          <p:nvPr/>
        </p:nvSpPr>
        <p:spPr>
          <a:xfrm rot="5400000">
            <a:off x="5016455" y="5481845"/>
            <a:ext cx="251886" cy="906367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B8C-3CC1-C4C1-6C4B-E2AF88D2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2460-2CF2-529E-07FE-2C382D0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Follow the instructions in the tutorial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45B-5129-65CD-3553-257B9349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Capr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4701-BBB6-92AF-FA6C-2447E774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language for expressing OHDSI Cohort definitions in R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cohort is a set of persons who satisfy one or more inclusion criteria for a duration of time</a:t>
            </a:r>
          </a:p>
          <a:p>
            <a:r>
              <a:rPr lang="en-US" dirty="0"/>
              <a:t>One person may belong to multiple cohorts</a:t>
            </a:r>
          </a:p>
          <a:p>
            <a:r>
              <a:rPr lang="en-US" dirty="0"/>
              <a:t>One person may belong to the same cohort for multiple different time periods</a:t>
            </a:r>
          </a:p>
          <a:p>
            <a:r>
              <a:rPr lang="en-US" dirty="0"/>
              <a:t>One person may not belong to the same cohort multiple times during the same period of time</a:t>
            </a:r>
          </a:p>
          <a:p>
            <a:r>
              <a:rPr lang="en-US" dirty="0"/>
              <a:t>A cohort may have zero or more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BEEB-9ADD-D588-A4DA-588931E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Capr</a:t>
            </a:r>
            <a:r>
              <a:rPr lang="en-US" dirty="0"/>
              <a:t>, Circe, and ATLAS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2D1FC8-57F9-4B6E-C76B-D5851988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4" y="1568748"/>
            <a:ext cx="1112477" cy="13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B8E8-1F93-5E36-591D-0BD42FCA2150}"/>
              </a:ext>
            </a:extLst>
          </p:cNvPr>
          <p:cNvSpPr txBox="1"/>
          <p:nvPr/>
        </p:nvSpPr>
        <p:spPr>
          <a:xfrm>
            <a:off x="4301044" y="2821001"/>
            <a:ext cx="10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ATLAS</a:t>
            </a:r>
          </a:p>
        </p:txBody>
      </p:sp>
      <p:pic>
        <p:nvPicPr>
          <p:cNvPr id="2052" name="Picture 4" descr="Adding an Initial Event">
            <a:extLst>
              <a:ext uri="{FF2B5EF4-FFF2-40B4-BE49-F238E27FC236}">
                <a16:creationId xmlns:a16="http://schemas.microsoft.com/office/drawing/2014/main" id="{6362A264-730E-4EF1-C81C-37507D0B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1" y="1271018"/>
            <a:ext cx="3522207" cy="21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A5A2246-756C-DC06-1946-35644C17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41" y="4197390"/>
            <a:ext cx="984496" cy="9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219D-257F-DAFA-8313-C4D8AD6A6472}"/>
              </a:ext>
            </a:extLst>
          </p:cNvPr>
          <p:cNvSpPr txBox="1"/>
          <p:nvPr/>
        </p:nvSpPr>
        <p:spPr>
          <a:xfrm>
            <a:off x="4475310" y="5199481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Capr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CBFBF-C554-DCDC-F1BB-1805AE4AF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2" y="4197390"/>
            <a:ext cx="4066943" cy="1591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780EB-C74C-D8F9-CB48-769B4770100E}"/>
              </a:ext>
            </a:extLst>
          </p:cNvPr>
          <p:cNvSpPr txBox="1"/>
          <p:nvPr/>
        </p:nvSpPr>
        <p:spPr>
          <a:xfrm>
            <a:off x="7071773" y="4051304"/>
            <a:ext cx="91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Circe</a:t>
            </a:r>
          </a:p>
        </p:txBody>
      </p:sp>
      <p:pic>
        <p:nvPicPr>
          <p:cNvPr id="2054" name="Picture 6" descr="Json file - Free interface icons">
            <a:extLst>
              <a:ext uri="{FF2B5EF4-FFF2-40B4-BE49-F238E27FC236}">
                <a16:creationId xmlns:a16="http://schemas.microsoft.com/office/drawing/2014/main" id="{8A696855-89DB-1D78-96D0-1FAD686C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72" y="3167094"/>
            <a:ext cx="939463" cy="9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6A1F3-F524-EF1A-E956-B7045350B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7659" y="1930908"/>
            <a:ext cx="1796145" cy="838201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22F1F54F-52A9-9438-E755-BF208BDFF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6964" y="3703965"/>
            <a:ext cx="1473898" cy="1473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AFBE77-1CAE-4AE2-6235-8A0F6F0AABC3}"/>
              </a:ext>
            </a:extLst>
          </p:cNvPr>
          <p:cNvSpPr txBox="1"/>
          <p:nvPr/>
        </p:nvSpPr>
        <p:spPr>
          <a:xfrm>
            <a:off x="8954583" y="5029023"/>
            <a:ext cx="189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Pretty print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F03715-4A5E-30CA-0A7C-B26F3EB86D25}"/>
              </a:ext>
            </a:extLst>
          </p:cNvPr>
          <p:cNvCxnSpPr>
            <a:stCxn id="2050" idx="3"/>
            <a:endCxn id="2054" idx="1"/>
          </p:cNvCxnSpPr>
          <p:nvPr/>
        </p:nvCxnSpPr>
        <p:spPr>
          <a:xfrm>
            <a:off x="5403651" y="2246348"/>
            <a:ext cx="1668121" cy="139047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2F42FAE-D88E-36F8-690B-0E721EEC35CC}"/>
              </a:ext>
            </a:extLst>
          </p:cNvPr>
          <p:cNvCxnSpPr>
            <a:cxnSpLocks/>
            <a:stCxn id="6" idx="3"/>
            <a:endCxn id="2054" idx="1"/>
          </p:cNvCxnSpPr>
          <p:nvPr/>
        </p:nvCxnSpPr>
        <p:spPr>
          <a:xfrm flipV="1">
            <a:off x="5404537" y="3636826"/>
            <a:ext cx="1667235" cy="105458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196267-431C-03EE-B25C-990B1A3ED923}"/>
              </a:ext>
            </a:extLst>
          </p:cNvPr>
          <p:cNvCxnSpPr>
            <a:cxnSpLocks/>
            <a:stCxn id="2054" idx="3"/>
            <a:endCxn id="10" idx="1"/>
          </p:cNvCxnSpPr>
          <p:nvPr/>
        </p:nvCxnSpPr>
        <p:spPr>
          <a:xfrm flipV="1">
            <a:off x="8011235" y="2350009"/>
            <a:ext cx="1356424" cy="12868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AF5AB3-53E5-E189-C5B6-428A8DB6BBFE}"/>
              </a:ext>
            </a:extLst>
          </p:cNvPr>
          <p:cNvCxnSpPr>
            <a:cxnSpLocks/>
            <a:stCxn id="2054" idx="3"/>
          </p:cNvCxnSpPr>
          <p:nvPr/>
        </p:nvCxnSpPr>
        <p:spPr>
          <a:xfrm>
            <a:off x="8011235" y="3636826"/>
            <a:ext cx="1356424" cy="81708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91C-CC9A-72E5-B9BD-BC5A738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cohort definition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284FA4-9964-C26C-8B7D-066A4A3FAB9E}"/>
              </a:ext>
            </a:extLst>
          </p:cNvPr>
          <p:cNvCxnSpPr>
            <a:cxnSpLocks/>
          </p:cNvCxnSpPr>
          <p:nvPr/>
        </p:nvCxnSpPr>
        <p:spPr>
          <a:xfrm>
            <a:off x="1354377" y="3475611"/>
            <a:ext cx="10182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86A064-D7C1-0377-1A6E-108BFFF6D16D}"/>
              </a:ext>
            </a:extLst>
          </p:cNvPr>
          <p:cNvSpPr txBox="1"/>
          <p:nvPr/>
        </p:nvSpPr>
        <p:spPr>
          <a:xfrm>
            <a:off x="196816" y="3275556"/>
            <a:ext cx="115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Patient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72A3A-BAB5-9946-BE00-5542A668C0C0}"/>
              </a:ext>
            </a:extLst>
          </p:cNvPr>
          <p:cNvSpPr txBox="1"/>
          <p:nvPr/>
        </p:nvSpPr>
        <p:spPr>
          <a:xfrm>
            <a:off x="11073072" y="3475611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21830-1EF4-080A-DFD6-EA8A00811AEE}"/>
              </a:ext>
            </a:extLst>
          </p:cNvPr>
          <p:cNvCxnSpPr/>
          <p:nvPr/>
        </p:nvCxnSpPr>
        <p:spPr>
          <a:xfrm>
            <a:off x="1634647" y="324701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24C1A6-C618-8A85-0B70-7BD17293B397}"/>
              </a:ext>
            </a:extLst>
          </p:cNvPr>
          <p:cNvSpPr txBox="1"/>
          <p:nvPr/>
        </p:nvSpPr>
        <p:spPr>
          <a:xfrm>
            <a:off x="906050" y="3704211"/>
            <a:ext cx="145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Observation</a:t>
            </a:r>
          </a:p>
          <a:p>
            <a:pPr algn="ctr"/>
            <a:r>
              <a:rPr lang="en-US" sz="2000" dirty="0"/>
              <a:t>period start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3856E-2B58-9001-43E4-907B9B218D79}"/>
              </a:ext>
            </a:extLst>
          </p:cNvPr>
          <p:cNvCxnSpPr/>
          <p:nvPr/>
        </p:nvCxnSpPr>
        <p:spPr>
          <a:xfrm>
            <a:off x="10557353" y="324701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50E26-A5E2-A145-B2E2-689C8F69B460}"/>
              </a:ext>
            </a:extLst>
          </p:cNvPr>
          <p:cNvSpPr txBox="1"/>
          <p:nvPr/>
        </p:nvSpPr>
        <p:spPr>
          <a:xfrm>
            <a:off x="9828756" y="3704211"/>
            <a:ext cx="145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Observation</a:t>
            </a:r>
          </a:p>
          <a:p>
            <a:pPr algn="ctr"/>
            <a:r>
              <a:rPr lang="en-US" sz="2000" dirty="0"/>
              <a:t>period end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67A79C2-68DB-FE44-43E2-48B647CF1086}"/>
              </a:ext>
            </a:extLst>
          </p:cNvPr>
          <p:cNvSpPr/>
          <p:nvPr/>
        </p:nvSpPr>
        <p:spPr>
          <a:xfrm>
            <a:off x="4490581" y="2517732"/>
            <a:ext cx="488515" cy="760956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C5D97-565E-6693-201D-EC5439EC2780}"/>
              </a:ext>
            </a:extLst>
          </p:cNvPr>
          <p:cNvSpPr txBox="1"/>
          <p:nvPr/>
        </p:nvSpPr>
        <p:spPr>
          <a:xfrm>
            <a:off x="3626649" y="2152430"/>
            <a:ext cx="221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Initial event criteria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8D49E92-D6E8-A5D4-186E-C955494A3B59}"/>
              </a:ext>
            </a:extLst>
          </p:cNvPr>
          <p:cNvSpPr/>
          <p:nvPr/>
        </p:nvSpPr>
        <p:spPr>
          <a:xfrm>
            <a:off x="8196041" y="2541038"/>
            <a:ext cx="488515" cy="760956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0036A-CCE2-A05A-6DC5-CAAAA1CDE2B9}"/>
              </a:ext>
            </a:extLst>
          </p:cNvPr>
          <p:cNvSpPr txBox="1"/>
          <p:nvPr/>
        </p:nvSpPr>
        <p:spPr>
          <a:xfrm>
            <a:off x="7370265" y="2175736"/>
            <a:ext cx="2140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Cohort exit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D275F5-A821-911A-D4E9-65DD23A9B97F}"/>
              </a:ext>
            </a:extLst>
          </p:cNvPr>
          <p:cNvSpPr/>
          <p:nvPr/>
        </p:nvSpPr>
        <p:spPr>
          <a:xfrm>
            <a:off x="4734838" y="3291214"/>
            <a:ext cx="3707704" cy="3601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cohort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678F248-ACBB-6FA9-5E67-60918430D771}"/>
              </a:ext>
            </a:extLst>
          </p:cNvPr>
          <p:cNvSpPr/>
          <p:nvPr/>
        </p:nvSpPr>
        <p:spPr>
          <a:xfrm rot="5400000">
            <a:off x="3391420" y="2878258"/>
            <a:ext cx="507304" cy="217952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D9641-8293-EC98-9ADC-B3BD17F8A54E}"/>
              </a:ext>
            </a:extLst>
          </p:cNvPr>
          <p:cNvSpPr txBox="1"/>
          <p:nvPr/>
        </p:nvSpPr>
        <p:spPr>
          <a:xfrm>
            <a:off x="2803808" y="4178453"/>
            <a:ext cx="1916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Inclusion criteria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C8BC4-C339-E427-088A-43719D4F1712}"/>
              </a:ext>
            </a:extLst>
          </p:cNvPr>
          <p:cNvSpPr txBox="1"/>
          <p:nvPr/>
        </p:nvSpPr>
        <p:spPr>
          <a:xfrm>
            <a:off x="2906091" y="4522517"/>
            <a:ext cx="441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least 365 days of prior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diagnosis of hypertension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A37C4-0F16-DB4E-A755-A99B2DBFCC93}"/>
              </a:ext>
            </a:extLst>
          </p:cNvPr>
          <p:cNvSpPr txBox="1"/>
          <p:nvPr/>
        </p:nvSpPr>
        <p:spPr>
          <a:xfrm>
            <a:off x="3670124" y="1515748"/>
            <a:ext cx="3270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Drug exposure to lisinopril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Restricted to first ever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86DA5-61F4-106E-4348-7E8ADE7C924F}"/>
              </a:ext>
            </a:extLst>
          </p:cNvPr>
          <p:cNvSpPr txBox="1"/>
          <p:nvPr/>
        </p:nvSpPr>
        <p:spPr>
          <a:xfrm>
            <a:off x="7370265" y="1545534"/>
            <a:ext cx="397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 of drug exposure to lisinopril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Allowing for 30-day gap</a:t>
            </a:r>
          </a:p>
        </p:txBody>
      </p:sp>
    </p:spTree>
    <p:extLst>
      <p:ext uri="{BB962C8B-B14F-4D97-AF65-F5344CB8AC3E}">
        <p14:creationId xmlns:p14="http://schemas.microsoft.com/office/powerpoint/2010/main" val="40116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4E8-75A7-0DCA-545E-DF551433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exclusion criteria?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097D-52C5-D255-9B5B-8FBB8CB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exclusion criterion can be framed as an inclusion criterion: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Exclude people with prior cancer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Include people with no prior cancer</a:t>
            </a:r>
          </a:p>
        </p:txBody>
      </p:sp>
    </p:spTree>
    <p:extLst>
      <p:ext uri="{BB962C8B-B14F-4D97-AF65-F5344CB8AC3E}">
        <p14:creationId xmlns:p14="http://schemas.microsoft.com/office/powerpoint/2010/main" val="323650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290-E97C-D793-614C-04A1E70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A752-96FD-8A95-C7B0-5E6E2D3A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“Exposure to </a:t>
            </a:r>
            <a:r>
              <a:rPr lang="en-US" b="1" dirty="0"/>
              <a:t>lisinopril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“Diagnosis of </a:t>
            </a:r>
            <a:r>
              <a:rPr lang="en-US" b="1" dirty="0"/>
              <a:t>hypertension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 which standard concepts you mean by these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290-E97C-D793-614C-04A1E70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A752-96FD-8A95-C7B0-5E6E2D3A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Athena, the concept ID for the ingredient lisinopril is 1308216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include all drugs containing lisinopril (all descendants of lisinopril)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0A9FBA-0F35-8CE9-934C-FEFF41DB3C78}"/>
              </a:ext>
            </a:extLst>
          </p:cNvPr>
          <p:cNvGrpSpPr/>
          <p:nvPr/>
        </p:nvGrpSpPr>
        <p:grpSpPr>
          <a:xfrm>
            <a:off x="9770302" y="264612"/>
            <a:ext cx="2060531" cy="613775"/>
            <a:chOff x="8536488" y="4415425"/>
            <a:chExt cx="2060531" cy="613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89BAF6-CB2C-7910-B6D2-8FE4020A4E0C}"/>
                </a:ext>
              </a:extLst>
            </p:cNvPr>
            <p:cNvSpPr/>
            <p:nvPr/>
          </p:nvSpPr>
          <p:spPr>
            <a:xfrm>
              <a:off x="8536488" y="4415425"/>
              <a:ext cx="2060531" cy="613775"/>
            </a:xfrm>
            <a:prstGeom prst="rect">
              <a:avLst/>
            </a:prstGeom>
            <a:solidFill>
              <a:srgbClr val="2042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95D5EE3-6540-5152-36AA-0E56F02D1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303" y="4493712"/>
              <a:ext cx="18669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81C1A6-8125-D91B-DCCE-69F64177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181621"/>
            <a:ext cx="11124417" cy="12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27A-2536-63AB-A73F-703FB10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3453142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Full cohort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E76CE-B341-7B8C-1439-BC11FC99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8" y="0"/>
            <a:ext cx="9856940" cy="6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F088-4EF7-87B1-D058-812136F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C5E4-BE3F-FB77-E964-80E31CD4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4" y="1428750"/>
            <a:ext cx="10972909" cy="55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543D4-5714-C619-2F55-4D05444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4" y="2582100"/>
            <a:ext cx="5198779" cy="18082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6C0DA9-F233-E556-7465-3875FEC21075}"/>
              </a:ext>
            </a:extLst>
          </p:cNvPr>
          <p:cNvSpPr/>
          <p:nvPr/>
        </p:nvSpPr>
        <p:spPr>
          <a:xfrm>
            <a:off x="7042245" y="2514600"/>
            <a:ext cx="3900907" cy="1828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Search the </a:t>
            </a:r>
            <a:r>
              <a:rPr lang="en-US" sz="2800" dirty="0" err="1"/>
              <a:t>drug_exposure</a:t>
            </a:r>
            <a:r>
              <a:rPr lang="en-US" sz="2800" dirty="0"/>
              <a:t> table in the Common Data Model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B8295D8A-22CE-C50E-A8D3-6103B9A5B045}"/>
              </a:ext>
            </a:extLst>
          </p:cNvPr>
          <p:cNvSpPr/>
          <p:nvPr/>
        </p:nvSpPr>
        <p:spPr>
          <a:xfrm>
            <a:off x="5854890" y="2797791"/>
            <a:ext cx="1187355" cy="88710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HDSI template 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183</TotalTime>
  <Words>281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OHDSI template widescreen</vt:lpstr>
      <vt:lpstr>Capr</vt:lpstr>
      <vt:lpstr>The Capr package</vt:lpstr>
      <vt:lpstr>Capr, Circe, and ATLAS</vt:lpstr>
      <vt:lpstr>Anatomy of a cohort definition</vt:lpstr>
      <vt:lpstr>Where are my exclusion criteria?</vt:lpstr>
      <vt:lpstr>Concept sets</vt:lpstr>
      <vt:lpstr>Concept sets</vt:lpstr>
      <vt:lpstr>Full cohort definition</vt:lpstr>
      <vt:lpstr>Entry event</vt:lpstr>
      <vt:lpstr>Inclusion criteria</vt:lpstr>
      <vt:lpstr>Exit criterion</vt:lpstr>
      <vt:lpstr>Try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Schuemie, Martijn [JRDNL]</dc:creator>
  <cp:lastModifiedBy>Schuemie, Martijn [JRDNL]</cp:lastModifiedBy>
  <cp:revision>9</cp:revision>
  <dcterms:created xsi:type="dcterms:W3CDTF">2024-05-24T05:16:16Z</dcterms:created>
  <dcterms:modified xsi:type="dcterms:W3CDTF">2024-05-24T08:19:47Z</dcterms:modified>
</cp:coreProperties>
</file>