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15368039" r:id="rId3"/>
    <p:sldId id="285" r:id="rId4"/>
    <p:sldId id="286" r:id="rId5"/>
    <p:sldId id="15368040" r:id="rId6"/>
    <p:sldId id="257" r:id="rId7"/>
    <p:sldId id="287" r:id="rId8"/>
    <p:sldId id="288" r:id="rId9"/>
    <p:sldId id="289" r:id="rId10"/>
    <p:sldId id="290" r:id="rId11"/>
    <p:sldId id="300" r:id="rId12"/>
    <p:sldId id="378" r:id="rId13"/>
    <p:sldId id="380" r:id="rId14"/>
    <p:sldId id="381" r:id="rId15"/>
    <p:sldId id="382" r:id="rId16"/>
    <p:sldId id="384" r:id="rId17"/>
    <p:sldId id="385" r:id="rId18"/>
    <p:sldId id="267" r:id="rId19"/>
    <p:sldId id="269" r:id="rId20"/>
    <p:sldId id="271" r:id="rId21"/>
    <p:sldId id="305" r:id="rId22"/>
    <p:sldId id="15368034" r:id="rId23"/>
    <p:sldId id="395" r:id="rId24"/>
    <p:sldId id="387" r:id="rId25"/>
    <p:sldId id="389" r:id="rId26"/>
    <p:sldId id="15368035" r:id="rId27"/>
    <p:sldId id="15368036" r:id="rId28"/>
    <p:sldId id="15368038" r:id="rId29"/>
    <p:sldId id="15368033" r:id="rId30"/>
    <p:sldId id="29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25A"/>
    <a:srgbClr val="FCCB10"/>
    <a:srgbClr val="EB6622"/>
    <a:srgbClr val="153153"/>
    <a:srgbClr val="E28700"/>
    <a:srgbClr val="FF9900"/>
    <a:srgbClr val="EB9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87" autoAdjust="0"/>
    <p:restoredTop sz="94660"/>
  </p:normalViewPr>
  <p:slideViewPr>
    <p:cSldViewPr>
      <p:cViewPr varScale="1">
        <p:scale>
          <a:sx n="132" d="100"/>
          <a:sy n="132" d="100"/>
        </p:scale>
        <p:origin x="2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52742-373F-4A87-92C3-F1BD6DE2FDEE}" type="datetimeFigureOut">
              <a:rPr lang="en-US" smtClean="0"/>
              <a:t>5/24/24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CCA093-4890-4B46-98EB-711D340FBB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40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49600" y="2130426"/>
            <a:ext cx="8128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600" y="4038600"/>
            <a:ext cx="8128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Picture 3" descr="C:\Users\pryan4\Downloads\want-impact-public-health-help-shape-journey-ahead\OHDSI logo with text - vertical - colored.png">
            <a:extLst>
              <a:ext uri="{FF2B5EF4-FFF2-40B4-BE49-F238E27FC236}">
                <a16:creationId xmlns:a16="http://schemas.microsoft.com/office/drawing/2014/main" id="{E7554C83-E62F-48C0-8308-2B4788DD0E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447800"/>
            <a:ext cx="3451860" cy="415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E51E90-0C4E-473C-AC0E-58AA21A6B7FD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8E27D786-324D-4E22-B525-044E22AFE8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6704EB07-5162-4E35-A2EB-81F553E3967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F7E808-9302-4B4C-9AD7-0211CD846277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0382" y="152400"/>
            <a:ext cx="10332018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1A5E6E12-2FC3-42E8-8BB6-3627951F88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FBDDB2-0751-4639-B11D-C8B98E7ACF92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2F1865-3EF1-48A0-9F37-5FB0798E68D5}"/>
              </a:ext>
            </a:extLst>
          </p:cNvPr>
          <p:cNvSpPr/>
          <p:nvPr userDrawn="1"/>
        </p:nvSpPr>
        <p:spPr>
          <a:xfrm>
            <a:off x="0" y="6454776"/>
            <a:ext cx="12192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6" name="Picture 2" descr="C:\Users\pryan4\Downloads\want-impact-public-health-help-shape-journey-ahead\OHDSI logo only - colored.png">
            <a:extLst>
              <a:ext uri="{FF2B5EF4-FFF2-40B4-BE49-F238E27FC236}">
                <a16:creationId xmlns:a16="http://schemas.microsoft.com/office/drawing/2014/main" id="{09A03D4B-1AF1-4F2F-A794-7D4F3F3D12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152400"/>
            <a:ext cx="100584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https://ohdsi.github.io/Hades/publications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9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-studies/Covid19SubjectsAesiIncidenceRat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HDSI/Tutorial-Hade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hdsi.github.io/Hades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2D8C19-F0CF-492A-BC0C-1211AEF924B4}"/>
              </a:ext>
            </a:extLst>
          </p:cNvPr>
          <p:cNvSpPr/>
          <p:nvPr/>
        </p:nvSpPr>
        <p:spPr>
          <a:xfrm>
            <a:off x="76200" y="1600200"/>
            <a:ext cx="2895600" cy="381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CB773529-437F-4B29-B718-C60F1BBB8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936455"/>
            <a:ext cx="8001000" cy="1710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8170A-BB71-CF4A-68DC-4FC83B48A396}"/>
              </a:ext>
            </a:extLst>
          </p:cNvPr>
          <p:cNvSpPr txBox="1"/>
          <p:nvPr/>
        </p:nvSpPr>
        <p:spPr>
          <a:xfrm>
            <a:off x="1752600" y="3939005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Open-Source Software for Observational Research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500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A874-31F8-2A0B-6258-BB278E58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Publications using HADES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5FEF2-F225-1B50-116E-6778C1D60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44 peer-reviewed clinical research papers</a:t>
            </a:r>
          </a:p>
          <a:p>
            <a:r>
              <a:rPr lang="en-US" dirty="0"/>
              <a:t>40 methods research papers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41275-E283-3FFF-7A0A-43A8ED6F3B52}"/>
              </a:ext>
            </a:extLst>
          </p:cNvPr>
          <p:cNvGrpSpPr/>
          <p:nvPr/>
        </p:nvGrpSpPr>
        <p:grpSpPr>
          <a:xfrm>
            <a:off x="0" y="2667000"/>
            <a:ext cx="5562600" cy="4552168"/>
            <a:chOff x="0" y="1748916"/>
            <a:chExt cx="6744753" cy="55195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20FA8D4-8C79-20DF-0728-BEA5D272EF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8121"/>
            <a:stretch/>
          </p:blipFill>
          <p:spPr>
            <a:xfrm>
              <a:off x="0" y="1748916"/>
              <a:ext cx="6744753" cy="551958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073CDCA-BF7A-4924-D26E-050E04EFF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2380" y="1836506"/>
              <a:ext cx="1876425" cy="380928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5371E2D-28D1-E759-4374-D7BE09068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32" y="4144302"/>
            <a:ext cx="4953926" cy="3124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BCCBDE-F1D5-2B33-010E-8E0C16BDBC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635968"/>
            <a:ext cx="5486400" cy="32091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9EA946-01BE-D20F-7049-5201F47589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932" y="4785307"/>
            <a:ext cx="5638800" cy="2681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AEA88F5-4F2D-231B-EFD7-E78B10F6E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A36E33-359D-2E63-A042-F2875A6526A2}"/>
              </a:ext>
            </a:extLst>
          </p:cNvPr>
          <p:cNvSpPr txBox="1"/>
          <p:nvPr/>
        </p:nvSpPr>
        <p:spPr>
          <a:xfrm>
            <a:off x="605814" y="2183368"/>
            <a:ext cx="475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/>
              </a:rPr>
              <a:t>https://ohdsi.github.io/Hades/publications.html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364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Federated analyses using HADES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11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E3E4B-3557-22D0-49D5-8E0BE480E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Multiple sites with data</a:t>
            </a:r>
          </a:p>
          <a:p>
            <a:pPr lvl="1"/>
            <a:r>
              <a:rPr lang="en-US" dirty="0"/>
              <a:t>Hospital EHRs</a:t>
            </a:r>
          </a:p>
          <a:p>
            <a:pPr lvl="1"/>
            <a:r>
              <a:rPr lang="en-US" dirty="0"/>
              <a:t>Administrative Claims</a:t>
            </a:r>
          </a:p>
          <a:p>
            <a:r>
              <a:rPr lang="en-US" dirty="0"/>
              <a:t>Patient-level data cannot be shared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A8D28DA-EAFC-4223-AF88-7A92C992B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93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CB53F11-77AC-465E-B487-C606A439B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5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E6DC753-E284-45DE-AEA4-C1D90B9BA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62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841CCF4F-1C22-4A02-93E9-0DF34FA0A57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83383"/>
            <a:ext cx="476250" cy="381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BCB19BE-6B6C-455C-99A2-EEFB1DFB667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8935" y="2379390"/>
            <a:ext cx="476250" cy="3810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C6989136-F612-4675-A5FF-CAEA3DF74B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2638" y="2383383"/>
            <a:ext cx="476250" cy="381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942B47B1-F5A0-4576-BAD3-FE52204D7E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96034" y="2387173"/>
            <a:ext cx="476250" cy="381000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4AB26F3-B71C-4928-BB39-F5502E81F1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48148E-6 L -0.00065 0.346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733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0.25013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48148E-6 L 0.24948 0.3469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474" y="17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0709A370-EEE4-4D0C-A14A-185ED3993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39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76BFA-11E3-4BED-8B4B-71E41BED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Research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4F641-E11E-49C7-AE75-B46C7E314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181600" cy="4906963"/>
          </a:xfrm>
        </p:spPr>
        <p:txBody>
          <a:bodyPr/>
          <a:lstStyle/>
          <a:p>
            <a:r>
              <a:rPr lang="en-US" dirty="0"/>
              <a:t>Any site can lead a study</a:t>
            </a:r>
          </a:p>
          <a:p>
            <a:r>
              <a:rPr lang="en-US" dirty="0"/>
              <a:t>Analysis code is developed locally</a:t>
            </a:r>
          </a:p>
          <a:p>
            <a:r>
              <a:rPr lang="en-US" dirty="0"/>
              <a:t>Code is distributed to study participants</a:t>
            </a:r>
          </a:p>
          <a:p>
            <a:r>
              <a:rPr lang="en-US" dirty="0"/>
              <a:t>Results are generated (aggregated statistics)</a:t>
            </a:r>
          </a:p>
          <a:p>
            <a:r>
              <a:rPr lang="en-US" dirty="0"/>
              <a:t>Results are send back to site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82F04C6-6792-4440-A35A-DA43EB3DD5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15664" y="1765541"/>
            <a:ext cx="304800" cy="3048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A74C0E0-DB58-4216-B1C3-B985F89EE2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43656" y="4198673"/>
            <a:ext cx="286337" cy="2545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58BD29-8ADB-425D-8A86-215CFF7A8343}"/>
              </a:ext>
            </a:extLst>
          </p:cNvPr>
          <p:cNvSpPr/>
          <p:nvPr/>
        </p:nvSpPr>
        <p:spPr>
          <a:xfrm>
            <a:off x="6663264" y="2120473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EA7EE6-6EB7-4006-94C0-6D35C55563F1}"/>
              </a:ext>
            </a:extLst>
          </p:cNvPr>
          <p:cNvSpPr txBox="1"/>
          <p:nvPr/>
        </p:nvSpPr>
        <p:spPr>
          <a:xfrm>
            <a:off x="7106427" y="1707710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A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B5CEDFEA-6433-441F-A6CB-23098CACD239}"/>
              </a:ext>
            </a:extLst>
          </p:cNvPr>
          <p:cNvSpPr/>
          <p:nvPr/>
        </p:nvSpPr>
        <p:spPr>
          <a:xfrm>
            <a:off x="6736415" y="2233222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F97BF5-0214-4C21-B393-96DD717B7EE1}"/>
              </a:ext>
            </a:extLst>
          </p:cNvPr>
          <p:cNvSpPr/>
          <p:nvPr/>
        </p:nvSpPr>
        <p:spPr>
          <a:xfrm>
            <a:off x="6661259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FC0C9-6B39-4ED1-B9DB-AFE3CB649558}"/>
              </a:ext>
            </a:extLst>
          </p:cNvPr>
          <p:cNvSpPr txBox="1"/>
          <p:nvPr/>
        </p:nvSpPr>
        <p:spPr>
          <a:xfrm>
            <a:off x="7104422" y="4096806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C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AC892A08-E805-4A1C-9998-9ACD54E14064}"/>
              </a:ext>
            </a:extLst>
          </p:cNvPr>
          <p:cNvSpPr/>
          <p:nvPr/>
        </p:nvSpPr>
        <p:spPr>
          <a:xfrm>
            <a:off x="6734410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11C4DDC-87AD-445A-BC62-484221702B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37107" y="4154637"/>
            <a:ext cx="304800" cy="304800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3A65F-B2FA-4D75-9159-FD9BC5B67661}"/>
              </a:ext>
            </a:extLst>
          </p:cNvPr>
          <p:cNvSpPr/>
          <p:nvPr/>
        </p:nvSpPr>
        <p:spPr>
          <a:xfrm>
            <a:off x="9684707" y="4509569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69D770-81FA-46EB-A21F-012FA5AFEA29}"/>
              </a:ext>
            </a:extLst>
          </p:cNvPr>
          <p:cNvSpPr txBox="1"/>
          <p:nvPr/>
        </p:nvSpPr>
        <p:spPr>
          <a:xfrm>
            <a:off x="10127870" y="4096806"/>
            <a:ext cx="907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D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3F90F03-0DF9-420A-9738-D8F00A81ADAD}"/>
              </a:ext>
            </a:extLst>
          </p:cNvPr>
          <p:cNvSpPr/>
          <p:nvPr/>
        </p:nvSpPr>
        <p:spPr>
          <a:xfrm>
            <a:off x="9757858" y="4622318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80CC6529-8A5B-4D81-AE25-0C69F6ACEB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59797" y="1822704"/>
            <a:ext cx="286337" cy="25452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D33416-391B-44DC-92D2-8568B68086FD}"/>
              </a:ext>
            </a:extLst>
          </p:cNvPr>
          <p:cNvSpPr/>
          <p:nvPr/>
        </p:nvSpPr>
        <p:spPr>
          <a:xfrm>
            <a:off x="9677400" y="2133600"/>
            <a:ext cx="1600200" cy="914400"/>
          </a:xfrm>
          <a:prstGeom prst="roundRect">
            <a:avLst/>
          </a:prstGeom>
          <a:solidFill>
            <a:schemeClr val="bg1"/>
          </a:solidFill>
          <a:ln>
            <a:solidFill>
              <a:srgbClr val="1B6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2D653E-A9B4-4597-8973-2BAC31128721}"/>
              </a:ext>
            </a:extLst>
          </p:cNvPr>
          <p:cNvSpPr txBox="1"/>
          <p:nvPr/>
        </p:nvSpPr>
        <p:spPr>
          <a:xfrm>
            <a:off x="10120563" y="1720837"/>
            <a:ext cx="896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B6583"/>
                </a:solidFill>
              </a:rPr>
              <a:t>Site B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B31C48A2-053C-431D-9D01-CAE69E0239EF}"/>
              </a:ext>
            </a:extLst>
          </p:cNvPr>
          <p:cNvSpPr/>
          <p:nvPr/>
        </p:nvSpPr>
        <p:spPr>
          <a:xfrm>
            <a:off x="9750551" y="2246349"/>
            <a:ext cx="838200" cy="685800"/>
          </a:xfrm>
          <a:prstGeom prst="flowChartMagneticDisk">
            <a:avLst/>
          </a:prstGeom>
          <a:solidFill>
            <a:srgbClr val="44AED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CDM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946F495-9B0C-4015-A33B-FDBDC2FFEB6C}"/>
              </a:ext>
            </a:extLst>
          </p:cNvPr>
          <p:cNvSpPr/>
          <p:nvPr/>
        </p:nvSpPr>
        <p:spPr>
          <a:xfrm>
            <a:off x="6400802" y="1676400"/>
            <a:ext cx="2015062" cy="1510873"/>
          </a:xfrm>
          <a:prstGeom prst="roundRect">
            <a:avLst/>
          </a:prstGeom>
          <a:noFill/>
          <a:ln w="28575"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3ED3-9DCA-4F1C-B7FA-7A395ED04421}"/>
              </a:ext>
            </a:extLst>
          </p:cNvPr>
          <p:cNvSpPr txBox="1"/>
          <p:nvPr/>
        </p:nvSpPr>
        <p:spPr>
          <a:xfrm>
            <a:off x="6400802" y="1265467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ED7D31"/>
                </a:solidFill>
              </a:rPr>
              <a:t>Study lead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6019580C-C9DD-42FB-8ABA-D702943681D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2367533"/>
            <a:ext cx="388002" cy="443431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F30DCC61-68C0-4ECE-818F-11EA324529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47766" y="4757927"/>
            <a:ext cx="388002" cy="443431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1084B95-3861-43F7-AABF-1357362BAD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066" y="2354406"/>
            <a:ext cx="388002" cy="443431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4C7F1B35-6C63-460E-BF00-91C3ED44246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4787" y="4743502"/>
            <a:ext cx="388002" cy="443431"/>
          </a:xfrm>
          <a:prstGeom prst="rect">
            <a:avLst/>
          </a:prstGeom>
        </p:spPr>
      </p:pic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76A83A47-FEDD-45C1-BA3B-DA0796109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0.00638 -0.337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3" y="-1685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96296E-6 L -0.23385 0.0245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93" y="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59259E-6 L -0.22904 -0.308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58" y="-15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239000" y="2438400"/>
            <a:ext cx="3124200" cy="2362200"/>
            <a:chOff x="5715000" y="2438400"/>
            <a:chExt cx="3124200" cy="2362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276600"/>
              <a:ext cx="3124200" cy="1524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Standards: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PostgreSQL, Oracle, SQL Server, RedShift, Snowflake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OMOP Common Data Model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Windows, </a:t>
              </a:r>
              <a:r>
                <a:rPr lang="en-US" sz="1600" dirty="0" err="1">
                  <a:solidFill>
                    <a:schemeClr val="tx1"/>
                  </a:solidFill>
                </a:rPr>
                <a:t>MacOs</a:t>
              </a:r>
              <a:r>
                <a:rPr lang="en-US" sz="1600" dirty="0">
                  <a:solidFill>
                    <a:schemeClr val="tx1"/>
                  </a:solidFill>
                </a:rPr>
                <a:t>, Linux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38400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85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1905000"/>
            <a:ext cx="3124200" cy="1981200"/>
            <a:chOff x="5715000" y="2492625"/>
            <a:chExt cx="3124200" cy="1981200"/>
          </a:xfrm>
        </p:grpSpPr>
        <p:sp>
          <p:nvSpPr>
            <p:cNvPr id="14" name="Rounded Rectangle 13"/>
            <p:cNvSpPr/>
            <p:nvPr/>
          </p:nvSpPr>
          <p:spPr>
            <a:xfrm>
              <a:off x="5715000" y="3330825"/>
              <a:ext cx="3124200" cy="11430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R package using HADES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>
                  <a:solidFill>
                    <a:schemeClr val="tx1"/>
                  </a:solidFill>
                </a:rPr>
                <a:t>Renv</a:t>
              </a:r>
              <a:r>
                <a:rPr lang="en-US" sz="1600" dirty="0">
                  <a:solidFill>
                    <a:schemeClr val="tx1"/>
                  </a:solidFill>
                </a:rPr>
                <a:t> file describing exact dependencies</a:t>
              </a:r>
            </a:p>
          </p:txBody>
        </p:sp>
        <p:cxnSp>
          <p:nvCxnSpPr>
            <p:cNvPr id="16" name="Straight Arrow Connector 15"/>
            <p:cNvCxnSpPr>
              <a:cxnSpLocks/>
              <a:stCxn id="14" idx="0"/>
            </p:cNvCxnSpPr>
            <p:nvPr/>
          </p:nvCxnSpPr>
          <p:spPr>
            <a:xfrm flipV="1">
              <a:off x="7277100" y="2492625"/>
              <a:ext cx="0" cy="838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510296" y="1943100"/>
            <a:ext cx="3124200" cy="4038600"/>
            <a:chOff x="5715000" y="1273425"/>
            <a:chExt cx="3124200" cy="4038600"/>
          </a:xfrm>
        </p:grpSpPr>
        <p:sp>
          <p:nvSpPr>
            <p:cNvPr id="18" name="Rounded Rectangle 17"/>
            <p:cNvSpPr/>
            <p:nvPr/>
          </p:nvSpPr>
          <p:spPr>
            <a:xfrm>
              <a:off x="5715000" y="3330825"/>
              <a:ext cx="3124200" cy="19812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GitHub (OHDSI-studies organization)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E.g. </a:t>
              </a:r>
              <a:r>
                <a:rPr lang="en-US" sz="1600" dirty="0">
                  <a:solidFill>
                    <a:schemeClr val="tx1"/>
                  </a:solidFill>
                  <a:hlinkClick r:id="rId2"/>
                </a:rPr>
                <a:t>https://github.com/ohdsi-studies/Covid19SubjectsAesiIncidenceRate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19" name="Straight Arrow Connector 18"/>
            <p:cNvCxnSpPr>
              <a:cxnSpLocks/>
            </p:cNvCxnSpPr>
            <p:nvPr/>
          </p:nvCxnSpPr>
          <p:spPr>
            <a:xfrm flipV="1">
              <a:off x="8143800" y="1273425"/>
              <a:ext cx="4504" cy="2057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7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DFA2-E76E-53FE-FEFF-6B658CB7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3AD29-29CF-3879-5538-70890124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38400"/>
            <a:ext cx="10972800" cy="36877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All slides and other materials are on 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2"/>
              </a:rPr>
              <a:t>https://github.com/OHDSI/Tutorial-Hades</a:t>
            </a:r>
            <a:r>
              <a:rPr lang="en-US" sz="3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16DBD-D88E-8181-3899-D6578A7E37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12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implementation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00200" y="1524000"/>
            <a:ext cx="1447800" cy="1028700"/>
            <a:chOff x="3733800" y="2781300"/>
            <a:chExt cx="1447800" cy="1028700"/>
          </a:xfrm>
        </p:grpSpPr>
        <p:sp>
          <p:nvSpPr>
            <p:cNvPr id="5" name="Rounded Rectangle 4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Study coordinator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296200" y="1524000"/>
            <a:ext cx="1447800" cy="1028700"/>
            <a:chOff x="3733800" y="2781300"/>
            <a:chExt cx="1447800" cy="1028700"/>
          </a:xfrm>
        </p:grpSpPr>
        <p:sp>
          <p:nvSpPr>
            <p:cNvPr id="8" name="Rounded Rectangle 7"/>
            <p:cNvSpPr/>
            <p:nvPr/>
          </p:nvSpPr>
          <p:spPr>
            <a:xfrm>
              <a:off x="3733800" y="2971800"/>
              <a:ext cx="1447800" cy="838200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848100" y="2781300"/>
              <a:ext cx="1219200" cy="419100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/>
                <a:t>Data site</a:t>
              </a:r>
            </a:p>
          </p:txBody>
        </p:sp>
        <p:sp>
          <p:nvSpPr>
            <p:cNvPr id="10" name="Flowchart: Magnetic Disk 9"/>
            <p:cNvSpPr/>
            <p:nvPr/>
          </p:nvSpPr>
          <p:spPr>
            <a:xfrm>
              <a:off x="4114800" y="3238500"/>
              <a:ext cx="685800" cy="457200"/>
            </a:xfrm>
            <a:prstGeom prst="flowChartMagneticDisk">
              <a:avLst/>
            </a:prstGeom>
            <a:solidFill>
              <a:srgbClr val="FCCB1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Arrow 12"/>
          <p:cNvSpPr/>
          <p:nvPr/>
        </p:nvSpPr>
        <p:spPr>
          <a:xfrm>
            <a:off x="3810000" y="1719150"/>
            <a:ext cx="4267200" cy="26205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2362200" y="2395652"/>
            <a:ext cx="3429000" cy="3243148"/>
            <a:chOff x="5562600" y="2492626"/>
            <a:chExt cx="3429000" cy="3243148"/>
          </a:xfrm>
        </p:grpSpPr>
        <p:sp>
          <p:nvSpPr>
            <p:cNvPr id="14" name="Rounded Rectangle 13"/>
            <p:cNvSpPr/>
            <p:nvPr/>
          </p:nvSpPr>
          <p:spPr>
            <a:xfrm>
              <a:off x="5562600" y="3331874"/>
              <a:ext cx="3429000" cy="2403900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Content: zip file containing CSV (comma-separated values)</a:t>
              </a:r>
            </a:p>
            <a:p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Needs to be: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Non-identifiable information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Human reviewable</a:t>
              </a:r>
            </a:p>
          </p:txBody>
        </p:sp>
        <p:cxnSp>
          <p:nvCxnSpPr>
            <p:cNvPr id="16" name="Straight Arrow Connector 15"/>
            <p:cNvCxnSpPr>
              <a:stCxn id="14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ight Arrow 20"/>
          <p:cNvSpPr/>
          <p:nvPr/>
        </p:nvSpPr>
        <p:spPr>
          <a:xfrm rot="10800000">
            <a:off x="3810000" y="2133600"/>
            <a:ext cx="4267200" cy="26205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037800" y="2438400"/>
            <a:ext cx="3429000" cy="1828800"/>
            <a:chOff x="5562600" y="2492626"/>
            <a:chExt cx="3429000" cy="1828800"/>
          </a:xfrm>
        </p:grpSpPr>
        <p:sp>
          <p:nvSpPr>
            <p:cNvPr id="29" name="Rounded Rectangle 28"/>
            <p:cNvSpPr/>
            <p:nvPr/>
          </p:nvSpPr>
          <p:spPr>
            <a:xfrm>
              <a:off x="5562600" y="3331874"/>
              <a:ext cx="3429000" cy="989552"/>
            </a:xfrm>
            <a:prstGeom prst="roundRect">
              <a:avLst>
                <a:gd name="adj" fmla="val 121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</a:rPr>
                <a:t>Delivery: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E-mail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chemeClr val="tx1"/>
                  </a:solidFill>
                </a:rPr>
                <a:t>SFTP</a:t>
              </a:r>
            </a:p>
          </p:txBody>
        </p:sp>
        <p:cxnSp>
          <p:nvCxnSpPr>
            <p:cNvPr id="30" name="Straight Arrow Connector 29"/>
            <p:cNvCxnSpPr>
              <a:stCxn id="29" idx="0"/>
            </p:cNvCxnSpPr>
            <p:nvPr/>
          </p:nvCxnSpPr>
          <p:spPr>
            <a:xfrm flipV="1">
              <a:off x="7277100" y="2492626"/>
              <a:ext cx="0" cy="8392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Slide Number Placeholder 3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HADES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21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38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EA5F-0A47-4068-8FEF-61DA75F89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DB8D1-241C-48D5-A843-95ECA68D1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Developer guidelines.</a:t>
            </a:r>
          </a:p>
          <a:p>
            <a:r>
              <a:rPr lang="en-US" dirty="0"/>
              <a:t>Code style guide.</a:t>
            </a:r>
          </a:p>
          <a:p>
            <a:r>
              <a:rPr lang="en-US" dirty="0"/>
              <a:t>Each package has 1 or 2 maintainers.</a:t>
            </a:r>
          </a:p>
          <a:p>
            <a:r>
              <a:rPr lang="en-US" dirty="0"/>
              <a:t>Monthly meetings (3</a:t>
            </a:r>
            <a:r>
              <a:rPr lang="en-US" baseline="30000" dirty="0"/>
              <a:t>rd</a:t>
            </a:r>
            <a:r>
              <a:rPr lang="en-US" dirty="0"/>
              <a:t> Thursday of the month, at noon Eastern Time)</a:t>
            </a:r>
          </a:p>
          <a:p>
            <a:r>
              <a:rPr lang="en-US" dirty="0"/>
              <a:t>Discussions on forums, Teams channel, issue trackers.</a:t>
            </a:r>
          </a:p>
          <a:p>
            <a:r>
              <a:rPr lang="en-US" dirty="0"/>
              <a:t>Bi-weekly open-source community calls (Wednesdays, at 11am Eastern Time).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E7B42-5CED-4CE6-8EA5-B3B8FC217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88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D0E6-6C95-42EC-8736-F8AFE35CA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89E2-81EA-4AC2-AD8C-AFEE2D88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At each push to GitHub</a:t>
            </a:r>
          </a:p>
          <a:p>
            <a:r>
              <a:rPr lang="en-US" dirty="0"/>
              <a:t>Run R Check on Windows, MacOS, and Linux</a:t>
            </a:r>
          </a:p>
          <a:p>
            <a:r>
              <a:rPr lang="en-US" dirty="0"/>
              <a:t>Unit tests can use a set of database servers (SQL Server, PostgreSQL, Oracle, RedShift, Spark, …)</a:t>
            </a:r>
          </a:p>
          <a:p>
            <a:r>
              <a:rPr lang="en-US" dirty="0"/>
              <a:t>Compute code coverage</a:t>
            </a:r>
          </a:p>
          <a:p>
            <a:r>
              <a:rPr lang="en-US" dirty="0"/>
              <a:t>If push to main branch and higher version in DESCRIPTION, create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ED9DD-4FC7-4D4C-84F2-9361E0C74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9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F68BF-DEDB-4D2F-8303-65A75E52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release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46B50-BBDC-4BED-B892-FFE40EF45830}"/>
              </a:ext>
            </a:extLst>
          </p:cNvPr>
          <p:cNvSpPr txBox="1"/>
          <p:nvPr/>
        </p:nvSpPr>
        <p:spPr>
          <a:xfrm>
            <a:off x="1049755" y="230917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main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D8F97-EC37-4366-9E7B-6D6D676C781B}"/>
              </a:ext>
            </a:extLst>
          </p:cNvPr>
          <p:cNvSpPr txBox="1"/>
          <p:nvPr/>
        </p:nvSpPr>
        <p:spPr>
          <a:xfrm>
            <a:off x="769422" y="1600200"/>
            <a:ext cx="934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25625E-71E9-420D-8606-775F74200A62}"/>
              </a:ext>
            </a:extLst>
          </p:cNvPr>
          <p:cNvCxnSpPr>
            <a:cxnSpLocks/>
          </p:cNvCxnSpPr>
          <p:nvPr/>
        </p:nvCxnSpPr>
        <p:spPr>
          <a:xfrm>
            <a:off x="1730091" y="3048000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761AB34-E381-4175-97B4-1ABC11596632}"/>
              </a:ext>
            </a:extLst>
          </p:cNvPr>
          <p:cNvSpPr txBox="1"/>
          <p:nvPr/>
        </p:nvSpPr>
        <p:spPr>
          <a:xfrm>
            <a:off x="10312737" y="303013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8B5DA-A05D-470C-9D06-282A620CDE07}"/>
              </a:ext>
            </a:extLst>
          </p:cNvPr>
          <p:cNvSpPr/>
          <p:nvPr/>
        </p:nvSpPr>
        <p:spPr>
          <a:xfrm>
            <a:off x="3406491" y="1371307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7DDFFE-316F-4A37-AC25-ECEC742FDB14}"/>
              </a:ext>
            </a:extLst>
          </p:cNvPr>
          <p:cNvSpPr txBox="1"/>
          <p:nvPr/>
        </p:nvSpPr>
        <p:spPr>
          <a:xfrm>
            <a:off x="1873060" y="1383268"/>
            <a:ext cx="1431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development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A2BC34-4C92-42B2-A86B-AF9573DB897D}"/>
              </a:ext>
            </a:extLst>
          </p:cNvPr>
          <p:cNvCxnSpPr>
            <a:cxnSpLocks/>
          </p:cNvCxnSpPr>
          <p:nvPr/>
        </p:nvCxnSpPr>
        <p:spPr>
          <a:xfrm>
            <a:off x="4927894" y="1784866"/>
            <a:ext cx="759404" cy="362176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4BE95C-0140-4897-94AF-E67F3FB69036}"/>
              </a:ext>
            </a:extLst>
          </p:cNvPr>
          <p:cNvSpPr/>
          <p:nvPr/>
        </p:nvSpPr>
        <p:spPr>
          <a:xfrm>
            <a:off x="5687298" y="2074746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DESCRIPTION: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1.0.1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18C25F-E4B6-4796-8871-667EE445E2A9}"/>
              </a:ext>
            </a:extLst>
          </p:cNvPr>
          <p:cNvCxnSpPr>
            <a:cxnSpLocks/>
          </p:cNvCxnSpPr>
          <p:nvPr/>
        </p:nvCxnSpPr>
        <p:spPr>
          <a:xfrm>
            <a:off x="1873060" y="1792623"/>
            <a:ext cx="1533431" cy="0"/>
          </a:xfrm>
          <a:prstGeom prst="straightConnector1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3C3465F-C756-414D-BEC7-9E690A4282EC}"/>
              </a:ext>
            </a:extLst>
          </p:cNvPr>
          <p:cNvCxnSpPr>
            <a:cxnSpLocks/>
          </p:cNvCxnSpPr>
          <p:nvPr/>
        </p:nvCxnSpPr>
        <p:spPr>
          <a:xfrm>
            <a:off x="6378291" y="2912935"/>
            <a:ext cx="0" cy="68533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756F694-055E-4D73-B916-584B4B0069E2}"/>
              </a:ext>
            </a:extLst>
          </p:cNvPr>
          <p:cNvSpPr/>
          <p:nvPr/>
        </p:nvSpPr>
        <p:spPr>
          <a:xfrm>
            <a:off x="5687298" y="3659222"/>
            <a:ext cx="1447800" cy="838189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Git tag: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v1.0.1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D030BE-B377-4ED1-AA8D-51A56A6166DB}"/>
              </a:ext>
            </a:extLst>
          </p:cNvPr>
          <p:cNvSpPr txBox="1"/>
          <p:nvPr/>
        </p:nvSpPr>
        <p:spPr>
          <a:xfrm>
            <a:off x="6553200" y="3183066"/>
            <a:ext cx="2898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Action (runs all tests)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E71BEC-A89E-441B-8F7B-E19727F88FBE}"/>
              </a:ext>
            </a:extLst>
          </p:cNvPr>
          <p:cNvSpPr txBox="1"/>
          <p:nvPr/>
        </p:nvSpPr>
        <p:spPr>
          <a:xfrm>
            <a:off x="13280" y="4436461"/>
            <a:ext cx="12178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20425A"/>
                </a:solidFill>
              </a:rPr>
              <a:t>Pros: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Head of master is always latest released version:	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Git tag guaranteed to correspond to version in DESCRIPTION: 	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remotes::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install_github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("</a:t>
            </a:r>
            <a:r>
              <a:rPr lang="en-US" sz="1400" dirty="0" err="1">
                <a:solidFill>
                  <a:srgbClr val="20425A"/>
                </a:solidFill>
                <a:latin typeface="Consolas" panose="020B0609020204030204" pitchFamily="49" charset="0"/>
              </a:rPr>
              <a:t>ohdsi</a:t>
            </a:r>
            <a:r>
              <a:rPr lang="en-US" sz="1400" dirty="0">
                <a:solidFill>
                  <a:srgbClr val="20425A"/>
                </a:solidFill>
                <a:latin typeface="Consolas" panose="020B0609020204030204" pitchFamily="49" charset="0"/>
              </a:rPr>
              <a:t>/Eunomia", ref = "v1.0.0")</a:t>
            </a:r>
            <a:endParaRPr lang="en-US" dirty="0">
              <a:solidFill>
                <a:srgbClr val="20425A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A release is guaranteed to pass all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Prevents accidental installation of (buggy) develop version</a:t>
            </a:r>
          </a:p>
          <a:p>
            <a:r>
              <a:rPr lang="en-US" dirty="0">
                <a:solidFill>
                  <a:srgbClr val="20425A"/>
                </a:solidFill>
              </a:rPr>
              <a:t>Cons: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0425A"/>
                </a:solidFill>
              </a:rPr>
              <a:t>Cannot use main for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425A"/>
              </a:solidFill>
            </a:endParaRPr>
          </a:p>
          <a:p>
            <a:pPr algn="ctr"/>
            <a:endParaRPr lang="en-US" dirty="0">
              <a:solidFill>
                <a:srgbClr val="20425A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DD5A3C-278F-4179-8D26-F408F01C69CD}"/>
              </a:ext>
            </a:extLst>
          </p:cNvPr>
          <p:cNvSpPr txBox="1"/>
          <p:nvPr/>
        </p:nvSpPr>
        <p:spPr>
          <a:xfrm>
            <a:off x="5234674" y="1564007"/>
            <a:ext cx="861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release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A001F544-F380-4F72-BF9E-53B8BBCA0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ADF960-F5F8-4C96-87C4-D920CEFEA7DD}"/>
              </a:ext>
            </a:extLst>
          </p:cNvPr>
          <p:cNvSpPr txBox="1"/>
          <p:nvPr/>
        </p:nvSpPr>
        <p:spPr>
          <a:xfrm>
            <a:off x="-20250" y="1962376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Branch</a:t>
            </a:r>
          </a:p>
        </p:txBody>
      </p:sp>
    </p:spTree>
    <p:extLst>
      <p:ext uri="{BB962C8B-B14F-4D97-AF65-F5344CB8AC3E}">
        <p14:creationId xmlns:p14="http://schemas.microsoft.com/office/powerpoint/2010/main" val="10101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3" grpId="0" animBg="1"/>
      <p:bldP spid="21" grpId="0" animBg="1"/>
      <p:bldP spid="22" grpId="0"/>
      <p:bldP spid="24" grpId="0" build="p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83754-568D-46AC-ACD1-B55D79BC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B775-47F0-4114-BD91-8E0C82E9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HADES packages are in CRAN for easier install</a:t>
            </a:r>
          </a:p>
          <a:p>
            <a:r>
              <a:rPr lang="en-US" dirty="0"/>
              <a:t>Getting things in CRAN is hard, because</a:t>
            </a:r>
          </a:p>
          <a:p>
            <a:pPr lvl="1"/>
            <a:r>
              <a:rPr lang="en-US" dirty="0"/>
              <a:t>Package size &lt;7mb</a:t>
            </a:r>
          </a:p>
          <a:p>
            <a:pPr lvl="1"/>
            <a:r>
              <a:rPr lang="en-US" dirty="0"/>
              <a:t>Cannot use database testing servers, but also not allowed not to have running examples / unit tests.</a:t>
            </a:r>
          </a:p>
          <a:p>
            <a:pPr lvl="1"/>
            <a:r>
              <a:rPr lang="en-US" dirty="0"/>
              <a:t>CRAN requires code runs on really old platforms (e.g. Java 1.5, Solaris)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98DF1-D0CE-444F-96D8-438D6D0042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94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6FD2E-32EF-C0C6-A693-D51DF9CD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HADES-wide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FB67-F446-AC12-3A55-239570096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HADES-wide release twice a year</a:t>
            </a:r>
          </a:p>
          <a:p>
            <a:r>
              <a:rPr lang="en-US" dirty="0"/>
              <a:t>Currently available as </a:t>
            </a:r>
            <a:r>
              <a:rPr lang="en-US" dirty="0" err="1"/>
              <a:t>renv</a:t>
            </a:r>
            <a:r>
              <a:rPr lang="en-US" dirty="0"/>
              <a:t> lock file, hopefully as Docker container starting next release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7C5C1-0505-16D2-3658-D45319308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892179B-E34C-3FE0-302B-02C42ACF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641" y="3358894"/>
            <a:ext cx="518585" cy="4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51111B-2FC2-A157-C40E-E7E874B06700}"/>
              </a:ext>
            </a:extLst>
          </p:cNvPr>
          <p:cNvCxnSpPr>
            <a:cxnSpLocks/>
          </p:cNvCxnSpPr>
          <p:nvPr/>
        </p:nvCxnSpPr>
        <p:spPr>
          <a:xfrm>
            <a:off x="2351241" y="6330694"/>
            <a:ext cx="937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EED3F4-E4AC-127D-C735-EEBE3EDC71DC}"/>
              </a:ext>
            </a:extLst>
          </p:cNvPr>
          <p:cNvSpPr txBox="1"/>
          <p:nvPr/>
        </p:nvSpPr>
        <p:spPr>
          <a:xfrm>
            <a:off x="1594659" y="386472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dplyr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9F34C2-4E7B-0671-E08D-742EEE015B81}"/>
              </a:ext>
            </a:extLst>
          </p:cNvPr>
          <p:cNvSpPr txBox="1"/>
          <p:nvPr/>
        </p:nvSpPr>
        <p:spPr>
          <a:xfrm>
            <a:off x="1119400" y="4310253"/>
            <a:ext cx="1140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SqlRender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8CADEB-068D-00CA-CF6C-D1341E506CCD}"/>
              </a:ext>
            </a:extLst>
          </p:cNvPr>
          <p:cNvSpPr txBox="1"/>
          <p:nvPr/>
        </p:nvSpPr>
        <p:spPr>
          <a:xfrm>
            <a:off x="223257" y="4755785"/>
            <a:ext cx="2036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DatabaseConnector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AFA677-99DF-743A-5CE0-E3A6BBBAA1B4}"/>
              </a:ext>
            </a:extLst>
          </p:cNvPr>
          <p:cNvSpPr txBox="1"/>
          <p:nvPr/>
        </p:nvSpPr>
        <p:spPr>
          <a:xfrm>
            <a:off x="411386" y="5203709"/>
            <a:ext cx="1848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FeatureExtraction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A001E-B5E0-AAC3-43EC-76B25D504860}"/>
              </a:ext>
            </a:extLst>
          </p:cNvPr>
          <p:cNvSpPr txBox="1"/>
          <p:nvPr/>
        </p:nvSpPr>
        <p:spPr>
          <a:xfrm>
            <a:off x="675786" y="5651633"/>
            <a:ext cx="1584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CohortMethod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282BAC4-46E7-C6DB-6D34-96D8505FE4EC}"/>
              </a:ext>
            </a:extLst>
          </p:cNvPr>
          <p:cNvGrpSpPr/>
          <p:nvPr/>
        </p:nvGrpSpPr>
        <p:grpSpPr>
          <a:xfrm>
            <a:off x="2503641" y="3559852"/>
            <a:ext cx="533400" cy="2276447"/>
            <a:chOff x="2286000" y="1648758"/>
            <a:chExt cx="533400" cy="227644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875FC3E-0009-DDA9-39A4-AACE917E914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BD4814C-2C84-B24F-C8DE-F1A5818441E1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E1C043E-C219-9EC9-14DB-10DC5DA3368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7ED3A66-DB33-C84F-FFB1-EC836673800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59CB55A-AD8A-4C34-89BE-DDA426D3259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2EBE4F6-5600-FFCD-389C-F35536AB080D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E3C8DB-742C-C17E-7337-5D86DBC5FAFE}"/>
              </a:ext>
            </a:extLst>
          </p:cNvPr>
          <p:cNvGrpSpPr/>
          <p:nvPr/>
        </p:nvGrpSpPr>
        <p:grpSpPr>
          <a:xfrm>
            <a:off x="3013723" y="3559852"/>
            <a:ext cx="533400" cy="2276447"/>
            <a:chOff x="2286000" y="1648758"/>
            <a:chExt cx="533400" cy="227644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1C5556-E264-E78C-6E65-91084F1148A4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100CDD-3DDC-B27E-A61E-92B35145D8E6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8D37C56-7E42-D08E-680C-7EA6B6C6A4D2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0681174-ED8F-5127-A1C1-FCD421CC1E6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227B6B9-69D4-2E56-90A3-3F87BD138F38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29771DA-D7E9-555D-6796-D3CFCF131752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F931F2E-3920-1986-074B-A51A3BD61B8D}"/>
              </a:ext>
            </a:extLst>
          </p:cNvPr>
          <p:cNvSpPr/>
          <p:nvPr/>
        </p:nvSpPr>
        <p:spPr>
          <a:xfrm>
            <a:off x="3022927" y="33996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4.2.3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88227C6-6300-A1B3-29AF-5B1B321CACDB}"/>
              </a:ext>
            </a:extLst>
          </p:cNvPr>
          <p:cNvGrpSpPr/>
          <p:nvPr/>
        </p:nvGrpSpPr>
        <p:grpSpPr>
          <a:xfrm>
            <a:off x="3523805" y="3559852"/>
            <a:ext cx="533400" cy="2276447"/>
            <a:chOff x="2286000" y="1648758"/>
            <a:chExt cx="533400" cy="227644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703541F-B865-D831-5B0D-20B15BB972F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731B2E3-19FF-F801-A315-44177A487A94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9CBB729-1FE6-79DE-61B1-2D549882502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365104-A566-0F7F-18A3-D39B4EB3BAEC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A3ECD90-8011-DA2B-D8B7-A285DBED8CF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0EB0BF8-9A5B-3BB4-9B88-9A4BBCF1D5C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C52CEA8-E2EA-5419-6B5F-A70E20F4D4DF}"/>
              </a:ext>
            </a:extLst>
          </p:cNvPr>
          <p:cNvSpPr/>
          <p:nvPr/>
        </p:nvSpPr>
        <p:spPr>
          <a:xfrm>
            <a:off x="3505459" y="3875405"/>
            <a:ext cx="523455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1.1.0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3431BB-E533-39F7-233D-51C68C64E870}"/>
              </a:ext>
            </a:extLst>
          </p:cNvPr>
          <p:cNvSpPr/>
          <p:nvPr/>
        </p:nvSpPr>
        <p:spPr>
          <a:xfrm>
            <a:off x="3500487" y="4336979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12D3738-3BC1-9169-A9C7-5A7B208EE574}"/>
              </a:ext>
            </a:extLst>
          </p:cNvPr>
          <p:cNvGrpSpPr/>
          <p:nvPr/>
        </p:nvGrpSpPr>
        <p:grpSpPr>
          <a:xfrm>
            <a:off x="4057171" y="3559852"/>
            <a:ext cx="533400" cy="2276447"/>
            <a:chOff x="2286000" y="1648758"/>
            <a:chExt cx="533400" cy="227644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A1D9E3C-3F23-0508-5981-46BE6AB4DAD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0EA4D59-B947-9CC9-8F1E-9901396CD7FC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4DC7E-A4C1-FB10-10E7-ABE03770414F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9D1A3A2-F20D-2D41-E062-FEF49D47060B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07EB2C5-6C89-C006-24AD-BA046E0ECB7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3967A37-A148-9CD9-B06B-0D41B07FC494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4BADCFE-ED5C-832E-034E-B7344BDA3F09}"/>
              </a:ext>
            </a:extLst>
          </p:cNvPr>
          <p:cNvSpPr/>
          <p:nvPr/>
        </p:nvSpPr>
        <p:spPr>
          <a:xfrm>
            <a:off x="4057205" y="47799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5.1.0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5DA17826-86B9-3D0B-B56B-129C8761222A}"/>
              </a:ext>
            </a:extLst>
          </p:cNvPr>
          <p:cNvSpPr/>
          <p:nvPr/>
        </p:nvSpPr>
        <p:spPr>
          <a:xfrm>
            <a:off x="4057205" y="522324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3.2.0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5BC354A9-71EF-D058-F152-B30801448E4D}"/>
              </a:ext>
            </a:extLst>
          </p:cNvPr>
          <p:cNvSpPr/>
          <p:nvPr/>
        </p:nvSpPr>
        <p:spPr>
          <a:xfrm>
            <a:off x="4057205" y="5658825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5.0.0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4BE824-63EA-2AE5-7D3E-CAF4966FDA05}"/>
              </a:ext>
            </a:extLst>
          </p:cNvPr>
          <p:cNvGrpSpPr/>
          <p:nvPr/>
        </p:nvGrpSpPr>
        <p:grpSpPr>
          <a:xfrm>
            <a:off x="4590571" y="3559852"/>
            <a:ext cx="533400" cy="2276447"/>
            <a:chOff x="2286000" y="1648758"/>
            <a:chExt cx="533400" cy="227644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BD58FB0-B52E-90AC-7AB1-FC57BD1F87E8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F5631B-0E97-5582-A628-B53704C006AF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0197083-6FA6-5AA7-0151-006E50F80BEA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34FAFDA-EAD6-BD35-5A37-6E29942AB2A8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423EF32-81F4-3338-EE6E-174FE9CFAAED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94C45F-3C8A-A86D-EAE5-8CB82B554B21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FDE117E-AA90-1FEF-56FE-0DF5C6BC2D1B}"/>
              </a:ext>
            </a:extLst>
          </p:cNvPr>
          <p:cNvGrpSpPr/>
          <p:nvPr/>
        </p:nvGrpSpPr>
        <p:grpSpPr>
          <a:xfrm>
            <a:off x="5123937" y="3559852"/>
            <a:ext cx="533400" cy="2276447"/>
            <a:chOff x="2286000" y="1648758"/>
            <a:chExt cx="533400" cy="227644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4785EB7-1979-2F93-EC76-BB4438CE6C0B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69F873-8E82-7886-4046-0459D0C2AB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0FF43AF-CE58-A2CB-1CBA-144712556693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A15F499-49A2-B42A-DB1E-1E807025E080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5050B46-EAF8-9428-7CC2-C44B3EDF08D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32C81FC-5D26-94FA-B26B-C7559F8A55A6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0E20FAA-84B2-18CD-FEAF-BE2C2D22EA8E}"/>
              </a:ext>
            </a:extLst>
          </p:cNvPr>
          <p:cNvSpPr/>
          <p:nvPr/>
        </p:nvSpPr>
        <p:spPr>
          <a:xfrm>
            <a:off x="4625531" y="3365281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4.3.0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F73709D-FAFB-A216-03E9-82DD7E8200D7}"/>
              </a:ext>
            </a:extLst>
          </p:cNvPr>
          <p:cNvSpPr/>
          <p:nvPr/>
        </p:nvSpPr>
        <p:spPr>
          <a:xfrm>
            <a:off x="4868913" y="4327396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1.9.2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F0D89E9-E6EF-0073-8731-F672E9B6F5B2}"/>
              </a:ext>
            </a:extLst>
          </p:cNvPr>
          <p:cNvGrpSpPr/>
          <p:nvPr/>
        </p:nvGrpSpPr>
        <p:grpSpPr>
          <a:xfrm>
            <a:off x="5657303" y="3559852"/>
            <a:ext cx="533400" cy="2276447"/>
            <a:chOff x="2286000" y="1648758"/>
            <a:chExt cx="533400" cy="2276447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C938C2A-9FCA-E3EA-FABA-E0D5CE3F1550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102EC4-D945-517D-843E-D79105D3B02B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081015-222F-C335-EAEA-0E5B7E85538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58D242-1044-5967-3B6D-930D13F25A27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37BDBD6-8A3B-6FF7-86E9-B6BDD85DE612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6B97205-2F8A-40FB-2D00-56CA0BF976CB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4CD596-A4DC-D0F1-5471-766456CF4CB6}"/>
              </a:ext>
            </a:extLst>
          </p:cNvPr>
          <p:cNvSpPr/>
          <p:nvPr/>
        </p:nvSpPr>
        <p:spPr>
          <a:xfrm>
            <a:off x="5325019" y="566789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5.0.1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E7744D8-2208-3409-14BF-43EB5B85E310}"/>
              </a:ext>
            </a:extLst>
          </p:cNvPr>
          <p:cNvCxnSpPr>
            <a:cxnSpLocks/>
          </p:cNvCxnSpPr>
          <p:nvPr/>
        </p:nvCxnSpPr>
        <p:spPr>
          <a:xfrm>
            <a:off x="6389841" y="3199587"/>
            <a:ext cx="0" cy="3107692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FE12CD5-1455-1066-4275-00DBEF07E4FF}"/>
              </a:ext>
            </a:extLst>
          </p:cNvPr>
          <p:cNvGrpSpPr/>
          <p:nvPr/>
        </p:nvGrpSpPr>
        <p:grpSpPr>
          <a:xfrm>
            <a:off x="6546508" y="3570109"/>
            <a:ext cx="533400" cy="2276447"/>
            <a:chOff x="2286000" y="1648758"/>
            <a:chExt cx="533400" cy="2276447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4F065E8-955D-644E-6CB8-D5EF966C3DE6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8863A95-310F-6E13-50A9-C66872E6DE40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264C28F-A34B-9F99-4C68-790DA3561DF6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6270549-5B1F-97E0-9D21-4348910A76A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657314-1419-5913-FD10-6B8FE8198225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027491E-9E8F-A2DD-C85E-F63D1E540C3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FD15E6B-0098-79BB-4E21-49BF7EB7ED64}"/>
              </a:ext>
            </a:extLst>
          </p:cNvPr>
          <p:cNvGrpSpPr/>
          <p:nvPr/>
        </p:nvGrpSpPr>
        <p:grpSpPr>
          <a:xfrm>
            <a:off x="7070140" y="3570109"/>
            <a:ext cx="533400" cy="2276447"/>
            <a:chOff x="2286000" y="1648758"/>
            <a:chExt cx="533400" cy="227644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281C3F13-F481-41AA-DBB6-6740B4F35D7E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CB4C82B-B303-D7B0-162E-1124C3ECDBE9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CA3271-3E5C-1BB0-67EF-F74D7E0BB734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F93CC34-E07C-6706-D713-D57E91A53386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B3EBF21-2450-F32A-1B6E-BBDE776939FC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1235A75-C5E3-310C-EAC2-9848C93F464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8AE973D-A302-7A1F-3276-1AD3B477E1A8}"/>
              </a:ext>
            </a:extLst>
          </p:cNvPr>
          <p:cNvGrpSpPr/>
          <p:nvPr/>
        </p:nvGrpSpPr>
        <p:grpSpPr>
          <a:xfrm>
            <a:off x="7599958" y="3570109"/>
            <a:ext cx="533400" cy="2276447"/>
            <a:chOff x="2286000" y="1648758"/>
            <a:chExt cx="533400" cy="227644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DEB76CD-AC9D-EA17-5CA3-5C399026E015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17D702C-DFE1-8F69-A72B-B6E08522C7E2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1381A99-86CF-19C2-0941-76BDF3635665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E123628-1473-65A7-4C62-D855D6A910FE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21DBD8E-C407-E261-E637-32A4BCE7B6C7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688EA60-9607-ECA5-8DD0-73E8C4DF0C6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5DB7D6D-40FF-34E8-2386-53AF2A3E3C1A}"/>
              </a:ext>
            </a:extLst>
          </p:cNvPr>
          <p:cNvGrpSpPr/>
          <p:nvPr/>
        </p:nvGrpSpPr>
        <p:grpSpPr>
          <a:xfrm>
            <a:off x="8117404" y="3570109"/>
            <a:ext cx="533400" cy="2276447"/>
            <a:chOff x="2286000" y="1648758"/>
            <a:chExt cx="533400" cy="2276447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7FF6E19-7587-0357-3C80-0DA2972D0AC9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73A5108-B7B2-3A9B-1A1E-869300CBE17A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B8A3CEB3-92D7-25DA-0733-B852D53DEC90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464011A-ACA2-1028-982B-41533B90E485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3E3B7F7-1B6A-EFCF-2481-52792CC41D8F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8E8D05C-956B-23A2-5395-2479D8BFC799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00D4D9A-19A7-E876-6B3D-77093FFFB168}"/>
              </a:ext>
            </a:extLst>
          </p:cNvPr>
          <p:cNvSpPr/>
          <p:nvPr/>
        </p:nvSpPr>
        <p:spPr>
          <a:xfrm>
            <a:off x="7140278" y="3376162"/>
            <a:ext cx="510082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4.3.1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CD497BA-B482-0E41-55E6-B5D8ACD601B6}"/>
              </a:ext>
            </a:extLst>
          </p:cNvPr>
          <p:cNvSpPr/>
          <p:nvPr/>
        </p:nvSpPr>
        <p:spPr>
          <a:xfrm>
            <a:off x="6614186" y="4343824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1.9.3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7F2D4C9-A859-314F-C595-47168D7E092E}"/>
              </a:ext>
            </a:extLst>
          </p:cNvPr>
          <p:cNvSpPr/>
          <p:nvPr/>
        </p:nvSpPr>
        <p:spPr>
          <a:xfrm>
            <a:off x="7363266" y="5227263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3.3.0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E2B27057-E0D7-B0FB-8E58-05EC11FCCDC0}"/>
              </a:ext>
            </a:extLst>
          </p:cNvPr>
          <p:cNvGrpSpPr/>
          <p:nvPr/>
        </p:nvGrpSpPr>
        <p:grpSpPr>
          <a:xfrm>
            <a:off x="8629171" y="3570361"/>
            <a:ext cx="533400" cy="2276447"/>
            <a:chOff x="2286000" y="1648758"/>
            <a:chExt cx="533400" cy="2276447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B07718C-CA8F-20D6-7B56-85BBE15DFABC}"/>
                </a:ext>
              </a:extLst>
            </p:cNvPr>
            <p:cNvCxnSpPr/>
            <p:nvPr/>
          </p:nvCxnSpPr>
          <p:spPr>
            <a:xfrm>
              <a:off x="2286000" y="164875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0498B9E-5899-4CB6-48D2-906D42420518}"/>
                </a:ext>
              </a:extLst>
            </p:cNvPr>
            <p:cNvCxnSpPr/>
            <p:nvPr/>
          </p:nvCxnSpPr>
          <p:spPr>
            <a:xfrm>
              <a:off x="2286000" y="2146746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C349BC2-87B5-D74F-4A6A-25587E0D8639}"/>
                </a:ext>
              </a:extLst>
            </p:cNvPr>
            <p:cNvCxnSpPr/>
            <p:nvPr/>
          </p:nvCxnSpPr>
          <p:spPr>
            <a:xfrm>
              <a:off x="2286000" y="2602987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4870BBB-2846-9520-ABF2-25ACBFDED2E2}"/>
                </a:ext>
              </a:extLst>
            </p:cNvPr>
            <p:cNvCxnSpPr/>
            <p:nvPr/>
          </p:nvCxnSpPr>
          <p:spPr>
            <a:xfrm>
              <a:off x="2286000" y="3035528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0D330E0-9F9C-4F98-287A-5203A8F68A64}"/>
                </a:ext>
              </a:extLst>
            </p:cNvPr>
            <p:cNvCxnSpPr/>
            <p:nvPr/>
          </p:nvCxnSpPr>
          <p:spPr>
            <a:xfrm>
              <a:off x="2286000" y="3477281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BD85EDC-9788-4D98-1B1F-C61B325D06E8}"/>
                </a:ext>
              </a:extLst>
            </p:cNvPr>
            <p:cNvCxnSpPr/>
            <p:nvPr/>
          </p:nvCxnSpPr>
          <p:spPr>
            <a:xfrm>
              <a:off x="2286000" y="3925205"/>
              <a:ext cx="533400" cy="0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4114FB3-4B0D-6950-3084-2B448075E18E}"/>
              </a:ext>
            </a:extLst>
          </p:cNvPr>
          <p:cNvSpPr/>
          <p:nvPr/>
        </p:nvSpPr>
        <p:spPr>
          <a:xfrm>
            <a:off x="8279957" y="4788047"/>
            <a:ext cx="533400" cy="342606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5.1.1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91E5E3C-9832-CAE4-200C-9FA9409D13D7}"/>
              </a:ext>
            </a:extLst>
          </p:cNvPr>
          <p:cNvCxnSpPr>
            <a:cxnSpLocks/>
          </p:cNvCxnSpPr>
          <p:nvPr/>
        </p:nvCxnSpPr>
        <p:spPr>
          <a:xfrm>
            <a:off x="9263253" y="3199587"/>
            <a:ext cx="0" cy="3103240"/>
          </a:xfrm>
          <a:prstGeom prst="straightConnector1">
            <a:avLst/>
          </a:prstGeom>
          <a:ln w="5715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EA65988B-A571-3A00-BD5D-7B414700A6A1}"/>
              </a:ext>
            </a:extLst>
          </p:cNvPr>
          <p:cNvSpPr txBox="1"/>
          <p:nvPr/>
        </p:nvSpPr>
        <p:spPr>
          <a:xfrm>
            <a:off x="10922967" y="596267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66C26BE-8CB8-DAD1-0959-A3D8B74E8004}"/>
              </a:ext>
            </a:extLst>
          </p:cNvPr>
          <p:cNvSpPr/>
          <p:nvPr/>
        </p:nvSpPr>
        <p:spPr>
          <a:xfrm>
            <a:off x="5639555" y="25375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2023Q1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022D652-B7D6-2C5C-B68D-345D8EBDD9CF}"/>
              </a:ext>
            </a:extLst>
          </p:cNvPr>
          <p:cNvSpPr/>
          <p:nvPr/>
        </p:nvSpPr>
        <p:spPr>
          <a:xfrm>
            <a:off x="8539353" y="2523672"/>
            <a:ext cx="1447800" cy="609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Release 2023Q3</a:t>
            </a:r>
          </a:p>
        </p:txBody>
      </p:sp>
    </p:spTree>
    <p:extLst>
      <p:ext uri="{BB962C8B-B14F-4D97-AF65-F5344CB8AC3E}">
        <p14:creationId xmlns:p14="http://schemas.microsoft.com/office/powerpoint/2010/main" val="195095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4" grpId="0" animBg="1"/>
      <p:bldP spid="35" grpId="0" animBg="1"/>
      <p:bldP spid="43" grpId="0" animBg="1"/>
      <p:bldP spid="44" grpId="0" animBg="1"/>
      <p:bldP spid="45" grpId="0" animBg="1"/>
      <p:bldP spid="60" grpId="0" animBg="1"/>
      <p:bldP spid="61" grpId="0" animBg="1"/>
      <p:bldP spid="69" grpId="0" animBg="1"/>
      <p:bldP spid="99" grpId="0" animBg="1"/>
      <p:bldP spid="100" grpId="0" animBg="1"/>
      <p:bldP spid="101" grpId="0" animBg="1"/>
      <p:bldP spid="109" grpId="0" animBg="1"/>
      <p:bldP spid="117" grpId="0" animBg="1"/>
      <p:bldP spid="1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2B0-0A68-AD04-149B-7C4130F21F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C3F7-7778-F5D1-AC85-E96625A931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492875"/>
            <a:ext cx="2844800" cy="365125"/>
          </a:xfrm>
          <a:prstGeom prst="rect">
            <a:avLst/>
          </a:prstGeom>
        </p:spPr>
        <p:txBody>
          <a:bodyPr/>
          <a:lstStyle/>
          <a:p>
            <a:pPr algn="r"/>
            <a:fld id="{444583ED-F364-40B3-B25B-483B5033DFA3}" type="slidenum">
              <a:rPr lang="en-US" smtClean="0"/>
              <a:pPr algn="r"/>
              <a:t>27</a:t>
            </a:fld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4C4FB-5BBC-D058-1B0B-7592E54B31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743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0546-6E72-4AB9-A05F-F48261018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609A-7B17-41AA-A527-D149A9E55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people who would like to use HADES analytics don’t know R.</a:t>
            </a:r>
          </a:p>
          <a:p>
            <a:r>
              <a:rPr lang="en-US" dirty="0"/>
              <a:t>Strategus aims to have analysis specs as input (JSON), and results as output (CSV files), with (Shiny) viewers for the output (after uploading to a database).</a:t>
            </a:r>
          </a:p>
          <a:p>
            <a:r>
              <a:rPr lang="en-US" dirty="0"/>
              <a:t>Modular design: a study spec can list multiple modules, such as cohort generation + cohort method.</a:t>
            </a:r>
          </a:p>
          <a:p>
            <a:r>
              <a:rPr lang="en-US" dirty="0"/>
              <a:t>Move away from sharing code across the network to sharing study specs only (for security and ease of distribution).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287C0-5317-41F6-AE94-A604684B0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A43BF164-907E-618C-C7EC-E2DFFEFDF692}"/>
              </a:ext>
            </a:extLst>
          </p:cNvPr>
          <p:cNvSpPr/>
          <p:nvPr/>
        </p:nvSpPr>
        <p:spPr>
          <a:xfrm>
            <a:off x="1750418" y="2022853"/>
            <a:ext cx="7433953" cy="4251366"/>
          </a:xfrm>
          <a:custGeom>
            <a:avLst/>
            <a:gdLst>
              <a:gd name="connsiteX0" fmla="*/ 17813 w 7433953"/>
              <a:gd name="connsiteY0" fmla="*/ 1484416 h 4251366"/>
              <a:gd name="connsiteX1" fmla="*/ 1727860 w 7433953"/>
              <a:gd name="connsiteY1" fmla="*/ 1478478 h 4251366"/>
              <a:gd name="connsiteX2" fmla="*/ 1721922 w 7433953"/>
              <a:gd name="connsiteY2" fmla="*/ 0 h 4251366"/>
              <a:gd name="connsiteX3" fmla="*/ 7428016 w 7433953"/>
              <a:gd name="connsiteY3" fmla="*/ 11876 h 4251366"/>
              <a:gd name="connsiteX4" fmla="*/ 7433953 w 7433953"/>
              <a:gd name="connsiteY4" fmla="*/ 1840676 h 4251366"/>
              <a:gd name="connsiteX5" fmla="*/ 5919849 w 7433953"/>
              <a:gd name="connsiteY5" fmla="*/ 1858489 h 4251366"/>
              <a:gd name="connsiteX6" fmla="*/ 5931725 w 7433953"/>
              <a:gd name="connsiteY6" fmla="*/ 4251366 h 4251366"/>
              <a:gd name="connsiteX7" fmla="*/ 0 w 7433953"/>
              <a:gd name="connsiteY7" fmla="*/ 4221678 h 4251366"/>
              <a:gd name="connsiteX8" fmla="*/ 17813 w 7433953"/>
              <a:gd name="connsiteY8" fmla="*/ 1484416 h 4251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33953" h="4251366">
                <a:moveTo>
                  <a:pt x="17813" y="1484416"/>
                </a:moveTo>
                <a:lnTo>
                  <a:pt x="1727860" y="1478478"/>
                </a:lnTo>
                <a:cubicBezTo>
                  <a:pt x="1725881" y="985652"/>
                  <a:pt x="1723901" y="492826"/>
                  <a:pt x="1721922" y="0"/>
                </a:cubicBezTo>
                <a:lnTo>
                  <a:pt x="7428016" y="11876"/>
                </a:lnTo>
                <a:lnTo>
                  <a:pt x="7433953" y="1840676"/>
                </a:lnTo>
                <a:lnTo>
                  <a:pt x="5919849" y="1858489"/>
                </a:lnTo>
                <a:cubicBezTo>
                  <a:pt x="5923808" y="2656115"/>
                  <a:pt x="5927766" y="3453740"/>
                  <a:pt x="5931725" y="4251366"/>
                </a:cubicBezTo>
                <a:lnTo>
                  <a:pt x="0" y="4221678"/>
                </a:lnTo>
                <a:lnTo>
                  <a:pt x="17813" y="1484416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DB7A5-9AFD-42DB-9355-0972D7E2B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8287E-A506-4AB8-9874-F8225CD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5EEAB5-8C73-4CC3-930C-9316E594754E}"/>
              </a:ext>
            </a:extLst>
          </p:cNvPr>
          <p:cNvSpPr/>
          <p:nvPr/>
        </p:nvSpPr>
        <p:spPr>
          <a:xfrm>
            <a:off x="808531" y="1173521"/>
            <a:ext cx="1552241" cy="2082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416B31-03BF-4C87-8090-A3F441FE17C0}"/>
              </a:ext>
            </a:extLst>
          </p:cNvPr>
          <p:cNvSpPr/>
          <p:nvPr/>
        </p:nvSpPr>
        <p:spPr>
          <a:xfrm>
            <a:off x="874705" y="2204676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5DF950-DDA6-4AFB-8356-26FF7B413C7B}"/>
              </a:ext>
            </a:extLst>
          </p:cNvPr>
          <p:cNvSpPr/>
          <p:nvPr/>
        </p:nvSpPr>
        <p:spPr>
          <a:xfrm>
            <a:off x="874705" y="2613749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r>
              <a:rPr lang="en-US" sz="1200" dirty="0">
                <a:solidFill>
                  <a:schemeClr val="tx1"/>
                </a:solidFill>
              </a:rPr>
              <a:t> specifications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19E14-C5C4-4EC8-A206-FD0ED029223E}"/>
              </a:ext>
            </a:extLst>
          </p:cNvPr>
          <p:cNvSpPr txBox="1"/>
          <p:nvPr/>
        </p:nvSpPr>
        <p:spPr>
          <a:xfrm>
            <a:off x="1407725" y="299201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25CF56-6B71-4D77-9F47-B770A1C6BB85}"/>
              </a:ext>
            </a:extLst>
          </p:cNvPr>
          <p:cNvSpPr txBox="1"/>
          <p:nvPr/>
        </p:nvSpPr>
        <p:spPr>
          <a:xfrm>
            <a:off x="767087" y="1211239"/>
            <a:ext cx="1638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Analytics Specifications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DF6B6A-E36D-4629-B77A-3FCBA6F6C930}"/>
              </a:ext>
            </a:extLst>
          </p:cNvPr>
          <p:cNvSpPr/>
          <p:nvPr/>
        </p:nvSpPr>
        <p:spPr>
          <a:xfrm>
            <a:off x="3733651" y="3234545"/>
            <a:ext cx="845019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Strategus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7DE869-2FAE-4596-8A4C-2FC3B3D9F94F}"/>
              </a:ext>
            </a:extLst>
          </p:cNvPr>
          <p:cNvSpPr txBox="1"/>
          <p:nvPr/>
        </p:nvSpPr>
        <p:spPr>
          <a:xfrm>
            <a:off x="760488" y="3224827"/>
            <a:ext cx="5068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JSON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3CB1AC11-4720-494D-99E3-8C18910D2C59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360772" y="2214615"/>
            <a:ext cx="1372879" cy="1224467"/>
          </a:xfrm>
          <a:prstGeom prst="bentConnector3">
            <a:avLst>
              <a:gd name="adj1" fmla="val 876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1D9BC73-4A74-42CC-BFEF-F38B1EF04B61}"/>
              </a:ext>
            </a:extLst>
          </p:cNvPr>
          <p:cNvSpPr/>
          <p:nvPr/>
        </p:nvSpPr>
        <p:spPr>
          <a:xfrm>
            <a:off x="4891955" y="2949796"/>
            <a:ext cx="1387303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CohortGenerator</a:t>
            </a:r>
            <a:r>
              <a:rPr lang="en-US" sz="1200" dirty="0">
                <a:solidFill>
                  <a:schemeClr val="tx1"/>
                </a:solidFill>
              </a:rPr>
              <a:t> Module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A1AD5F-107C-4395-AE0A-442442C8EA39}"/>
              </a:ext>
            </a:extLst>
          </p:cNvPr>
          <p:cNvSpPr txBox="1"/>
          <p:nvPr/>
        </p:nvSpPr>
        <p:spPr>
          <a:xfrm>
            <a:off x="5440141" y="399222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74F9AEB-D995-444F-8BD0-83F1065DF0BA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578670" y="3154333"/>
            <a:ext cx="313285" cy="284749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D80F10ED-B341-4762-8F55-AC5CBE6757A0}"/>
              </a:ext>
            </a:extLst>
          </p:cNvPr>
          <p:cNvCxnSpPr>
            <a:cxnSpLocks/>
            <a:stCxn id="10" idx="3"/>
            <a:endCxn id="40" idx="1"/>
          </p:cNvCxnSpPr>
          <p:nvPr/>
        </p:nvCxnSpPr>
        <p:spPr>
          <a:xfrm>
            <a:off x="4578670" y="3439082"/>
            <a:ext cx="313285" cy="31564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CBBAE57-D4D6-4606-BC1E-31AFF0C6834B}"/>
              </a:ext>
            </a:extLst>
          </p:cNvPr>
          <p:cNvSpPr/>
          <p:nvPr/>
        </p:nvSpPr>
        <p:spPr>
          <a:xfrm>
            <a:off x="1838019" y="3625573"/>
            <a:ext cx="1552241" cy="18826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2DC5C1-AC7E-487E-B4BF-704D3E7549D6}"/>
              </a:ext>
            </a:extLst>
          </p:cNvPr>
          <p:cNvSpPr txBox="1"/>
          <p:nvPr/>
        </p:nvSpPr>
        <p:spPr>
          <a:xfrm>
            <a:off x="2019375" y="3610214"/>
            <a:ext cx="1325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Execution Settings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DA2FC4-1F0A-4C54-9E20-CD9C88F61C87}"/>
              </a:ext>
            </a:extLst>
          </p:cNvPr>
          <p:cNvSpPr/>
          <p:nvPr/>
        </p:nvSpPr>
        <p:spPr>
          <a:xfrm>
            <a:off x="1889590" y="4730421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 reference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934146-7BB6-4AF4-8D5E-8E4B8CC17982}"/>
              </a:ext>
            </a:extLst>
          </p:cNvPr>
          <p:cNvSpPr/>
          <p:nvPr/>
        </p:nvSpPr>
        <p:spPr>
          <a:xfrm>
            <a:off x="1896488" y="3912938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 schema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8420EB-CCD1-406D-BE7A-8263DB98A111}"/>
              </a:ext>
            </a:extLst>
          </p:cNvPr>
          <p:cNvSpPr txBox="1"/>
          <p:nvPr/>
        </p:nvSpPr>
        <p:spPr>
          <a:xfrm>
            <a:off x="2385602" y="5132055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6D11FAF-0B98-4CF1-AF32-95EFD0FA55A0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3390260" y="3439082"/>
            <a:ext cx="343391" cy="1127835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9ACBF05-D25A-4CEF-967A-119B5540155D}"/>
              </a:ext>
            </a:extLst>
          </p:cNvPr>
          <p:cNvSpPr/>
          <p:nvPr/>
        </p:nvSpPr>
        <p:spPr>
          <a:xfrm>
            <a:off x="6470918" y="2952200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754C48-33FA-4930-AD40-12488D27D699}"/>
              </a:ext>
            </a:extLst>
          </p:cNvPr>
          <p:cNvSpPr/>
          <p:nvPr/>
        </p:nvSpPr>
        <p:spPr>
          <a:xfrm>
            <a:off x="6470917" y="3543108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D02E991-C48A-402F-8FFA-5E9DAC025F25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6279258" y="3154333"/>
            <a:ext cx="191660" cy="2404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28D48745-AF4D-4849-AC70-ADFEC7C37995}"/>
              </a:ext>
            </a:extLst>
          </p:cNvPr>
          <p:cNvCxnSpPr>
            <a:cxnSpLocks/>
            <a:stCxn id="40" idx="3"/>
            <a:endCxn id="24" idx="1"/>
          </p:cNvCxnSpPr>
          <p:nvPr/>
        </p:nvCxnSpPr>
        <p:spPr>
          <a:xfrm flipV="1">
            <a:off x="6279256" y="3747645"/>
            <a:ext cx="191661" cy="708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BBE59F-47CC-49DB-83FE-8915A6BEC1C2}"/>
              </a:ext>
            </a:extLst>
          </p:cNvPr>
          <p:cNvSpPr txBox="1"/>
          <p:nvPr/>
        </p:nvSpPr>
        <p:spPr>
          <a:xfrm>
            <a:off x="6400773" y="3912410"/>
            <a:ext cx="882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Zipped CSV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DF8B2A1-1BC5-4097-BC71-4EB2444A7C56}"/>
              </a:ext>
            </a:extLst>
          </p:cNvPr>
          <p:cNvSpPr/>
          <p:nvPr/>
        </p:nvSpPr>
        <p:spPr>
          <a:xfrm>
            <a:off x="7651431" y="3222260"/>
            <a:ext cx="1293395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OhdsiSharing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8BE2CE8F-6BDE-47FC-B325-03B8088B1BFB}"/>
              </a:ext>
            </a:extLst>
          </p:cNvPr>
          <p:cNvCxnSpPr>
            <a:cxnSpLocks/>
            <a:stCxn id="23" idx="3"/>
            <a:endCxn id="28" idx="1"/>
          </p:cNvCxnSpPr>
          <p:nvPr/>
        </p:nvCxnSpPr>
        <p:spPr>
          <a:xfrm>
            <a:off x="7283323" y="3156737"/>
            <a:ext cx="368108" cy="270060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0D438DDB-49D5-4417-9D41-26B31ED1AACF}"/>
              </a:ext>
            </a:extLst>
          </p:cNvPr>
          <p:cNvCxnSpPr>
            <a:cxnSpLocks/>
            <a:stCxn id="24" idx="3"/>
            <a:endCxn id="28" idx="1"/>
          </p:cNvCxnSpPr>
          <p:nvPr/>
        </p:nvCxnSpPr>
        <p:spPr>
          <a:xfrm flipV="1">
            <a:off x="7283322" y="3426797"/>
            <a:ext cx="368109" cy="32084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F3FC489A-1F81-4054-934E-F3636A5018CF}"/>
              </a:ext>
            </a:extLst>
          </p:cNvPr>
          <p:cNvSpPr/>
          <p:nvPr/>
        </p:nvSpPr>
        <p:spPr>
          <a:xfrm>
            <a:off x="10232487" y="3898780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Results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EF31919-1F26-4624-994C-35B805FFB4D2}"/>
              </a:ext>
            </a:extLst>
          </p:cNvPr>
          <p:cNvCxnSpPr>
            <a:cxnSpLocks/>
            <a:stCxn id="28" idx="3"/>
            <a:endCxn id="76" idx="1"/>
          </p:cNvCxnSpPr>
          <p:nvPr/>
        </p:nvCxnSpPr>
        <p:spPr>
          <a:xfrm>
            <a:off x="8944826" y="3426797"/>
            <a:ext cx="816544" cy="1763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03AB0AE-F54A-4795-937C-262C652DB749}"/>
              </a:ext>
            </a:extLst>
          </p:cNvPr>
          <p:cNvCxnSpPr/>
          <p:nvPr/>
        </p:nvCxnSpPr>
        <p:spPr>
          <a:xfrm flipV="1">
            <a:off x="5078840" y="3358869"/>
            <a:ext cx="0" cy="1228823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23E22B-718A-415F-A693-B6DD9488E59F}"/>
              </a:ext>
            </a:extLst>
          </p:cNvPr>
          <p:cNvCxnSpPr>
            <a:cxnSpLocks/>
          </p:cNvCxnSpPr>
          <p:nvPr/>
        </p:nvCxnSpPr>
        <p:spPr>
          <a:xfrm flipV="1">
            <a:off x="5219208" y="3959262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owchart: Magnetic Disk 35">
            <a:extLst>
              <a:ext uri="{FF2B5EF4-FFF2-40B4-BE49-F238E27FC236}">
                <a16:creationId xmlns:a16="http://schemas.microsoft.com/office/drawing/2014/main" id="{213C19D5-BFB0-4CFB-9E59-626B3C75EC39}"/>
              </a:ext>
            </a:extLst>
          </p:cNvPr>
          <p:cNvSpPr/>
          <p:nvPr/>
        </p:nvSpPr>
        <p:spPr>
          <a:xfrm>
            <a:off x="4753899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CDM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AC70D7-23FB-4E07-814A-865B5197649D}"/>
              </a:ext>
            </a:extLst>
          </p:cNvPr>
          <p:cNvCxnSpPr>
            <a:cxnSpLocks/>
          </p:cNvCxnSpPr>
          <p:nvPr/>
        </p:nvCxnSpPr>
        <p:spPr>
          <a:xfrm flipV="1">
            <a:off x="6087487" y="3961248"/>
            <a:ext cx="0" cy="875077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D400C0-D08D-48A2-8912-D84D87CF6786}"/>
              </a:ext>
            </a:extLst>
          </p:cNvPr>
          <p:cNvCxnSpPr>
            <a:cxnSpLocks/>
          </p:cNvCxnSpPr>
          <p:nvPr/>
        </p:nvCxnSpPr>
        <p:spPr>
          <a:xfrm flipH="1">
            <a:off x="5934535" y="3352811"/>
            <a:ext cx="12032" cy="1068804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Magnetic Disk 38">
            <a:extLst>
              <a:ext uri="{FF2B5EF4-FFF2-40B4-BE49-F238E27FC236}">
                <a16:creationId xmlns:a16="http://schemas.microsoft.com/office/drawing/2014/main" id="{010EB88B-935B-4479-8D8A-3066644C6F95}"/>
              </a:ext>
            </a:extLst>
          </p:cNvPr>
          <p:cNvSpPr/>
          <p:nvPr/>
        </p:nvSpPr>
        <p:spPr>
          <a:xfrm>
            <a:off x="5663885" y="4446119"/>
            <a:ext cx="736888" cy="609878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C02F702-4F86-4ABC-A88B-D342EE04D2F6}"/>
              </a:ext>
            </a:extLst>
          </p:cNvPr>
          <p:cNvSpPr/>
          <p:nvPr/>
        </p:nvSpPr>
        <p:spPr>
          <a:xfrm>
            <a:off x="4891955" y="3550188"/>
            <a:ext cx="1387301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CohortDiagnostics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AD1AA39-E9BF-4BD1-BC28-F9A4C8CBA2D9}"/>
              </a:ext>
            </a:extLst>
          </p:cNvPr>
          <p:cNvSpPr/>
          <p:nvPr/>
        </p:nvSpPr>
        <p:spPr>
          <a:xfrm>
            <a:off x="3544902" y="5296204"/>
            <a:ext cx="1552241" cy="817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Keyring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153434-E54A-425F-8A93-9786223FF490}"/>
              </a:ext>
            </a:extLst>
          </p:cNvPr>
          <p:cNvSpPr/>
          <p:nvPr/>
        </p:nvSpPr>
        <p:spPr>
          <a:xfrm>
            <a:off x="3631044" y="5606950"/>
            <a:ext cx="1413711" cy="31316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Connection details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72AD161-10F7-40C4-A76E-54A209834F13}"/>
              </a:ext>
            </a:extLst>
          </p:cNvPr>
          <p:cNvSpPr/>
          <p:nvPr/>
        </p:nvSpPr>
        <p:spPr>
          <a:xfrm>
            <a:off x="1896759" y="4310453"/>
            <a:ext cx="1413711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tables and schema</a:t>
            </a: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FBFE8E81-E478-4DF4-B31D-5B4107C3B13D}"/>
              </a:ext>
            </a:extLst>
          </p:cNvPr>
          <p:cNvCxnSpPr>
            <a:cxnSpLocks/>
            <a:stCxn id="19" idx="3"/>
            <a:endCxn id="41" idx="1"/>
          </p:cNvCxnSpPr>
          <p:nvPr/>
        </p:nvCxnSpPr>
        <p:spPr>
          <a:xfrm>
            <a:off x="3303301" y="4912901"/>
            <a:ext cx="327743" cy="850633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F8A1ED8F-CC00-4361-AC32-A61B26420C83}"/>
              </a:ext>
            </a:extLst>
          </p:cNvPr>
          <p:cNvSpPr/>
          <p:nvPr/>
        </p:nvSpPr>
        <p:spPr>
          <a:xfrm>
            <a:off x="6470917" y="2139916"/>
            <a:ext cx="812405" cy="409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Database meta data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E285B164-1161-4024-9F9F-A36C08F017F3}"/>
              </a:ext>
            </a:extLst>
          </p:cNvPr>
          <p:cNvCxnSpPr>
            <a:cxnSpLocks/>
            <a:stCxn id="10" idx="0"/>
            <a:endCxn id="54" idx="1"/>
          </p:cNvCxnSpPr>
          <p:nvPr/>
        </p:nvCxnSpPr>
        <p:spPr>
          <a:xfrm rot="5400000" flipH="1" flipV="1">
            <a:off x="4868493" y="1632121"/>
            <a:ext cx="890092" cy="2314756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64F3FE8-7100-4CA8-BAAC-4D70A0C30F63}"/>
              </a:ext>
            </a:extLst>
          </p:cNvPr>
          <p:cNvCxnSpPr>
            <a:cxnSpLocks/>
            <a:stCxn id="54" idx="3"/>
            <a:endCxn id="28" idx="0"/>
          </p:cNvCxnSpPr>
          <p:nvPr/>
        </p:nvCxnSpPr>
        <p:spPr>
          <a:xfrm>
            <a:off x="7283322" y="2344453"/>
            <a:ext cx="1014807" cy="877807"/>
          </a:xfrm>
          <a:prstGeom prst="bentConnector2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CDE458E-E3F0-401B-846F-C414D692C1F2}"/>
              </a:ext>
            </a:extLst>
          </p:cNvPr>
          <p:cNvSpPr/>
          <p:nvPr/>
        </p:nvSpPr>
        <p:spPr>
          <a:xfrm>
            <a:off x="9761370" y="3224023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ResultsModelManager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7139B84-2064-4EA3-87FD-EC1FCF777EEB}"/>
              </a:ext>
            </a:extLst>
          </p:cNvPr>
          <p:cNvSpPr/>
          <p:nvPr/>
        </p:nvSpPr>
        <p:spPr>
          <a:xfrm>
            <a:off x="874705" y="1500318"/>
            <a:ext cx="1406813" cy="66438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Shared resources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B81E93-5664-4FAF-BB75-66DD4BA411AF}"/>
              </a:ext>
            </a:extLst>
          </p:cNvPr>
          <p:cNvSpPr/>
          <p:nvPr/>
        </p:nvSpPr>
        <p:spPr>
          <a:xfrm>
            <a:off x="1153717" y="1757442"/>
            <a:ext cx="877278" cy="3649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 definitions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6C69328-2FF9-C441-A828-3A0E6548A891}"/>
              </a:ext>
            </a:extLst>
          </p:cNvPr>
          <p:cNvSpPr/>
          <p:nvPr/>
        </p:nvSpPr>
        <p:spPr>
          <a:xfrm>
            <a:off x="9761370" y="4732477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ShinyAppBuilder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FB30D0B-B29E-969A-2192-11CB2D6A3DF4}"/>
              </a:ext>
            </a:extLst>
          </p:cNvPr>
          <p:cNvSpPr/>
          <p:nvPr/>
        </p:nvSpPr>
        <p:spPr>
          <a:xfrm>
            <a:off x="7895992" y="4730421"/>
            <a:ext cx="1676400" cy="4090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OhdsiShinyModules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7059661-BE3C-8E3B-15ED-B750121093A5}"/>
              </a:ext>
            </a:extLst>
          </p:cNvPr>
          <p:cNvCxnSpPr>
            <a:cxnSpLocks/>
            <a:stCxn id="43" idx="3"/>
            <a:endCxn id="42" idx="1"/>
          </p:cNvCxnSpPr>
          <p:nvPr/>
        </p:nvCxnSpPr>
        <p:spPr>
          <a:xfrm>
            <a:off x="9572392" y="4934958"/>
            <a:ext cx="188978" cy="2056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6AB2B98-9A3B-332D-314F-18D0552D1FCB}"/>
              </a:ext>
            </a:extLst>
          </p:cNvPr>
          <p:cNvCxnSpPr>
            <a:cxnSpLocks/>
            <a:stCxn id="76" idx="2"/>
            <a:endCxn id="31" idx="1"/>
          </p:cNvCxnSpPr>
          <p:nvPr/>
        </p:nvCxnSpPr>
        <p:spPr>
          <a:xfrm rot="16200000" flipH="1">
            <a:off x="10467408" y="3765257"/>
            <a:ext cx="265684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8" name="Picture 2" descr="Accessibility in R applications: {shiny}">
            <a:extLst>
              <a:ext uri="{FF2B5EF4-FFF2-40B4-BE49-F238E27FC236}">
                <a16:creationId xmlns:a16="http://schemas.microsoft.com/office/drawing/2014/main" id="{E233E757-9BD4-418D-9566-EFFC90EE4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5346086"/>
            <a:ext cx="1552241" cy="1034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F6D2D45-CF4F-F813-CE86-214FDB33B513}"/>
              </a:ext>
            </a:extLst>
          </p:cNvPr>
          <p:cNvCxnSpPr>
            <a:cxnSpLocks/>
            <a:stCxn id="42" idx="2"/>
            <a:endCxn id="58" idx="0"/>
          </p:cNvCxnSpPr>
          <p:nvPr/>
        </p:nvCxnSpPr>
        <p:spPr>
          <a:xfrm rot="16200000" flipH="1">
            <a:off x="10500477" y="5240642"/>
            <a:ext cx="204536" cy="635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E80EB9B4-CCAD-8710-976B-4FD180169152}"/>
              </a:ext>
            </a:extLst>
          </p:cNvPr>
          <p:cNvCxnSpPr>
            <a:cxnSpLocks/>
            <a:stCxn id="31" idx="3"/>
            <a:endCxn id="42" idx="0"/>
          </p:cNvCxnSpPr>
          <p:nvPr/>
        </p:nvCxnSpPr>
        <p:spPr>
          <a:xfrm rot="5400000">
            <a:off x="10488342" y="4619887"/>
            <a:ext cx="223819" cy="1361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6E86CD8-3DD3-58F3-E137-64C153665651}"/>
              </a:ext>
            </a:extLst>
          </p:cNvPr>
          <p:cNvSpPr txBox="1"/>
          <p:nvPr/>
        </p:nvSpPr>
        <p:spPr>
          <a:xfrm>
            <a:off x="8350555" y="1705602"/>
            <a:ext cx="91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Firewall</a:t>
            </a:r>
          </a:p>
        </p:txBody>
      </p:sp>
    </p:spTree>
    <p:extLst>
      <p:ext uri="{BB962C8B-B14F-4D97-AF65-F5344CB8AC3E}">
        <p14:creationId xmlns:p14="http://schemas.microsoft.com/office/powerpoint/2010/main" val="184212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CD298-D448-4A4C-85AB-8DDCFBC6F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B796-B888-4887-8774-168D0B43F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Health Analytics Data to Evidence Suite (HADES) </a:t>
            </a:r>
          </a:p>
          <a:p>
            <a:r>
              <a:rPr lang="en-US" dirty="0"/>
              <a:t>Collection of 35 R packages used in almost every OHDSI study</a:t>
            </a:r>
          </a:p>
          <a:p>
            <a:r>
              <a:rPr lang="en-US" dirty="0"/>
              <a:t>Run directly against data in the OMOP Common Data Model (CDM)</a:t>
            </a:r>
          </a:p>
          <a:p>
            <a:pPr lvl="1"/>
            <a:r>
              <a:rPr lang="en-US" dirty="0"/>
              <a:t>Health care insurance claims</a:t>
            </a:r>
          </a:p>
          <a:p>
            <a:pPr lvl="1"/>
            <a:r>
              <a:rPr lang="en-US" dirty="0"/>
              <a:t>Electronic health records</a:t>
            </a:r>
          </a:p>
          <a:p>
            <a:r>
              <a:rPr lang="en-US" dirty="0"/>
              <a:t>Perform observational analyses</a:t>
            </a:r>
          </a:p>
          <a:p>
            <a:pPr lvl="1"/>
            <a:r>
              <a:rPr lang="en-US" dirty="0"/>
              <a:t>Characterization</a:t>
            </a:r>
          </a:p>
          <a:p>
            <a:pPr lvl="1"/>
            <a:r>
              <a:rPr lang="en-US" dirty="0"/>
              <a:t>Causal effect estimation</a:t>
            </a:r>
          </a:p>
          <a:p>
            <a:pPr lvl="1"/>
            <a:r>
              <a:rPr lang="en-US" dirty="0"/>
              <a:t>Patient-level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CF9D-1051-4921-BD91-391859360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1CA580A6-C650-4DCA-BBFB-1D72228DF5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809"/>
          <a:stretch/>
        </p:blipFill>
        <p:spPr>
          <a:xfrm>
            <a:off x="9347200" y="3751472"/>
            <a:ext cx="2438401" cy="2348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78DE95-EDDE-4460-AE9D-FAFF5D531550}"/>
              </a:ext>
            </a:extLst>
          </p:cNvPr>
          <p:cNvSpPr txBox="1"/>
          <p:nvPr/>
        </p:nvSpPr>
        <p:spPr>
          <a:xfrm>
            <a:off x="609600" y="5833776"/>
            <a:ext cx="61351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200" dirty="0">
                <a:hlinkClick r:id="rId3"/>
              </a:rPr>
              <a:t>https://ohdsi.github.io/Hades/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802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F88C-624F-08DC-8C51-866A8FC7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CB5E2-1922-3AFB-96DA-DCC66447A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HADES is a suite of R packages for analyzing observational healthcare data</a:t>
            </a:r>
          </a:p>
          <a:p>
            <a:r>
              <a:rPr lang="en-US" dirty="0"/>
              <a:t>Thanks to the OMOP Common Data Model, HADES runs on a wide variety of data sources across the world</a:t>
            </a:r>
          </a:p>
          <a:p>
            <a:r>
              <a:rPr lang="en-US" dirty="0"/>
              <a:t>Open source, to promote open science (all analytics code can be shared as part of publication)</a:t>
            </a:r>
          </a:p>
          <a:p>
            <a:r>
              <a:rPr lang="en-US" dirty="0"/>
              <a:t>Supports federated networks, where data stay locally, and results are shared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7259-0C3E-8B34-1A6E-7201CF44D6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7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0DCEA-B4E5-A30C-0666-3DA553A0F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496C-D872-18A0-88F3-D6950FD8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181599"/>
          </a:xfrm>
        </p:spPr>
        <p:txBody>
          <a:bodyPr>
            <a:normAutofit/>
          </a:bodyPr>
          <a:lstStyle/>
          <a:p>
            <a:r>
              <a:rPr lang="en-US" dirty="0"/>
              <a:t>Promote </a:t>
            </a:r>
            <a:r>
              <a:rPr lang="en-US" b="1" dirty="0"/>
              <a:t>open science </a:t>
            </a:r>
            <a:r>
              <a:rPr lang="en-US" dirty="0"/>
              <a:t>through open source</a:t>
            </a:r>
          </a:p>
          <a:p>
            <a:r>
              <a:rPr lang="en-US" dirty="0"/>
              <a:t>Execute directly against the </a:t>
            </a:r>
            <a:r>
              <a:rPr lang="en-US" b="1" dirty="0"/>
              <a:t>OMOP CDM</a:t>
            </a:r>
          </a:p>
          <a:p>
            <a:r>
              <a:rPr lang="en-US" dirty="0"/>
              <a:t>Implement </a:t>
            </a:r>
            <a:r>
              <a:rPr lang="en-US" b="1" dirty="0"/>
              <a:t>best practices </a:t>
            </a:r>
            <a:r>
              <a:rPr lang="en-US" dirty="0"/>
              <a:t>as informed by methods research</a:t>
            </a:r>
          </a:p>
          <a:p>
            <a:r>
              <a:rPr lang="en-US" dirty="0"/>
              <a:t>Provide </a:t>
            </a:r>
            <a:r>
              <a:rPr lang="en-US" b="1" dirty="0"/>
              <a:t>high quality software </a:t>
            </a:r>
            <a:r>
              <a:rPr lang="en-US" dirty="0"/>
              <a:t>(documented, maintained, tested, validated)</a:t>
            </a:r>
          </a:p>
          <a:p>
            <a:r>
              <a:rPr lang="en-US" dirty="0"/>
              <a:t>Facilitate </a:t>
            </a:r>
            <a:r>
              <a:rPr lang="en-US" b="1" dirty="0"/>
              <a:t>large-scale analytics</a:t>
            </a:r>
            <a:r>
              <a:rPr lang="en-US" dirty="0"/>
              <a:t>, answering many questions at once</a:t>
            </a:r>
          </a:p>
          <a:p>
            <a:r>
              <a:rPr lang="en-US" dirty="0"/>
              <a:t>Support </a:t>
            </a:r>
            <a:r>
              <a:rPr lang="en-US" b="1" dirty="0"/>
              <a:t>big data</a:t>
            </a:r>
            <a:r>
              <a:rPr lang="en-US" dirty="0"/>
              <a:t>, covering hundreds of millions of lives</a:t>
            </a:r>
            <a:endParaRPr lang="en-US" b="1" dirty="0"/>
          </a:p>
          <a:p>
            <a:r>
              <a:rPr lang="en-US" dirty="0"/>
              <a:t>Enable </a:t>
            </a:r>
            <a:r>
              <a:rPr lang="en-US" b="1" dirty="0"/>
              <a:t>federated analyses</a:t>
            </a:r>
          </a:p>
          <a:p>
            <a:r>
              <a:rPr lang="en-US" dirty="0"/>
              <a:t>Run</a:t>
            </a:r>
            <a:r>
              <a:rPr lang="en-US" b="1" dirty="0"/>
              <a:t> across a wide variety of technical infrastructures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D7EE05-50F2-F740-85C8-4162922E9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725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8CFD-E095-B9B5-AC58-90F19411A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9DAF0-AED5-BFBE-3989-079AA3A07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1752599"/>
          </a:xfrm>
        </p:spPr>
        <p:txBody>
          <a:bodyPr>
            <a:normAutofit/>
          </a:bodyPr>
          <a:lstStyle/>
          <a:p>
            <a:r>
              <a:rPr lang="en-US" dirty="0"/>
              <a:t>Our HADES paper goes deeper into HADES’ design philosophy</a:t>
            </a:r>
          </a:p>
          <a:p>
            <a:r>
              <a:rPr lang="en-US" dirty="0"/>
              <a:t>Please cite it when you use HADES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1C523-4AD1-8DC2-FEF8-A1FE3D7EF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047C6-B08F-5873-5AC7-1B7503ABD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4395127"/>
            <a:ext cx="4572000" cy="24628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D5F73B-22F0-B025-0491-F9AB8F2BC3AA}"/>
              </a:ext>
            </a:extLst>
          </p:cNvPr>
          <p:cNvSpPr txBox="1"/>
          <p:nvPr/>
        </p:nvSpPr>
        <p:spPr>
          <a:xfrm>
            <a:off x="609600" y="5038634"/>
            <a:ext cx="613954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/>
              <a:t>Schuemie M, Reps J, Black A, et al. 2024 Health-Analytics Data to Evidence Suite (HADES): Open-Source Software for Observational Research. Stud Health Technol Inform. 2024 Jan 25:310:966-970. </a:t>
            </a:r>
            <a:r>
              <a:rPr lang="en-US" dirty="0" err="1"/>
              <a:t>doi</a:t>
            </a:r>
            <a:r>
              <a:rPr lang="en-US" dirty="0"/>
              <a:t>: 0.3233/SHTI231108.</a:t>
            </a:r>
          </a:p>
        </p:txBody>
      </p:sp>
    </p:spTree>
    <p:extLst>
      <p:ext uri="{BB962C8B-B14F-4D97-AF65-F5344CB8AC3E}">
        <p14:creationId xmlns:p14="http://schemas.microsoft.com/office/powerpoint/2010/main" val="418677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0DF5-A565-D544-8B51-E2A7D54C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supporting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B2ED5-C228-F8E2-1C95-6E44EB9F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DatabaseConnector</a:t>
            </a:r>
            <a:r>
              <a:rPr lang="en-US" b="1" dirty="0"/>
              <a:t> + </a:t>
            </a:r>
            <a:r>
              <a:rPr lang="en-US" b="1" dirty="0" err="1"/>
              <a:t>SqlRender</a:t>
            </a:r>
            <a:r>
              <a:rPr lang="en-US" dirty="0"/>
              <a:t>: write code once, run on all supported platforms (SQL Server, Oracle, Postgres, RedShift, </a:t>
            </a:r>
            <a:r>
              <a:rPr lang="en-US" dirty="0" err="1"/>
              <a:t>BigQuery</a:t>
            </a:r>
            <a:r>
              <a:rPr lang="en-US" dirty="0"/>
              <a:t>, </a:t>
            </a:r>
            <a:r>
              <a:rPr lang="en-US" dirty="0" err="1"/>
              <a:t>DataBricks</a:t>
            </a:r>
            <a:r>
              <a:rPr lang="en-US" dirty="0"/>
              <a:t>, Snowflake)</a:t>
            </a:r>
          </a:p>
          <a:p>
            <a:r>
              <a:rPr lang="en-US" b="1" dirty="0"/>
              <a:t>Andromeda</a:t>
            </a:r>
            <a:r>
              <a:rPr lang="en-US" dirty="0"/>
              <a:t>: Work with data objects too big to fit in memory</a:t>
            </a:r>
          </a:p>
          <a:p>
            <a:r>
              <a:rPr lang="en-US" b="1" dirty="0" err="1"/>
              <a:t>ParallelLogger</a:t>
            </a:r>
            <a:r>
              <a:rPr lang="en-US" dirty="0"/>
              <a:t>: extensive logging to facilitate remote debugging</a:t>
            </a:r>
          </a:p>
          <a:p>
            <a:r>
              <a:rPr lang="en-US" b="1" dirty="0"/>
              <a:t>Cyclops</a:t>
            </a:r>
            <a:r>
              <a:rPr lang="en-US" dirty="0"/>
              <a:t>: fit very large regression models (logistic, Poisson, Cox)</a:t>
            </a:r>
          </a:p>
          <a:p>
            <a:r>
              <a:rPr lang="en-US" b="1" dirty="0" err="1"/>
              <a:t>DataQualityDashboard</a:t>
            </a:r>
            <a:r>
              <a:rPr lang="en-US" dirty="0"/>
              <a:t>: evaluate data quality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0024F-F4FF-E07E-CDE4-1E2C54D3E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3C94-782E-F84B-6768-FE15BA02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cohort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47C97-FF9D-F912-8554-0EB53DFAA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We define a cohort as a set of persons who satisfy one or more inclusion criteria for a duration of time. </a:t>
            </a:r>
          </a:p>
          <a:p>
            <a:pPr lvl="1"/>
            <a:r>
              <a:rPr lang="en-US" dirty="0"/>
              <a:t>Exposure cohorts (e.g. people exposed to warfarin)</a:t>
            </a:r>
          </a:p>
          <a:p>
            <a:pPr lvl="1"/>
            <a:r>
              <a:rPr lang="en-US" dirty="0"/>
              <a:t>Outcome cohorts (e.g. people experiencing GI bleeding)</a:t>
            </a:r>
          </a:p>
          <a:p>
            <a:pPr lvl="1"/>
            <a:r>
              <a:rPr lang="en-US" dirty="0"/>
              <a:t>Cohorts of special interest (e.g. pregnant women)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 err="1"/>
              <a:t>Capr</a:t>
            </a:r>
            <a:r>
              <a:rPr lang="en-US" dirty="0"/>
              <a:t>: Define cohorts using complex logic</a:t>
            </a:r>
          </a:p>
          <a:p>
            <a:r>
              <a:rPr lang="en-US" b="1" dirty="0" err="1"/>
              <a:t>PhenotypeLibrary</a:t>
            </a:r>
            <a:r>
              <a:rPr lang="en-US" dirty="0"/>
              <a:t>: for storing OHDSI-approved cohort definitions</a:t>
            </a:r>
          </a:p>
          <a:p>
            <a:r>
              <a:rPr lang="en-US" b="1" dirty="0" err="1"/>
              <a:t>CirceR</a:t>
            </a:r>
            <a:r>
              <a:rPr lang="en-US" dirty="0"/>
              <a:t>: for turning cohort definitions into SQL or human-readable text</a:t>
            </a:r>
          </a:p>
          <a:p>
            <a:r>
              <a:rPr lang="en-US" b="1" dirty="0" err="1"/>
              <a:t>CohortGenerator</a:t>
            </a:r>
            <a:r>
              <a:rPr lang="en-US" dirty="0"/>
              <a:t>: for instantiating cohorts in a database</a:t>
            </a:r>
          </a:p>
          <a:p>
            <a:r>
              <a:rPr lang="en-US" b="1" dirty="0" err="1"/>
              <a:t>CohortDiagnostics</a:t>
            </a:r>
            <a:r>
              <a:rPr lang="en-US" dirty="0"/>
              <a:t> and </a:t>
            </a:r>
            <a:r>
              <a:rPr lang="en-US" b="1" dirty="0" err="1"/>
              <a:t>PheValuator</a:t>
            </a:r>
            <a:r>
              <a:rPr lang="en-US" dirty="0"/>
              <a:t>: for evaluating cohorts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877F3-B323-890D-5224-D1EBC1BE5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CBA3-AFCB-4EAB-FAD5-E0C8C01F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– analytics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2961B-8E20-B6E1-A54D-22ED69B4F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Characterization</a:t>
            </a:r>
            <a:r>
              <a:rPr lang="en-US" dirty="0"/>
              <a:t>: characterizations of a target and a comparator cohort</a:t>
            </a:r>
          </a:p>
          <a:p>
            <a:r>
              <a:rPr lang="en-US" b="1" dirty="0" err="1"/>
              <a:t>CohortIncidence</a:t>
            </a:r>
            <a:r>
              <a:rPr lang="en-US" dirty="0"/>
              <a:t>: calculate incidence rates and proportions</a:t>
            </a:r>
            <a:endParaRPr lang="en-US" b="1" dirty="0"/>
          </a:p>
          <a:p>
            <a:r>
              <a:rPr lang="en-US" b="1" dirty="0" err="1"/>
              <a:t>PatientLevelPrediction</a:t>
            </a:r>
            <a:r>
              <a:rPr lang="en-US" dirty="0"/>
              <a:t>: develop and evaluate prediction models</a:t>
            </a:r>
          </a:p>
          <a:p>
            <a:r>
              <a:rPr lang="en-US" b="1" dirty="0" err="1"/>
              <a:t>CohortMethod</a:t>
            </a:r>
            <a:r>
              <a:rPr lang="en-US" dirty="0"/>
              <a:t> and </a:t>
            </a:r>
            <a:r>
              <a:rPr lang="en-US" b="1" dirty="0" err="1"/>
              <a:t>SelfControlledCaseSeries</a:t>
            </a:r>
            <a:r>
              <a:rPr lang="en-US" dirty="0"/>
              <a:t>: estimate causal effects</a:t>
            </a:r>
          </a:p>
          <a:p>
            <a:r>
              <a:rPr lang="en-US" b="1" dirty="0" err="1"/>
              <a:t>EmpiricalCalibration</a:t>
            </a:r>
            <a:r>
              <a:rPr lang="en-US" dirty="0"/>
              <a:t>: calibrate causal effect estimates based on negative controls</a:t>
            </a:r>
          </a:p>
          <a:p>
            <a:r>
              <a:rPr lang="en-US" b="1" dirty="0" err="1"/>
              <a:t>EvidenceSynthesis</a:t>
            </a:r>
            <a:r>
              <a:rPr lang="en-US" dirty="0"/>
              <a:t>: combine causal effect estimates across databases without sharing patient-level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E2DE1-087F-0E87-5253-1E512BD77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5CC50-8661-0B5A-833B-B4FB7E7A4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HADES analytics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713C-B4A0-005D-10CA-CE9F57EB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objects possibly containing patient-level data</a:t>
            </a:r>
          </a:p>
          <a:p>
            <a:r>
              <a:rPr lang="en-US" dirty="0"/>
              <a:t>CSV files / database tables for sharing</a:t>
            </a:r>
          </a:p>
          <a:p>
            <a:r>
              <a:rPr lang="en-US" dirty="0"/>
              <a:t>Shiny apps</a:t>
            </a:r>
          </a:p>
        </p:txBody>
      </p:sp>
      <p:pic>
        <p:nvPicPr>
          <p:cNvPr id="1026" name="Picture 2" descr="Accessibility in R applications: {shiny}">
            <a:extLst>
              <a:ext uri="{FF2B5EF4-FFF2-40B4-BE49-F238E27FC236}">
                <a16:creationId xmlns:a16="http://schemas.microsoft.com/office/drawing/2014/main" id="{746EA552-93EA-FF5D-1740-039308C7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993078"/>
            <a:ext cx="1937163" cy="1291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CA9BFF-CB54-ED54-05A7-08932EB5FF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414850"/>
            <a:ext cx="5660390" cy="441442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A381-3DB5-21D7-3DCE-E369BAB9B5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89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HDSI template widescreen (3).pptx" id="{C56AAD1B-582E-4AEE-B4C5-F5E5E6C179FE}" vid="{1955B19E-5F29-4E41-A80D-E4A7DF1318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OHDSI template widescreen</Template>
  <TotalTime>1955</TotalTime>
  <Words>1333</Words>
  <Application>Microsoft Macintosh PowerPoint</Application>
  <PresentationFormat>Widescreen</PresentationFormat>
  <Paragraphs>310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Consolas</vt:lpstr>
      <vt:lpstr>Office Theme</vt:lpstr>
      <vt:lpstr>PowerPoint Presentation</vt:lpstr>
      <vt:lpstr>Link to materials</vt:lpstr>
      <vt:lpstr>What is HADES?</vt:lpstr>
      <vt:lpstr>HADES design principles</vt:lpstr>
      <vt:lpstr>HADES paper</vt:lpstr>
      <vt:lpstr>HADES – supporting packages</vt:lpstr>
      <vt:lpstr>HADES – cohort packages</vt:lpstr>
      <vt:lpstr>HADES – analytics packages</vt:lpstr>
      <vt:lpstr>HADES analytics output</vt:lpstr>
      <vt:lpstr>Publications using HADES</vt:lpstr>
      <vt:lpstr>Federated analyses using HADES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Distributed Research Network</vt:lpstr>
      <vt:lpstr>Current implementation</vt:lpstr>
      <vt:lpstr>Current implementation</vt:lpstr>
      <vt:lpstr>Current implementation</vt:lpstr>
      <vt:lpstr>HADES development</vt:lpstr>
      <vt:lpstr>Organization</vt:lpstr>
      <vt:lpstr>Continuous integration</vt:lpstr>
      <vt:lpstr>HADES release process</vt:lpstr>
      <vt:lpstr>CRAN</vt:lpstr>
      <vt:lpstr>HADES-wide release</vt:lpstr>
      <vt:lpstr>Strategus</vt:lpstr>
      <vt:lpstr>Strategus</vt:lpstr>
      <vt:lpstr>Strategus</vt:lpstr>
      <vt:lpstr>Conclusions</vt:lpstr>
    </vt:vector>
  </TitlesOfParts>
  <Company>Johnson &amp; Johnson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OHDSI Workgroup  Objectives and Key Results (OKR)</dc:title>
  <dc:creator>Ryan, Patrick [JRDUS]</dc:creator>
  <cp:lastModifiedBy>Schuemie, Martijn [JRDNL]</cp:lastModifiedBy>
  <cp:revision>20</cp:revision>
  <dcterms:created xsi:type="dcterms:W3CDTF">2022-02-06T17:32:11Z</dcterms:created>
  <dcterms:modified xsi:type="dcterms:W3CDTF">2024-05-24T09:49:25Z</dcterms:modified>
</cp:coreProperties>
</file>