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15368039" r:id="rId2"/>
    <p:sldId id="15368038" r:id="rId3"/>
    <p:sldId id="15368033" r:id="rId4"/>
    <p:sldId id="153680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93" autoAdjust="0"/>
    <p:restoredTop sz="94660"/>
  </p:normalViewPr>
  <p:slideViewPr>
    <p:cSldViewPr>
      <p:cViewPr varScale="1">
        <p:scale>
          <a:sx n="103" d="100"/>
          <a:sy n="103" d="100"/>
        </p:scale>
        <p:origin x="184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B897F-A6DB-DF2D-5475-AC5005C8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34E195-73A1-E539-3A97-AEB12D099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execution of HADES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5E06-2C85-C314-A06B-63E40FBE2B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444583ED-F364-40B3-B25B-483B5033D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0546-6E72-4AB9-A05F-F482610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609A-7B17-41AA-A527-D149A9E5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people who would like to use HADES analytics don’t know R.</a:t>
            </a:r>
          </a:p>
          <a:p>
            <a:r>
              <a:rPr lang="en-US" dirty="0"/>
              <a:t>Strategus aims to have analysis specs as input (JSON), and results as output (CSV files), with (Shiny) viewers for the output (after uploading to a database).</a:t>
            </a:r>
          </a:p>
          <a:p>
            <a:r>
              <a:rPr lang="en-US" dirty="0"/>
              <a:t>Modular design: a study spec can list multiple modules, such as cohort generation + cohort method.</a:t>
            </a:r>
          </a:p>
          <a:p>
            <a:r>
              <a:rPr lang="en-US" dirty="0"/>
              <a:t>Move away from sharing code across the network to sharing study specs only (for security and ease of distribution).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87C0-5317-41F6-AE94-A604684B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3BF164-907E-618C-C7EC-E2DFFEFDF692}"/>
              </a:ext>
            </a:extLst>
          </p:cNvPr>
          <p:cNvSpPr/>
          <p:nvPr/>
        </p:nvSpPr>
        <p:spPr>
          <a:xfrm>
            <a:off x="1750418" y="2022853"/>
            <a:ext cx="7433953" cy="4251366"/>
          </a:xfrm>
          <a:custGeom>
            <a:avLst/>
            <a:gdLst>
              <a:gd name="connsiteX0" fmla="*/ 17813 w 7433953"/>
              <a:gd name="connsiteY0" fmla="*/ 1484416 h 4251366"/>
              <a:gd name="connsiteX1" fmla="*/ 1727860 w 7433953"/>
              <a:gd name="connsiteY1" fmla="*/ 1478478 h 4251366"/>
              <a:gd name="connsiteX2" fmla="*/ 1721922 w 7433953"/>
              <a:gd name="connsiteY2" fmla="*/ 0 h 4251366"/>
              <a:gd name="connsiteX3" fmla="*/ 7428016 w 7433953"/>
              <a:gd name="connsiteY3" fmla="*/ 11876 h 4251366"/>
              <a:gd name="connsiteX4" fmla="*/ 7433953 w 7433953"/>
              <a:gd name="connsiteY4" fmla="*/ 1840676 h 4251366"/>
              <a:gd name="connsiteX5" fmla="*/ 5919849 w 7433953"/>
              <a:gd name="connsiteY5" fmla="*/ 1858489 h 4251366"/>
              <a:gd name="connsiteX6" fmla="*/ 5931725 w 7433953"/>
              <a:gd name="connsiteY6" fmla="*/ 4251366 h 4251366"/>
              <a:gd name="connsiteX7" fmla="*/ 0 w 7433953"/>
              <a:gd name="connsiteY7" fmla="*/ 4221678 h 4251366"/>
              <a:gd name="connsiteX8" fmla="*/ 17813 w 7433953"/>
              <a:gd name="connsiteY8" fmla="*/ 1484416 h 425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3953" h="4251366">
                <a:moveTo>
                  <a:pt x="17813" y="1484416"/>
                </a:moveTo>
                <a:lnTo>
                  <a:pt x="1727860" y="1478478"/>
                </a:lnTo>
                <a:cubicBezTo>
                  <a:pt x="1725881" y="985652"/>
                  <a:pt x="1723901" y="492826"/>
                  <a:pt x="1721922" y="0"/>
                </a:cubicBezTo>
                <a:lnTo>
                  <a:pt x="7428016" y="11876"/>
                </a:lnTo>
                <a:lnTo>
                  <a:pt x="7433953" y="1840676"/>
                </a:lnTo>
                <a:lnTo>
                  <a:pt x="5919849" y="1858489"/>
                </a:lnTo>
                <a:cubicBezTo>
                  <a:pt x="5923808" y="2656115"/>
                  <a:pt x="5927766" y="3453740"/>
                  <a:pt x="5931725" y="4251366"/>
                </a:cubicBezTo>
                <a:lnTo>
                  <a:pt x="0" y="4221678"/>
                </a:lnTo>
                <a:lnTo>
                  <a:pt x="17813" y="148441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B7A5-9AFD-42DB-9355-0972D7E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87E-A506-4AB8-9874-F8225CD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EEAB5-8C73-4CC3-930C-9316E594754E}"/>
              </a:ext>
            </a:extLst>
          </p:cNvPr>
          <p:cNvSpPr/>
          <p:nvPr/>
        </p:nvSpPr>
        <p:spPr>
          <a:xfrm>
            <a:off x="808531" y="1173521"/>
            <a:ext cx="1552241" cy="208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6B31-03BF-4C87-8090-A3F441FE17C0}"/>
              </a:ext>
            </a:extLst>
          </p:cNvPr>
          <p:cNvSpPr/>
          <p:nvPr/>
        </p:nvSpPr>
        <p:spPr>
          <a:xfrm>
            <a:off x="874705" y="2204676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F950-DDA6-4AFB-8356-26FF7B413C7B}"/>
              </a:ext>
            </a:extLst>
          </p:cNvPr>
          <p:cNvSpPr/>
          <p:nvPr/>
        </p:nvSpPr>
        <p:spPr>
          <a:xfrm>
            <a:off x="874705" y="2613749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9E14-C5C4-4EC8-A206-FD0ED029223E}"/>
              </a:ext>
            </a:extLst>
          </p:cNvPr>
          <p:cNvSpPr txBox="1"/>
          <p:nvPr/>
        </p:nvSpPr>
        <p:spPr>
          <a:xfrm>
            <a:off x="1407725" y="299201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CF56-6B71-4D77-9F47-B770A1C6BB85}"/>
              </a:ext>
            </a:extLst>
          </p:cNvPr>
          <p:cNvSpPr txBox="1"/>
          <p:nvPr/>
        </p:nvSpPr>
        <p:spPr>
          <a:xfrm>
            <a:off x="767087" y="1211239"/>
            <a:ext cx="16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Analytics Specifications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F6B6A-E36D-4629-B77A-3FCBA6F6C930}"/>
              </a:ext>
            </a:extLst>
          </p:cNvPr>
          <p:cNvSpPr/>
          <p:nvPr/>
        </p:nvSpPr>
        <p:spPr>
          <a:xfrm>
            <a:off x="3733651" y="3234545"/>
            <a:ext cx="845019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Strategus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869-2FAE-4596-8A4C-2FC3B3D9F94F}"/>
              </a:ext>
            </a:extLst>
          </p:cNvPr>
          <p:cNvSpPr txBox="1"/>
          <p:nvPr/>
        </p:nvSpPr>
        <p:spPr>
          <a:xfrm>
            <a:off x="760488" y="322482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B1AC11-4720-494D-99E3-8C18910D2C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60772" y="2214615"/>
            <a:ext cx="1372879" cy="1224467"/>
          </a:xfrm>
          <a:prstGeom prst="bentConnector3">
            <a:avLst>
              <a:gd name="adj1" fmla="val 876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D9BC73-4A74-42CC-BFEF-F38B1EF04B61}"/>
              </a:ext>
            </a:extLst>
          </p:cNvPr>
          <p:cNvSpPr/>
          <p:nvPr/>
        </p:nvSpPr>
        <p:spPr>
          <a:xfrm>
            <a:off x="4891955" y="2949796"/>
            <a:ext cx="1387303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AD5F-107C-4395-AE0A-442442C8EA39}"/>
              </a:ext>
            </a:extLst>
          </p:cNvPr>
          <p:cNvSpPr txBox="1"/>
          <p:nvPr/>
        </p:nvSpPr>
        <p:spPr>
          <a:xfrm>
            <a:off x="5440141" y="39922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4F9AEB-D995-444F-8BD0-83F1065DF0B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578670" y="3154333"/>
            <a:ext cx="313285" cy="2847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F10ED-B341-4762-8F55-AC5CBE6757A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4578670" y="3439082"/>
            <a:ext cx="313285" cy="3156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BAE57-D4D6-4606-BC1E-31AFF0C6834B}"/>
              </a:ext>
            </a:extLst>
          </p:cNvPr>
          <p:cNvSpPr/>
          <p:nvPr/>
        </p:nvSpPr>
        <p:spPr>
          <a:xfrm>
            <a:off x="1838019" y="3625573"/>
            <a:ext cx="1552241" cy="188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DC5C1-AC7E-487E-B4BF-704D3E7549D6}"/>
              </a:ext>
            </a:extLst>
          </p:cNvPr>
          <p:cNvSpPr txBox="1"/>
          <p:nvPr/>
        </p:nvSpPr>
        <p:spPr>
          <a:xfrm>
            <a:off x="2019375" y="3610214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Execution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A2FC4-1F0A-4C54-9E20-CD9C88F61C87}"/>
              </a:ext>
            </a:extLst>
          </p:cNvPr>
          <p:cNvSpPr/>
          <p:nvPr/>
        </p:nvSpPr>
        <p:spPr>
          <a:xfrm>
            <a:off x="1889590" y="4730421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 reference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4146-7BB6-4AF4-8D5E-8E4B8CC17982}"/>
              </a:ext>
            </a:extLst>
          </p:cNvPr>
          <p:cNvSpPr/>
          <p:nvPr/>
        </p:nvSpPr>
        <p:spPr>
          <a:xfrm>
            <a:off x="1896488" y="3912938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20EB-CCD1-406D-BE7A-8263DB98A111}"/>
              </a:ext>
            </a:extLst>
          </p:cNvPr>
          <p:cNvSpPr txBox="1"/>
          <p:nvPr/>
        </p:nvSpPr>
        <p:spPr>
          <a:xfrm>
            <a:off x="2385602" y="513205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D11FAF-0B98-4CF1-AF32-95EFD0FA55A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390260" y="3439082"/>
            <a:ext cx="343391" cy="112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CBF05-D25A-4CEF-967A-119B5540155D}"/>
              </a:ext>
            </a:extLst>
          </p:cNvPr>
          <p:cNvSpPr/>
          <p:nvPr/>
        </p:nvSpPr>
        <p:spPr>
          <a:xfrm>
            <a:off x="6470918" y="2952200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54C48-33FA-4930-AD40-12488D27D699}"/>
              </a:ext>
            </a:extLst>
          </p:cNvPr>
          <p:cNvSpPr/>
          <p:nvPr/>
        </p:nvSpPr>
        <p:spPr>
          <a:xfrm>
            <a:off x="6470917" y="3543108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2E991-C48A-402F-8FFA-5E9DAC025F25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279258" y="3154333"/>
            <a:ext cx="191660" cy="2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D48745-AF4D-4849-AC70-ADFEC7C37995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6279256" y="3747645"/>
            <a:ext cx="191661" cy="7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BBE59F-47CC-49DB-83FE-8915A6BEC1C2}"/>
              </a:ext>
            </a:extLst>
          </p:cNvPr>
          <p:cNvSpPr txBox="1"/>
          <p:nvPr/>
        </p:nvSpPr>
        <p:spPr>
          <a:xfrm>
            <a:off x="6400773" y="3912410"/>
            <a:ext cx="8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Zipped 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8B2A1-1BC5-4097-BC71-4EB2444A7C56}"/>
              </a:ext>
            </a:extLst>
          </p:cNvPr>
          <p:cNvSpPr/>
          <p:nvPr/>
        </p:nvSpPr>
        <p:spPr>
          <a:xfrm>
            <a:off x="7651431" y="3222260"/>
            <a:ext cx="1293395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OhdsiSharing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2CE8F-6BDE-47FC-B325-03B8088B1BF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283323" y="3156737"/>
            <a:ext cx="368108" cy="2700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438DDB-49D5-4417-9D41-26B31ED1AAC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283322" y="3426797"/>
            <a:ext cx="368109" cy="3208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3FC489A-1F81-4054-934E-F3636A5018CF}"/>
              </a:ext>
            </a:extLst>
          </p:cNvPr>
          <p:cNvSpPr/>
          <p:nvPr/>
        </p:nvSpPr>
        <p:spPr>
          <a:xfrm>
            <a:off x="10232487" y="3898780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31919-1F26-4624-994C-35B805FFB4D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8944826" y="3426797"/>
            <a:ext cx="816544" cy="17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AB0AE-F54A-4795-937C-262C652DB749}"/>
              </a:ext>
            </a:extLst>
          </p:cNvPr>
          <p:cNvCxnSpPr/>
          <p:nvPr/>
        </p:nvCxnSpPr>
        <p:spPr>
          <a:xfrm flipV="1">
            <a:off x="5078840" y="3358869"/>
            <a:ext cx="0" cy="1228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3E22B-718A-415F-A693-B6DD9488E59F}"/>
              </a:ext>
            </a:extLst>
          </p:cNvPr>
          <p:cNvCxnSpPr>
            <a:cxnSpLocks/>
          </p:cNvCxnSpPr>
          <p:nvPr/>
        </p:nvCxnSpPr>
        <p:spPr>
          <a:xfrm flipV="1">
            <a:off x="5219208" y="3959262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13C19D5-BFB0-4CFB-9E59-626B3C75EC39}"/>
              </a:ext>
            </a:extLst>
          </p:cNvPr>
          <p:cNvSpPr/>
          <p:nvPr/>
        </p:nvSpPr>
        <p:spPr>
          <a:xfrm>
            <a:off x="4753899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AC70D7-23FB-4E07-814A-865B5197649D}"/>
              </a:ext>
            </a:extLst>
          </p:cNvPr>
          <p:cNvCxnSpPr>
            <a:cxnSpLocks/>
          </p:cNvCxnSpPr>
          <p:nvPr/>
        </p:nvCxnSpPr>
        <p:spPr>
          <a:xfrm flipV="1">
            <a:off x="6087487" y="3961248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D400C0-D08D-48A2-8912-D84D87CF6786}"/>
              </a:ext>
            </a:extLst>
          </p:cNvPr>
          <p:cNvCxnSpPr>
            <a:cxnSpLocks/>
          </p:cNvCxnSpPr>
          <p:nvPr/>
        </p:nvCxnSpPr>
        <p:spPr>
          <a:xfrm flipH="1">
            <a:off x="5934535" y="3352811"/>
            <a:ext cx="12032" cy="10688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10EB88B-935B-4479-8D8A-3066644C6F95}"/>
              </a:ext>
            </a:extLst>
          </p:cNvPr>
          <p:cNvSpPr/>
          <p:nvPr/>
        </p:nvSpPr>
        <p:spPr>
          <a:xfrm>
            <a:off x="5663885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02F702-4F86-4ABC-A88B-D342EE04D2F6}"/>
              </a:ext>
            </a:extLst>
          </p:cNvPr>
          <p:cNvSpPr/>
          <p:nvPr/>
        </p:nvSpPr>
        <p:spPr>
          <a:xfrm>
            <a:off x="4891955" y="3550188"/>
            <a:ext cx="1387301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AD1AA39-E9BF-4BD1-BC28-F9A4C8CBA2D9}"/>
              </a:ext>
            </a:extLst>
          </p:cNvPr>
          <p:cNvSpPr/>
          <p:nvPr/>
        </p:nvSpPr>
        <p:spPr>
          <a:xfrm>
            <a:off x="3544902" y="5296204"/>
            <a:ext cx="1552241" cy="817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53434-E54A-425F-8A93-9786223FF490}"/>
              </a:ext>
            </a:extLst>
          </p:cNvPr>
          <p:cNvSpPr/>
          <p:nvPr/>
        </p:nvSpPr>
        <p:spPr>
          <a:xfrm>
            <a:off x="3631044" y="5606950"/>
            <a:ext cx="1413711" cy="31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AD161-10F7-40C4-A76E-54A209834F13}"/>
              </a:ext>
            </a:extLst>
          </p:cNvPr>
          <p:cNvSpPr/>
          <p:nvPr/>
        </p:nvSpPr>
        <p:spPr>
          <a:xfrm>
            <a:off x="1896759" y="4310453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 and schema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FE8E81-E478-4DF4-B31D-5B4107C3B13D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3303301" y="4912901"/>
            <a:ext cx="327743" cy="85063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1ED8F-CC00-4361-AC32-A61B26420C83}"/>
              </a:ext>
            </a:extLst>
          </p:cNvPr>
          <p:cNvSpPr/>
          <p:nvPr/>
        </p:nvSpPr>
        <p:spPr>
          <a:xfrm>
            <a:off x="6470917" y="2139916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meta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85B164-1161-4024-9F9F-A36C08F017F3}"/>
              </a:ext>
            </a:extLst>
          </p:cNvPr>
          <p:cNvCxnSpPr>
            <a:cxnSpLocks/>
            <a:stCxn id="10" idx="0"/>
            <a:endCxn id="54" idx="1"/>
          </p:cNvCxnSpPr>
          <p:nvPr/>
        </p:nvCxnSpPr>
        <p:spPr>
          <a:xfrm rot="5400000" flipH="1" flipV="1">
            <a:off x="4868493" y="1632121"/>
            <a:ext cx="890092" cy="2314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4F3FE8-7100-4CA8-BAAC-4D70A0C30F63}"/>
              </a:ext>
            </a:extLst>
          </p:cNvPr>
          <p:cNvCxnSpPr>
            <a:cxnSpLocks/>
            <a:stCxn id="54" idx="3"/>
            <a:endCxn id="28" idx="0"/>
          </p:cNvCxnSpPr>
          <p:nvPr/>
        </p:nvCxnSpPr>
        <p:spPr>
          <a:xfrm>
            <a:off x="7283322" y="2344453"/>
            <a:ext cx="1014807" cy="8778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DE458E-E3F0-401B-846F-C414D692C1F2}"/>
              </a:ext>
            </a:extLst>
          </p:cNvPr>
          <p:cNvSpPr/>
          <p:nvPr/>
        </p:nvSpPr>
        <p:spPr>
          <a:xfrm>
            <a:off x="9761370" y="3224023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ResultsModelManager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39B84-2064-4EA3-87FD-EC1FCF777EEB}"/>
              </a:ext>
            </a:extLst>
          </p:cNvPr>
          <p:cNvSpPr/>
          <p:nvPr/>
        </p:nvSpPr>
        <p:spPr>
          <a:xfrm>
            <a:off x="874705" y="1500318"/>
            <a:ext cx="1406813" cy="664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resources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B81E93-5664-4FAF-BB75-66DD4BA411AF}"/>
              </a:ext>
            </a:extLst>
          </p:cNvPr>
          <p:cNvSpPr/>
          <p:nvPr/>
        </p:nvSpPr>
        <p:spPr>
          <a:xfrm>
            <a:off x="1153717" y="1757442"/>
            <a:ext cx="877278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definitions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C69328-2FF9-C441-A828-3A0E6548A891}"/>
              </a:ext>
            </a:extLst>
          </p:cNvPr>
          <p:cNvSpPr/>
          <p:nvPr/>
        </p:nvSpPr>
        <p:spPr>
          <a:xfrm>
            <a:off x="9761370" y="4732477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ShinyAppBuilder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B30D0B-B29E-969A-2192-11CB2D6A3DF4}"/>
              </a:ext>
            </a:extLst>
          </p:cNvPr>
          <p:cNvSpPr/>
          <p:nvPr/>
        </p:nvSpPr>
        <p:spPr>
          <a:xfrm>
            <a:off x="7895992" y="4730421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OhdsiShinyModules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059661-BE3C-8E3B-15ED-B750121093A5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9572392" y="4934958"/>
            <a:ext cx="188978" cy="20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AB2B98-9A3B-332D-314F-18D0552D1FCB}"/>
              </a:ext>
            </a:extLst>
          </p:cNvPr>
          <p:cNvCxnSpPr>
            <a:cxnSpLocks/>
            <a:stCxn id="76" idx="2"/>
            <a:endCxn id="31" idx="1"/>
          </p:cNvCxnSpPr>
          <p:nvPr/>
        </p:nvCxnSpPr>
        <p:spPr>
          <a:xfrm rot="16200000" flipH="1">
            <a:off x="10467408" y="3765257"/>
            <a:ext cx="265684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Accessibility in R applications: {shiny}">
            <a:extLst>
              <a:ext uri="{FF2B5EF4-FFF2-40B4-BE49-F238E27FC236}">
                <a16:creationId xmlns:a16="http://schemas.microsoft.com/office/drawing/2014/main" id="{E233E757-9BD4-418D-9566-EFFC90EE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346086"/>
            <a:ext cx="1552241" cy="10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6D2D45-CF4F-F813-CE86-214FDB33B513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10500477" y="5240642"/>
            <a:ext cx="204536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EB9B4-CCAD-8710-976B-4FD18016915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5400000">
            <a:off x="10488342" y="4619887"/>
            <a:ext cx="223819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E86CD8-3DD3-58F3-E137-64C153665651}"/>
              </a:ext>
            </a:extLst>
          </p:cNvPr>
          <p:cNvSpPr txBox="1"/>
          <p:nvPr/>
        </p:nvSpPr>
        <p:spPr>
          <a:xfrm>
            <a:off x="8350555" y="170560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4212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D5AE-B187-133A-2716-5E3434C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98E7-F04D-9AD3-0625-B08AD734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2F7-15EF-386A-CCD3-6A8F9270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1963</TotalTime>
  <Words>150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Strategus</vt:lpstr>
      <vt:lpstr>Strategus</vt:lpstr>
      <vt:lpstr>Strategus</vt:lpstr>
      <vt:lpstr>PowerPoint Presentation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21</cp:revision>
  <dcterms:created xsi:type="dcterms:W3CDTF">2022-02-06T17:32:11Z</dcterms:created>
  <dcterms:modified xsi:type="dcterms:W3CDTF">2024-05-24T09:57:23Z</dcterms:modified>
</cp:coreProperties>
</file>