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Lst>
  <p:notesMasterIdLst>
    <p:notesMasterId r:id="rId21"/>
  </p:notesMasterIdLst>
  <p:sldIdLst>
    <p:sldId id="256" r:id="rId5"/>
    <p:sldId id="382" r:id="rId6"/>
    <p:sldId id="383" r:id="rId7"/>
    <p:sldId id="384" r:id="rId8"/>
    <p:sldId id="385" r:id="rId9"/>
    <p:sldId id="386" r:id="rId10"/>
    <p:sldId id="388" r:id="rId11"/>
    <p:sldId id="389" r:id="rId12"/>
    <p:sldId id="387" r:id="rId13"/>
    <p:sldId id="390" r:id="rId14"/>
    <p:sldId id="391" r:id="rId15"/>
    <p:sldId id="392" r:id="rId16"/>
    <p:sldId id="393" r:id="rId17"/>
    <p:sldId id="394" r:id="rId18"/>
    <p:sldId id="395" r:id="rId19"/>
    <p:sldId id="3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425A"/>
    <a:srgbClr val="FCCB10"/>
    <a:srgbClr val="EB6622"/>
    <a:srgbClr val="153153"/>
    <a:srgbClr val="E28700"/>
    <a:srgbClr val="FF9900"/>
    <a:srgbClr val="EB9F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8301A4-B09D-254D-97B7-C086C276A467}" v="13" dt="2025-07-02T12:19:32.178"/>
    <p1510:client id="{A1F76548-F8F7-23F4-0390-6A64AF8E4528}" v="81" dt="2025-07-04T11:05:10.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2"/>
    <p:restoredTop sz="94646"/>
  </p:normalViewPr>
  <p:slideViewPr>
    <p:cSldViewPr>
      <p:cViewPr varScale="1">
        <p:scale>
          <a:sx n="210" d="100"/>
          <a:sy n="210" d="100"/>
        </p:scale>
        <p:origin x="73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uemie, Martijn [JRDNL]" userId="af052a53-8e28-4f8f-bcc1-00b76bd98f4e" providerId="ADAL" clId="{948301A4-B09D-254D-97B7-C086C276A467}"/>
    <pc:docChg chg="custSel addSld delSld modSld">
      <pc:chgData name="Schuemie, Martijn [JRDNL]" userId="af052a53-8e28-4f8f-bcc1-00b76bd98f4e" providerId="ADAL" clId="{948301A4-B09D-254D-97B7-C086C276A467}" dt="2025-07-02T12:19:42.041" v="1548" actId="20577"/>
      <pc:docMkLst>
        <pc:docMk/>
      </pc:docMkLst>
      <pc:sldChg chg="del">
        <pc:chgData name="Schuemie, Martijn [JRDNL]" userId="af052a53-8e28-4f8f-bcc1-00b76bd98f4e" providerId="ADAL" clId="{948301A4-B09D-254D-97B7-C086C276A467}" dt="2025-07-02T12:06:11.955" v="359" actId="2696"/>
        <pc:sldMkLst>
          <pc:docMk/>
          <pc:sldMk cId="538754487" sldId="257"/>
        </pc:sldMkLst>
      </pc:sldChg>
      <pc:sldChg chg="del">
        <pc:chgData name="Schuemie, Martijn [JRDNL]" userId="af052a53-8e28-4f8f-bcc1-00b76bd98f4e" providerId="ADAL" clId="{948301A4-B09D-254D-97B7-C086C276A467}" dt="2025-07-02T12:06:11.955" v="359" actId="2696"/>
        <pc:sldMkLst>
          <pc:docMk/>
          <pc:sldMk cId="2610952443" sldId="373"/>
        </pc:sldMkLst>
      </pc:sldChg>
      <pc:sldChg chg="del">
        <pc:chgData name="Schuemie, Martijn [JRDNL]" userId="af052a53-8e28-4f8f-bcc1-00b76bd98f4e" providerId="ADAL" clId="{948301A4-B09D-254D-97B7-C086C276A467}" dt="2025-07-02T12:06:11.955" v="359" actId="2696"/>
        <pc:sldMkLst>
          <pc:docMk/>
          <pc:sldMk cId="3884517227" sldId="374"/>
        </pc:sldMkLst>
      </pc:sldChg>
      <pc:sldChg chg="del">
        <pc:chgData name="Schuemie, Martijn [JRDNL]" userId="af052a53-8e28-4f8f-bcc1-00b76bd98f4e" providerId="ADAL" clId="{948301A4-B09D-254D-97B7-C086C276A467}" dt="2025-07-02T12:06:11.955" v="359" actId="2696"/>
        <pc:sldMkLst>
          <pc:docMk/>
          <pc:sldMk cId="2931590612" sldId="376"/>
        </pc:sldMkLst>
      </pc:sldChg>
      <pc:sldChg chg="del">
        <pc:chgData name="Schuemie, Martijn [JRDNL]" userId="af052a53-8e28-4f8f-bcc1-00b76bd98f4e" providerId="ADAL" clId="{948301A4-B09D-254D-97B7-C086C276A467}" dt="2025-07-02T12:06:11.955" v="359" actId="2696"/>
        <pc:sldMkLst>
          <pc:docMk/>
          <pc:sldMk cId="3524487456" sldId="377"/>
        </pc:sldMkLst>
      </pc:sldChg>
      <pc:sldChg chg="del">
        <pc:chgData name="Schuemie, Martijn [JRDNL]" userId="af052a53-8e28-4f8f-bcc1-00b76bd98f4e" providerId="ADAL" clId="{948301A4-B09D-254D-97B7-C086C276A467}" dt="2025-07-02T12:06:11.955" v="359" actId="2696"/>
        <pc:sldMkLst>
          <pc:docMk/>
          <pc:sldMk cId="3293764946" sldId="379"/>
        </pc:sldMkLst>
      </pc:sldChg>
      <pc:sldChg chg="del">
        <pc:chgData name="Schuemie, Martijn [JRDNL]" userId="af052a53-8e28-4f8f-bcc1-00b76bd98f4e" providerId="ADAL" clId="{948301A4-B09D-254D-97B7-C086C276A467}" dt="2025-07-02T12:06:11.955" v="359" actId="2696"/>
        <pc:sldMkLst>
          <pc:docMk/>
          <pc:sldMk cId="2440138782" sldId="380"/>
        </pc:sldMkLst>
      </pc:sldChg>
      <pc:sldChg chg="del">
        <pc:chgData name="Schuemie, Martijn [JRDNL]" userId="af052a53-8e28-4f8f-bcc1-00b76bd98f4e" providerId="ADAL" clId="{948301A4-B09D-254D-97B7-C086C276A467}" dt="2025-07-02T12:06:11.955" v="359" actId="2696"/>
        <pc:sldMkLst>
          <pc:docMk/>
          <pc:sldMk cId="198124785" sldId="381"/>
        </pc:sldMkLst>
      </pc:sldChg>
      <pc:sldChg chg="modSp mod">
        <pc:chgData name="Schuemie, Martijn [JRDNL]" userId="af052a53-8e28-4f8f-bcc1-00b76bd98f4e" providerId="ADAL" clId="{948301A4-B09D-254D-97B7-C086C276A467}" dt="2025-07-02T11:56:06.068" v="14" actId="5793"/>
        <pc:sldMkLst>
          <pc:docMk/>
          <pc:sldMk cId="1877353201" sldId="389"/>
        </pc:sldMkLst>
        <pc:spChg chg="mod">
          <ac:chgData name="Schuemie, Martijn [JRDNL]" userId="af052a53-8e28-4f8f-bcc1-00b76bd98f4e" providerId="ADAL" clId="{948301A4-B09D-254D-97B7-C086C276A467}" dt="2025-07-02T11:56:06.068" v="14" actId="5793"/>
          <ac:spMkLst>
            <pc:docMk/>
            <pc:sldMk cId="1877353201" sldId="389"/>
            <ac:spMk id="3" creationId="{517EBF9A-4310-58A9-72F6-ED15555F22DF}"/>
          </ac:spMkLst>
        </pc:spChg>
      </pc:sldChg>
      <pc:sldChg chg="modSp mod">
        <pc:chgData name="Schuemie, Martijn [JRDNL]" userId="af052a53-8e28-4f8f-bcc1-00b76bd98f4e" providerId="ADAL" clId="{948301A4-B09D-254D-97B7-C086C276A467}" dt="2025-07-02T11:56:51.194" v="18" actId="20577"/>
        <pc:sldMkLst>
          <pc:docMk/>
          <pc:sldMk cId="2584806290" sldId="392"/>
        </pc:sldMkLst>
        <pc:spChg chg="mod">
          <ac:chgData name="Schuemie, Martijn [JRDNL]" userId="af052a53-8e28-4f8f-bcc1-00b76bd98f4e" providerId="ADAL" clId="{948301A4-B09D-254D-97B7-C086C276A467}" dt="2025-07-02T11:56:51.194" v="18" actId="20577"/>
          <ac:spMkLst>
            <pc:docMk/>
            <pc:sldMk cId="2584806290" sldId="392"/>
            <ac:spMk id="3" creationId="{D8895933-F592-677F-AB9B-D8600204F92A}"/>
          </ac:spMkLst>
        </pc:spChg>
      </pc:sldChg>
      <pc:sldChg chg="modSp mod">
        <pc:chgData name="Schuemie, Martijn [JRDNL]" userId="af052a53-8e28-4f8f-bcc1-00b76bd98f4e" providerId="ADAL" clId="{948301A4-B09D-254D-97B7-C086C276A467}" dt="2025-07-02T12:02:42.411" v="188" actId="5793"/>
        <pc:sldMkLst>
          <pc:docMk/>
          <pc:sldMk cId="1428772136" sldId="393"/>
        </pc:sldMkLst>
        <pc:spChg chg="mod">
          <ac:chgData name="Schuemie, Martijn [JRDNL]" userId="af052a53-8e28-4f8f-bcc1-00b76bd98f4e" providerId="ADAL" clId="{948301A4-B09D-254D-97B7-C086C276A467}" dt="2025-07-02T12:02:42.411" v="188" actId="5793"/>
          <ac:spMkLst>
            <pc:docMk/>
            <pc:sldMk cId="1428772136" sldId="393"/>
            <ac:spMk id="3" creationId="{60545847-A41E-1A75-7C55-0B0331229382}"/>
          </ac:spMkLst>
        </pc:spChg>
      </pc:sldChg>
      <pc:sldChg chg="modSp new mod">
        <pc:chgData name="Schuemie, Martijn [JRDNL]" userId="af052a53-8e28-4f8f-bcc1-00b76bd98f4e" providerId="ADAL" clId="{948301A4-B09D-254D-97B7-C086C276A467}" dt="2025-07-02T12:07:01.965" v="461" actId="20577"/>
        <pc:sldMkLst>
          <pc:docMk/>
          <pc:sldMk cId="4092891177" sldId="394"/>
        </pc:sldMkLst>
        <pc:spChg chg="mod">
          <ac:chgData name="Schuemie, Martijn [JRDNL]" userId="af052a53-8e28-4f8f-bcc1-00b76bd98f4e" providerId="ADAL" clId="{948301A4-B09D-254D-97B7-C086C276A467}" dt="2025-07-02T12:07:01.965" v="461" actId="20577"/>
          <ac:spMkLst>
            <pc:docMk/>
            <pc:sldMk cId="4092891177" sldId="394"/>
            <ac:spMk id="2" creationId="{C900A0C9-0C42-05FA-26A8-A0A8AC3FC658}"/>
          </ac:spMkLst>
        </pc:spChg>
        <pc:spChg chg="mod">
          <ac:chgData name="Schuemie, Martijn [JRDNL]" userId="af052a53-8e28-4f8f-bcc1-00b76bd98f4e" providerId="ADAL" clId="{948301A4-B09D-254D-97B7-C086C276A467}" dt="2025-07-02T12:05:56.382" v="358" actId="20577"/>
          <ac:spMkLst>
            <pc:docMk/>
            <pc:sldMk cId="4092891177" sldId="394"/>
            <ac:spMk id="3" creationId="{17E2352E-0092-E42F-2B16-AC75841DF54D}"/>
          </ac:spMkLst>
        </pc:spChg>
      </pc:sldChg>
      <pc:sldChg chg="modSp new mod">
        <pc:chgData name="Schuemie, Martijn [JRDNL]" userId="af052a53-8e28-4f8f-bcc1-00b76bd98f4e" providerId="ADAL" clId="{948301A4-B09D-254D-97B7-C086C276A467}" dt="2025-07-02T12:18:43.600" v="1420" actId="20577"/>
        <pc:sldMkLst>
          <pc:docMk/>
          <pc:sldMk cId="2022826987" sldId="395"/>
        </pc:sldMkLst>
        <pc:spChg chg="mod">
          <ac:chgData name="Schuemie, Martijn [JRDNL]" userId="af052a53-8e28-4f8f-bcc1-00b76bd98f4e" providerId="ADAL" clId="{948301A4-B09D-254D-97B7-C086C276A467}" dt="2025-07-02T12:07:19.422" v="494" actId="20577"/>
          <ac:spMkLst>
            <pc:docMk/>
            <pc:sldMk cId="2022826987" sldId="395"/>
            <ac:spMk id="2" creationId="{62E7FF8C-3AEE-9FFA-6F3E-885931BD58C1}"/>
          </ac:spMkLst>
        </pc:spChg>
        <pc:spChg chg="mod">
          <ac:chgData name="Schuemie, Martijn [JRDNL]" userId="af052a53-8e28-4f8f-bcc1-00b76bd98f4e" providerId="ADAL" clId="{948301A4-B09D-254D-97B7-C086C276A467}" dt="2025-07-02T12:18:43.600" v="1420" actId="20577"/>
          <ac:spMkLst>
            <pc:docMk/>
            <pc:sldMk cId="2022826987" sldId="395"/>
            <ac:spMk id="3" creationId="{409A4918-1114-53C6-2B6C-35F6CB844D3C}"/>
          </ac:spMkLst>
        </pc:spChg>
      </pc:sldChg>
      <pc:sldChg chg="modSp new mod">
        <pc:chgData name="Schuemie, Martijn [JRDNL]" userId="af052a53-8e28-4f8f-bcc1-00b76bd98f4e" providerId="ADAL" clId="{948301A4-B09D-254D-97B7-C086C276A467}" dt="2025-07-02T12:19:42.041" v="1548" actId="20577"/>
        <pc:sldMkLst>
          <pc:docMk/>
          <pc:sldMk cId="2996993158" sldId="396"/>
        </pc:sldMkLst>
        <pc:spChg chg="mod">
          <ac:chgData name="Schuemie, Martijn [JRDNL]" userId="af052a53-8e28-4f8f-bcc1-00b76bd98f4e" providerId="ADAL" clId="{948301A4-B09D-254D-97B7-C086C276A467}" dt="2025-07-02T12:19:12.748" v="1481" actId="20577"/>
          <ac:spMkLst>
            <pc:docMk/>
            <pc:sldMk cId="2996993158" sldId="396"/>
            <ac:spMk id="2" creationId="{569D3C67-285D-9806-229F-1AE3E62F11E3}"/>
          </ac:spMkLst>
        </pc:spChg>
        <pc:spChg chg="mod">
          <ac:chgData name="Schuemie, Martijn [JRDNL]" userId="af052a53-8e28-4f8f-bcc1-00b76bd98f4e" providerId="ADAL" clId="{948301A4-B09D-254D-97B7-C086C276A467}" dt="2025-07-02T12:19:42.041" v="1548" actId="20577"/>
          <ac:spMkLst>
            <pc:docMk/>
            <pc:sldMk cId="2996993158" sldId="396"/>
            <ac:spMk id="3" creationId="{11776715-938B-0436-2AD3-6773024C406A}"/>
          </ac:spMkLst>
        </pc:spChg>
      </pc:sldChg>
    </pc:docChg>
  </pc:docChgLst>
  <pc:docChgLst>
    <pc:chgData name="Martijn Schuemie" userId="S::schuemie@ohdsi.org::dac1472c-1cc6-41dc-9cc7-c4720f7798de" providerId="AD" clId="Web-{A1F76548-F8F7-23F4-0390-6A64AF8E4528}"/>
    <pc:docChg chg="modSld">
      <pc:chgData name="Martijn Schuemie" userId="S::schuemie@ohdsi.org::dac1472c-1cc6-41dc-9cc7-c4720f7798de" providerId="AD" clId="Web-{A1F76548-F8F7-23F4-0390-6A64AF8E4528}" dt="2025-07-04T11:05:07.987" v="81" actId="20577"/>
      <pc:docMkLst>
        <pc:docMk/>
      </pc:docMkLst>
      <pc:sldChg chg="modSp">
        <pc:chgData name="Martijn Schuemie" userId="S::schuemie@ohdsi.org::dac1472c-1cc6-41dc-9cc7-c4720f7798de" providerId="AD" clId="Web-{A1F76548-F8F7-23F4-0390-6A64AF8E4528}" dt="2025-07-04T11:02:50.125" v="13" actId="20577"/>
        <pc:sldMkLst>
          <pc:docMk/>
          <pc:sldMk cId="1877353201" sldId="389"/>
        </pc:sldMkLst>
        <pc:spChg chg="mod">
          <ac:chgData name="Martijn Schuemie" userId="S::schuemie@ohdsi.org::dac1472c-1cc6-41dc-9cc7-c4720f7798de" providerId="AD" clId="Web-{A1F76548-F8F7-23F4-0390-6A64AF8E4528}" dt="2025-07-04T11:02:50.125" v="13" actId="20577"/>
          <ac:spMkLst>
            <pc:docMk/>
            <pc:sldMk cId="1877353201" sldId="389"/>
            <ac:spMk id="3" creationId="{517EBF9A-4310-58A9-72F6-ED15555F22DF}"/>
          </ac:spMkLst>
        </pc:spChg>
      </pc:sldChg>
      <pc:sldChg chg="modSp">
        <pc:chgData name="Martijn Schuemie" userId="S::schuemie@ohdsi.org::dac1472c-1cc6-41dc-9cc7-c4720f7798de" providerId="AD" clId="Web-{A1F76548-F8F7-23F4-0390-6A64AF8E4528}" dt="2025-07-04T11:03:55.626" v="58" actId="20577"/>
        <pc:sldMkLst>
          <pc:docMk/>
          <pc:sldMk cId="2584806290" sldId="392"/>
        </pc:sldMkLst>
        <pc:spChg chg="mod">
          <ac:chgData name="Martijn Schuemie" userId="S::schuemie@ohdsi.org::dac1472c-1cc6-41dc-9cc7-c4720f7798de" providerId="AD" clId="Web-{A1F76548-F8F7-23F4-0390-6A64AF8E4528}" dt="2025-07-04T11:03:55.626" v="58" actId="20577"/>
          <ac:spMkLst>
            <pc:docMk/>
            <pc:sldMk cId="2584806290" sldId="392"/>
            <ac:spMk id="3" creationId="{D8895933-F592-677F-AB9B-D8600204F92A}"/>
          </ac:spMkLst>
        </pc:spChg>
      </pc:sldChg>
      <pc:sldChg chg="modSp">
        <pc:chgData name="Martijn Schuemie" userId="S::schuemie@ohdsi.org::dac1472c-1cc6-41dc-9cc7-c4720f7798de" providerId="AD" clId="Web-{A1F76548-F8F7-23F4-0390-6A64AF8E4528}" dt="2025-07-04T11:04:48.596" v="70" actId="20577"/>
        <pc:sldMkLst>
          <pc:docMk/>
          <pc:sldMk cId="1428772136" sldId="393"/>
        </pc:sldMkLst>
        <pc:spChg chg="mod">
          <ac:chgData name="Martijn Schuemie" userId="S::schuemie@ohdsi.org::dac1472c-1cc6-41dc-9cc7-c4720f7798de" providerId="AD" clId="Web-{A1F76548-F8F7-23F4-0390-6A64AF8E4528}" dt="2025-07-04T11:04:48.596" v="70" actId="20577"/>
          <ac:spMkLst>
            <pc:docMk/>
            <pc:sldMk cId="1428772136" sldId="393"/>
            <ac:spMk id="3" creationId="{60545847-A41E-1A75-7C55-0B0331229382}"/>
          </ac:spMkLst>
        </pc:spChg>
      </pc:sldChg>
      <pc:sldChg chg="modSp">
        <pc:chgData name="Martijn Schuemie" userId="S::schuemie@ohdsi.org::dac1472c-1cc6-41dc-9cc7-c4720f7798de" providerId="AD" clId="Web-{A1F76548-F8F7-23F4-0390-6A64AF8E4528}" dt="2025-07-04T11:05:07.987" v="81" actId="20577"/>
        <pc:sldMkLst>
          <pc:docMk/>
          <pc:sldMk cId="2022826987" sldId="395"/>
        </pc:sldMkLst>
        <pc:spChg chg="mod">
          <ac:chgData name="Martijn Schuemie" userId="S::schuemie@ohdsi.org::dac1472c-1cc6-41dc-9cc7-c4720f7798de" providerId="AD" clId="Web-{A1F76548-F8F7-23F4-0390-6A64AF8E4528}" dt="2025-07-04T11:05:07.987" v="81" actId="20577"/>
          <ac:spMkLst>
            <pc:docMk/>
            <pc:sldMk cId="2022826987" sldId="395"/>
            <ac:spMk id="2" creationId="{62E7FF8C-3AEE-9FFA-6F3E-885931BD58C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B52742-373F-4A87-92C3-F1BD6DE2FDEE}" type="datetimeFigureOut">
              <a:rPr lang="en-US" smtClean="0"/>
              <a:t>7/4/2025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CA093-4890-4B46-98EB-711D340FBB2C}" type="slidenum">
              <a:rPr lang="en-US" smtClean="0"/>
              <a:t>‹#›</a:t>
            </a:fld>
            <a:endParaRPr lang="en-US"/>
          </a:p>
        </p:txBody>
      </p:sp>
    </p:spTree>
    <p:extLst>
      <p:ext uri="{BB962C8B-B14F-4D97-AF65-F5344CB8AC3E}">
        <p14:creationId xmlns:p14="http://schemas.microsoft.com/office/powerpoint/2010/main" val="206340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49600" y="2130426"/>
            <a:ext cx="8128000" cy="1755775"/>
          </a:xfrm>
        </p:spPr>
        <p:txBody>
          <a:bodyPr/>
          <a:lstStyle>
            <a:lvl1pPr>
              <a:defRPr/>
            </a:lvl1pPr>
          </a:lstStyle>
          <a:p>
            <a:r>
              <a:rPr lang="en-US"/>
              <a:t>Click to edit Master title style</a:t>
            </a:r>
            <a:endParaRPr lang="en-US" dirty="0"/>
          </a:p>
        </p:txBody>
      </p:sp>
      <p:sp>
        <p:nvSpPr>
          <p:cNvPr id="3" name="Subtitle 2"/>
          <p:cNvSpPr>
            <a:spLocks noGrp="1"/>
          </p:cNvSpPr>
          <p:nvPr>
            <p:ph type="subTitle" idx="1"/>
          </p:nvPr>
        </p:nvSpPr>
        <p:spPr>
          <a:xfrm>
            <a:off x="3149600" y="4038600"/>
            <a:ext cx="8128000" cy="1752600"/>
          </a:xfrm>
        </p:spPr>
        <p:txBody>
          <a:bodyPr>
            <a:normAutofit/>
          </a:bodyPr>
          <a:lstStyle>
            <a:lvl1pPr marL="0" indent="0" algn="ctr">
              <a:buNone/>
              <a:defRPr sz="2800">
                <a:solidFill>
                  <a:srgbClr val="15315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6" name="Picture 3" descr="C:\Users\pryan4\Downloads\want-impact-public-health-help-shape-journey-ahead\OHDSI logo with text - vertical - colored.png">
            <a:extLst>
              <a:ext uri="{FF2B5EF4-FFF2-40B4-BE49-F238E27FC236}">
                <a16:creationId xmlns:a16="http://schemas.microsoft.com/office/drawing/2014/main" id="{E7554C83-E62F-48C0-8308-2B4788DD0E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447800"/>
            <a:ext cx="3451860" cy="41558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2E51E90-0C4E-473C-AC0E-58AA21A6B7FD}"/>
              </a:ext>
            </a:extLst>
          </p:cNvPr>
          <p:cNvSpPr/>
          <p:nvPr/>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Rectangle 4">
            <a:extLst>
              <a:ext uri="{FF2B5EF4-FFF2-40B4-BE49-F238E27FC236}">
                <a16:creationId xmlns:a16="http://schemas.microsoft.com/office/drawing/2014/main" id="{D0E8FF29-8372-4E63-6D5A-9E9A04430E9C}"/>
              </a:ext>
            </a:extLst>
          </p:cNvPr>
          <p:cNvSpPr/>
          <p:nvPr userDrawn="1"/>
        </p:nvSpPr>
        <p:spPr>
          <a:xfrm>
            <a:off x="0" y="6400800"/>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8369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0382" y="152400"/>
            <a:ext cx="10332018" cy="8382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pic>
        <p:nvPicPr>
          <p:cNvPr id="7" name="Picture 2" descr="C:\Users\pryan4\Downloads\want-impact-public-health-help-shape-journey-ahead\OHDSI logo only - colored.png">
            <a:extLst>
              <a:ext uri="{FF2B5EF4-FFF2-40B4-BE49-F238E27FC236}">
                <a16:creationId xmlns:a16="http://schemas.microsoft.com/office/drawing/2014/main" id="{8E27D786-324D-4E22-B525-044E22AFE8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04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50382" y="152400"/>
            <a:ext cx="10332018" cy="838200"/>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pic>
        <p:nvPicPr>
          <p:cNvPr id="8" name="Picture 2" descr="C:\Users\pryan4\Downloads\want-impact-public-health-help-shape-journey-ahead\OHDSI logo only - colored.png">
            <a:extLst>
              <a:ext uri="{FF2B5EF4-FFF2-40B4-BE49-F238E27FC236}">
                <a16:creationId xmlns:a16="http://schemas.microsoft.com/office/drawing/2014/main" id="{6704EB07-5162-4E35-A2EB-81F553E396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CF7E808-9302-4B4C-9AD7-0211CD846277}"/>
              </a:ext>
            </a:extLst>
          </p:cNvPr>
          <p:cNvSpPr/>
          <p:nvPr/>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08978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50382" y="152400"/>
            <a:ext cx="10332018" cy="838200"/>
          </a:xfrm>
        </p:spPr>
        <p:txBody>
          <a:bodyPr/>
          <a:lstStyle/>
          <a:p>
            <a:r>
              <a:rPr lang="en-US"/>
              <a:t>Click to edit Master title style</a:t>
            </a:r>
          </a:p>
        </p:txBody>
      </p:sp>
      <p:sp>
        <p:nvSpPr>
          <p:cNvPr id="10"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pic>
        <p:nvPicPr>
          <p:cNvPr id="6" name="Picture 2" descr="C:\Users\pryan4\Downloads\want-impact-public-health-help-shape-journey-ahead\OHDSI logo only - colored.png">
            <a:extLst>
              <a:ext uri="{FF2B5EF4-FFF2-40B4-BE49-F238E27FC236}">
                <a16:creationId xmlns:a16="http://schemas.microsoft.com/office/drawing/2014/main" id="{1A5E6E12-2FC3-42E8-8BB6-3627951F88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3FBDDB2-0751-4639-B11D-C8B98E7ACF92}"/>
              </a:ext>
            </a:extLst>
          </p:cNvPr>
          <p:cNvSpPr/>
          <p:nvPr/>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97626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sp>
        <p:nvSpPr>
          <p:cNvPr id="5" name="Rectangle 4">
            <a:extLst>
              <a:ext uri="{FF2B5EF4-FFF2-40B4-BE49-F238E27FC236}">
                <a16:creationId xmlns:a16="http://schemas.microsoft.com/office/drawing/2014/main" id="{FB2F1865-3EF1-48A0-9F37-5FB0798E68D5}"/>
              </a:ext>
            </a:extLst>
          </p:cNvPr>
          <p:cNvSpPr/>
          <p:nvPr/>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6" name="Picture 2" descr="C:\Users\pryan4\Downloads\want-impact-public-health-help-shape-journey-ahead\OHDSI logo only - colored.png">
            <a:extLst>
              <a:ext uri="{FF2B5EF4-FFF2-40B4-BE49-F238E27FC236}">
                <a16:creationId xmlns:a16="http://schemas.microsoft.com/office/drawing/2014/main" id="{09A03D4B-1AF1-4F2F-A794-7D4F3F3D12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31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152400"/>
            <a:ext cx="10058400" cy="8382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19201"/>
            <a:ext cx="10972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3450871"/>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hf sldNum="0" hdr="0" ftr="0" dt="0"/>
  <p:txStyles>
    <p:titleStyle>
      <a:lvl1pPr algn="ctr" defTabSz="914400" rtl="0" eaLnBrk="1" latinLnBrk="0" hangingPunct="1">
        <a:spcBef>
          <a:spcPct val="0"/>
        </a:spcBef>
        <a:buNone/>
        <a:defRPr sz="4000" kern="1200">
          <a:solidFill>
            <a:srgbClr val="20425A"/>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tlas-demo.ohdsi.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Designing a Strategus Study</a:t>
            </a:r>
          </a:p>
        </p:txBody>
      </p:sp>
    </p:spTree>
    <p:extLst>
      <p:ext uri="{BB962C8B-B14F-4D97-AF65-F5344CB8AC3E}">
        <p14:creationId xmlns:p14="http://schemas.microsoft.com/office/powerpoint/2010/main" val="1387500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240BF-8BBC-95F5-FDA0-5406D2EA0270}"/>
              </a:ext>
            </a:extLst>
          </p:cNvPr>
          <p:cNvSpPr>
            <a:spLocks noGrp="1"/>
          </p:cNvSpPr>
          <p:nvPr>
            <p:ph type="title"/>
          </p:nvPr>
        </p:nvSpPr>
        <p:spPr/>
        <p:txBody>
          <a:bodyPr>
            <a:normAutofit fontScale="90000"/>
          </a:bodyPr>
          <a:lstStyle/>
          <a:p>
            <a:r>
              <a:rPr lang="en-US" dirty="0"/>
              <a:t>Should we restrict the outcome cohort to people in the exposure cohorts?</a:t>
            </a:r>
          </a:p>
        </p:txBody>
      </p:sp>
      <p:sp>
        <p:nvSpPr>
          <p:cNvPr id="3" name="Content Placeholder 2">
            <a:extLst>
              <a:ext uri="{FF2B5EF4-FFF2-40B4-BE49-F238E27FC236}">
                <a16:creationId xmlns:a16="http://schemas.microsoft.com/office/drawing/2014/main" id="{261C9160-6A2D-88A7-E212-92A752303F15}"/>
              </a:ext>
            </a:extLst>
          </p:cNvPr>
          <p:cNvSpPr>
            <a:spLocks noGrp="1"/>
          </p:cNvSpPr>
          <p:nvPr>
            <p:ph idx="1"/>
          </p:nvPr>
        </p:nvSpPr>
        <p:spPr/>
        <p:txBody>
          <a:bodyPr/>
          <a:lstStyle/>
          <a:p>
            <a:pPr marL="514350" indent="-514350">
              <a:buAutoNum type="alphaLcPeriod"/>
            </a:pPr>
            <a:r>
              <a:rPr lang="en-US" dirty="0"/>
              <a:t>Yes</a:t>
            </a:r>
          </a:p>
          <a:p>
            <a:pPr marL="514350" indent="-514350">
              <a:buAutoNum type="alphaLcPeriod"/>
            </a:pPr>
            <a:r>
              <a:rPr lang="en-US" dirty="0"/>
              <a:t>No, trust the OHDSI analytics to do this</a:t>
            </a:r>
          </a:p>
          <a:p>
            <a:endParaRPr lang="en-US" dirty="0"/>
          </a:p>
          <a:p>
            <a:pPr marL="0" indent="0">
              <a:buNone/>
            </a:pPr>
            <a:r>
              <a:rPr lang="en-US" dirty="0"/>
              <a:t>What is the advantage of this?</a:t>
            </a:r>
          </a:p>
        </p:txBody>
      </p:sp>
    </p:spTree>
    <p:extLst>
      <p:ext uri="{BB962C8B-B14F-4D97-AF65-F5344CB8AC3E}">
        <p14:creationId xmlns:p14="http://schemas.microsoft.com/office/powerpoint/2010/main" val="2563748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7A75F-30CF-98E6-AC06-4906900809CC}"/>
              </a:ext>
            </a:extLst>
          </p:cNvPr>
          <p:cNvSpPr>
            <a:spLocks noGrp="1"/>
          </p:cNvSpPr>
          <p:nvPr>
            <p:ph type="title"/>
          </p:nvPr>
        </p:nvSpPr>
        <p:spPr/>
        <p:txBody>
          <a:bodyPr/>
          <a:lstStyle/>
          <a:p>
            <a:r>
              <a:rPr lang="en-US" dirty="0"/>
              <a:t>What is the time-at-risk?</a:t>
            </a:r>
          </a:p>
        </p:txBody>
      </p:sp>
      <p:sp>
        <p:nvSpPr>
          <p:cNvPr id="3" name="Content Placeholder 2">
            <a:extLst>
              <a:ext uri="{FF2B5EF4-FFF2-40B4-BE49-F238E27FC236}">
                <a16:creationId xmlns:a16="http://schemas.microsoft.com/office/drawing/2014/main" id="{26282EFA-A816-29B7-D99F-3F38AC346218}"/>
              </a:ext>
            </a:extLst>
          </p:cNvPr>
          <p:cNvSpPr>
            <a:spLocks noGrp="1"/>
          </p:cNvSpPr>
          <p:nvPr>
            <p:ph idx="1"/>
          </p:nvPr>
        </p:nvSpPr>
        <p:spPr/>
        <p:txBody>
          <a:bodyPr/>
          <a:lstStyle/>
          <a:p>
            <a:pPr marL="0" indent="0">
              <a:buNone/>
            </a:pPr>
            <a:r>
              <a:rPr lang="en-US" dirty="0"/>
              <a:t>What time period, relative to exposure start and end, do we want to estimate the causal effect?</a:t>
            </a:r>
          </a:p>
        </p:txBody>
      </p:sp>
    </p:spTree>
    <p:extLst>
      <p:ext uri="{BB962C8B-B14F-4D97-AF65-F5344CB8AC3E}">
        <p14:creationId xmlns:p14="http://schemas.microsoft.com/office/powerpoint/2010/main" val="2731678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3CB5-BD90-42D1-D4FA-A4AC6625B05F}"/>
              </a:ext>
            </a:extLst>
          </p:cNvPr>
          <p:cNvSpPr>
            <a:spLocks noGrp="1"/>
          </p:cNvSpPr>
          <p:nvPr>
            <p:ph type="title"/>
          </p:nvPr>
        </p:nvSpPr>
        <p:spPr/>
        <p:txBody>
          <a:bodyPr>
            <a:normAutofit fontScale="90000"/>
          </a:bodyPr>
          <a:lstStyle/>
          <a:p>
            <a:r>
              <a:rPr lang="en-US" dirty="0"/>
              <a:t>What covariates should go in the propensity model?</a:t>
            </a:r>
          </a:p>
        </p:txBody>
      </p:sp>
      <p:sp>
        <p:nvSpPr>
          <p:cNvPr id="3" name="Content Placeholder 2">
            <a:extLst>
              <a:ext uri="{FF2B5EF4-FFF2-40B4-BE49-F238E27FC236}">
                <a16:creationId xmlns:a16="http://schemas.microsoft.com/office/drawing/2014/main" id="{D8895933-F592-677F-AB9B-D8600204F92A}"/>
              </a:ext>
            </a:extLst>
          </p:cNvPr>
          <p:cNvSpPr>
            <a:spLocks noGrp="1"/>
          </p:cNvSpPr>
          <p:nvPr>
            <p:ph idx="1"/>
          </p:nvPr>
        </p:nvSpPr>
        <p:spPr/>
        <p:txBody>
          <a:bodyPr vert="horz" lIns="91440" tIns="45720" rIns="91440" bIns="45720" rtlCol="0" anchor="t">
            <a:normAutofit/>
          </a:bodyPr>
          <a:lstStyle/>
          <a:p>
            <a:pPr marL="514350" indent="-514350">
              <a:buAutoNum type="alphaLcPeriod"/>
            </a:pPr>
            <a:r>
              <a:rPr lang="en-US" dirty="0"/>
              <a:t>Age and sex</a:t>
            </a:r>
          </a:p>
          <a:p>
            <a:pPr marL="514350" indent="-514350">
              <a:buAutoNum type="alphaLcPeriod"/>
            </a:pPr>
            <a:r>
              <a:rPr lang="en-US" dirty="0"/>
              <a:t>The following 10 covariates: …</a:t>
            </a:r>
          </a:p>
          <a:p>
            <a:pPr marL="514350" indent="-514350">
              <a:buAutoNum type="alphaLcPeriod"/>
            </a:pPr>
            <a:r>
              <a:rPr lang="en-US" dirty="0"/>
              <a:t>Large-scale propensity scores: all covariates (all conditions, exposures, demographics, etc.) except those for GLP-1s and DPP-4s</a:t>
            </a:r>
          </a:p>
          <a:p>
            <a:pPr marL="514350" indent="-514350">
              <a:buAutoNum type="alphaLcPeriod"/>
            </a:pPr>
            <a:endParaRPr lang="en-US" dirty="0"/>
          </a:p>
          <a:p>
            <a:pPr marL="0" indent="0">
              <a:buNone/>
            </a:pPr>
            <a:endParaRPr lang="en-US" dirty="0"/>
          </a:p>
        </p:txBody>
      </p:sp>
    </p:spTree>
    <p:extLst>
      <p:ext uri="{BB962C8B-B14F-4D97-AF65-F5344CB8AC3E}">
        <p14:creationId xmlns:p14="http://schemas.microsoft.com/office/powerpoint/2010/main" val="258480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01CB-4A51-3F57-84A3-600B79C0ECBF}"/>
              </a:ext>
            </a:extLst>
          </p:cNvPr>
          <p:cNvSpPr>
            <a:spLocks noGrp="1"/>
          </p:cNvSpPr>
          <p:nvPr>
            <p:ph type="title"/>
          </p:nvPr>
        </p:nvSpPr>
        <p:spPr/>
        <p:txBody>
          <a:bodyPr/>
          <a:lstStyle/>
          <a:p>
            <a:r>
              <a:rPr lang="en-US" dirty="0"/>
              <a:t>Negative control outcomes</a:t>
            </a:r>
          </a:p>
        </p:txBody>
      </p:sp>
      <p:sp>
        <p:nvSpPr>
          <p:cNvPr id="3" name="Content Placeholder 2">
            <a:extLst>
              <a:ext uri="{FF2B5EF4-FFF2-40B4-BE49-F238E27FC236}">
                <a16:creationId xmlns:a16="http://schemas.microsoft.com/office/drawing/2014/main" id="{60545847-A41E-1A75-7C55-0B0331229382}"/>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US" dirty="0"/>
              <a:t>Which of the following are not good negative control outcomes when comparing </a:t>
            </a:r>
            <a:r>
              <a:rPr lang="en-US" dirty="0">
                <a:ea typeface="+mn-lt"/>
                <a:cs typeface="+mn-lt"/>
              </a:rPr>
              <a:t>GLP-1s to DPP-4s</a:t>
            </a:r>
            <a:r>
              <a:rPr lang="en-US" dirty="0"/>
              <a:t>?</a:t>
            </a:r>
          </a:p>
          <a:p>
            <a:r>
              <a:rPr lang="en-US" dirty="0"/>
              <a:t>Contusion of knee</a:t>
            </a:r>
          </a:p>
          <a:p>
            <a:r>
              <a:rPr lang="en-US" dirty="0"/>
              <a:t>Hammer toe</a:t>
            </a:r>
          </a:p>
          <a:p>
            <a:r>
              <a:rPr lang="en-US" dirty="0"/>
              <a:t>Heart failure</a:t>
            </a:r>
          </a:p>
          <a:p>
            <a:r>
              <a:rPr lang="en-US" dirty="0"/>
              <a:t>Foreign body in ear</a:t>
            </a:r>
          </a:p>
          <a:p>
            <a:r>
              <a:rPr lang="en-US" dirty="0"/>
              <a:t>Opioid abuse</a:t>
            </a:r>
          </a:p>
          <a:p>
            <a:r>
              <a:rPr lang="en-US" dirty="0"/>
              <a:t>Poisoning by tranquilizer</a:t>
            </a:r>
          </a:p>
          <a:p>
            <a:r>
              <a:rPr lang="en-US" dirty="0"/>
              <a:t>Weight loss</a:t>
            </a:r>
          </a:p>
          <a:p>
            <a:endParaRPr lang="en-US" dirty="0"/>
          </a:p>
          <a:p>
            <a:pPr marL="0" indent="0">
              <a:buNone/>
            </a:pPr>
            <a:r>
              <a:rPr lang="en-US" dirty="0"/>
              <a:t>Why not?</a:t>
            </a:r>
          </a:p>
          <a:p>
            <a:endParaRPr lang="en-US" dirty="0"/>
          </a:p>
        </p:txBody>
      </p:sp>
    </p:spTree>
    <p:extLst>
      <p:ext uri="{BB962C8B-B14F-4D97-AF65-F5344CB8AC3E}">
        <p14:creationId xmlns:p14="http://schemas.microsoft.com/office/powerpoint/2010/main" val="142877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A0C9-0C42-05FA-26A8-A0A8AC3FC658}"/>
              </a:ext>
            </a:extLst>
          </p:cNvPr>
          <p:cNvSpPr>
            <a:spLocks noGrp="1"/>
          </p:cNvSpPr>
          <p:nvPr>
            <p:ph type="title"/>
          </p:nvPr>
        </p:nvSpPr>
        <p:spPr/>
        <p:txBody>
          <a:bodyPr/>
          <a:lstStyle/>
          <a:p>
            <a:r>
              <a:rPr lang="en-US" dirty="0"/>
              <a:t>Strategus inputs</a:t>
            </a:r>
          </a:p>
        </p:txBody>
      </p:sp>
      <p:sp>
        <p:nvSpPr>
          <p:cNvPr id="3" name="Content Placeholder 2">
            <a:extLst>
              <a:ext uri="{FF2B5EF4-FFF2-40B4-BE49-F238E27FC236}">
                <a16:creationId xmlns:a16="http://schemas.microsoft.com/office/drawing/2014/main" id="{17E2352E-0092-E42F-2B16-AC75841DF54D}"/>
              </a:ext>
            </a:extLst>
          </p:cNvPr>
          <p:cNvSpPr>
            <a:spLocks noGrp="1"/>
          </p:cNvSpPr>
          <p:nvPr>
            <p:ph idx="1"/>
          </p:nvPr>
        </p:nvSpPr>
        <p:spPr/>
        <p:txBody>
          <a:bodyPr/>
          <a:lstStyle/>
          <a:p>
            <a:r>
              <a:rPr lang="en-US" dirty="0"/>
              <a:t>Target cohort</a:t>
            </a:r>
          </a:p>
          <a:p>
            <a:r>
              <a:rPr lang="en-US" dirty="0"/>
              <a:t>Comparator cohort</a:t>
            </a:r>
          </a:p>
          <a:p>
            <a:r>
              <a:rPr lang="en-US" dirty="0"/>
              <a:t>(Indication cohort)</a:t>
            </a:r>
          </a:p>
          <a:p>
            <a:r>
              <a:rPr lang="en-US" dirty="0"/>
              <a:t>Outcome cohort</a:t>
            </a:r>
          </a:p>
          <a:p>
            <a:r>
              <a:rPr lang="en-US" dirty="0"/>
              <a:t>Time at risk</a:t>
            </a:r>
          </a:p>
          <a:p>
            <a:r>
              <a:rPr lang="en-US" dirty="0"/>
              <a:t>Covariates to exclude from propensity model</a:t>
            </a:r>
          </a:p>
          <a:p>
            <a:r>
              <a:rPr lang="en-US" dirty="0"/>
              <a:t>Negative controls</a:t>
            </a:r>
          </a:p>
        </p:txBody>
      </p:sp>
    </p:spTree>
    <p:extLst>
      <p:ext uri="{BB962C8B-B14F-4D97-AF65-F5344CB8AC3E}">
        <p14:creationId xmlns:p14="http://schemas.microsoft.com/office/powerpoint/2010/main" val="409289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FF8C-3AEE-9FFA-6F3E-885931BD58C1}"/>
              </a:ext>
            </a:extLst>
          </p:cNvPr>
          <p:cNvSpPr>
            <a:spLocks noGrp="1"/>
          </p:cNvSpPr>
          <p:nvPr>
            <p:ph type="title"/>
          </p:nvPr>
        </p:nvSpPr>
        <p:spPr/>
        <p:txBody>
          <a:bodyPr/>
          <a:lstStyle/>
          <a:p>
            <a:r>
              <a:rPr lang="en-US" dirty="0"/>
              <a:t>Standard Strategus outputs</a:t>
            </a:r>
          </a:p>
        </p:txBody>
      </p:sp>
      <p:sp>
        <p:nvSpPr>
          <p:cNvPr id="3" name="Content Placeholder 2">
            <a:extLst>
              <a:ext uri="{FF2B5EF4-FFF2-40B4-BE49-F238E27FC236}">
                <a16:creationId xmlns:a16="http://schemas.microsoft.com/office/drawing/2014/main" id="{409A4918-1114-53C6-2B6C-35F6CB844D3C}"/>
              </a:ext>
            </a:extLst>
          </p:cNvPr>
          <p:cNvSpPr>
            <a:spLocks noGrp="1"/>
          </p:cNvSpPr>
          <p:nvPr>
            <p:ph idx="1"/>
          </p:nvPr>
        </p:nvSpPr>
        <p:spPr/>
        <p:txBody>
          <a:bodyPr>
            <a:normAutofit fontScale="77500" lnSpcReduction="20000"/>
          </a:bodyPr>
          <a:lstStyle/>
          <a:p>
            <a:r>
              <a:rPr lang="en-US" dirty="0"/>
              <a:t>Characterization</a:t>
            </a:r>
          </a:p>
          <a:p>
            <a:pPr lvl="1"/>
            <a:r>
              <a:rPr lang="en-US" dirty="0"/>
              <a:t>Incidence rates of AMI in people using GLP-1s and DPP-4s, and in people with the indication (T2DM)</a:t>
            </a:r>
          </a:p>
          <a:p>
            <a:pPr lvl="1"/>
            <a:r>
              <a:rPr lang="en-US" dirty="0" err="1"/>
              <a:t>Dechallenge</a:t>
            </a:r>
            <a:r>
              <a:rPr lang="en-US" dirty="0"/>
              <a:t> / rechallenge statistics for GLP-1s and DPP-4s</a:t>
            </a:r>
          </a:p>
          <a:p>
            <a:pPr lvl="1"/>
            <a:r>
              <a:rPr lang="en-US" dirty="0"/>
              <a:t>Patient characteristics (demographics, co-morbidities, other medications, etc.) of patients starting GLP-1s or DPP-4s, either restricted to those who go on to have AMI.</a:t>
            </a:r>
          </a:p>
          <a:p>
            <a:r>
              <a:rPr lang="en-US" dirty="0"/>
              <a:t>Prediction</a:t>
            </a:r>
          </a:p>
          <a:p>
            <a:pPr lvl="1"/>
            <a:r>
              <a:rPr lang="en-US" dirty="0"/>
              <a:t>Model for predicting probability of AMI in people starting GLP-1s</a:t>
            </a:r>
          </a:p>
          <a:p>
            <a:pPr marL="457200" lvl="1" indent="0">
              <a:buNone/>
            </a:pPr>
            <a:r>
              <a:rPr lang="en-US" dirty="0"/>
              <a:t>With full model diagnostics and performance measurements</a:t>
            </a:r>
          </a:p>
          <a:p>
            <a:r>
              <a:rPr lang="en-US" dirty="0"/>
              <a:t>Estimation</a:t>
            </a:r>
          </a:p>
          <a:p>
            <a:pPr lvl="1"/>
            <a:r>
              <a:rPr lang="en-US" dirty="0"/>
              <a:t>Cohort method results for GLP-1s vs DPP-4s for AMI</a:t>
            </a:r>
          </a:p>
          <a:p>
            <a:pPr lvl="1"/>
            <a:r>
              <a:rPr lang="en-US" dirty="0"/>
              <a:t>SCCS results for GLP-1s vs unexposed time for AMI</a:t>
            </a:r>
          </a:p>
          <a:p>
            <a:pPr marL="457200" lvl="1" indent="0">
              <a:buNone/>
            </a:pPr>
            <a:r>
              <a:rPr lang="en-US" dirty="0"/>
              <a:t>With full diagnostics to evaluate key assumptions, including negative controls</a:t>
            </a:r>
          </a:p>
          <a:p>
            <a:pPr marL="0" indent="0">
              <a:buNone/>
            </a:pPr>
            <a:endParaRPr lang="en-US" dirty="0"/>
          </a:p>
          <a:p>
            <a:endParaRPr lang="en-US" dirty="0"/>
          </a:p>
        </p:txBody>
      </p:sp>
    </p:spTree>
    <p:extLst>
      <p:ext uri="{BB962C8B-B14F-4D97-AF65-F5344CB8AC3E}">
        <p14:creationId xmlns:p14="http://schemas.microsoft.com/office/powerpoint/2010/main" val="2022826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3C67-285D-9806-229F-1AE3E62F11E3}"/>
              </a:ext>
            </a:extLst>
          </p:cNvPr>
          <p:cNvSpPr>
            <a:spLocks noGrp="1"/>
          </p:cNvSpPr>
          <p:nvPr>
            <p:ph type="title"/>
          </p:nvPr>
        </p:nvSpPr>
        <p:spPr/>
        <p:txBody>
          <a:bodyPr>
            <a:normAutofit fontScale="90000"/>
          </a:bodyPr>
          <a:lstStyle/>
          <a:p>
            <a:r>
              <a:rPr lang="en-US" dirty="0"/>
              <a:t>Design your exposure and outcome cohorts in ATLAS</a:t>
            </a:r>
          </a:p>
        </p:txBody>
      </p:sp>
      <p:sp>
        <p:nvSpPr>
          <p:cNvPr id="3" name="Content Placeholder 2">
            <a:extLst>
              <a:ext uri="{FF2B5EF4-FFF2-40B4-BE49-F238E27FC236}">
                <a16:creationId xmlns:a16="http://schemas.microsoft.com/office/drawing/2014/main" id="{11776715-938B-0436-2AD3-6773024C406A}"/>
              </a:ext>
            </a:extLst>
          </p:cNvPr>
          <p:cNvSpPr>
            <a:spLocks noGrp="1"/>
          </p:cNvSpPr>
          <p:nvPr>
            <p:ph idx="1"/>
          </p:nvPr>
        </p:nvSpPr>
        <p:spPr/>
        <p:txBody>
          <a:bodyPr/>
          <a:lstStyle/>
          <a:p>
            <a:r>
              <a:rPr lang="en-US" dirty="0"/>
              <a:t>Go to </a:t>
            </a:r>
            <a:r>
              <a:rPr lang="en-US" dirty="0">
                <a:hlinkClick r:id="rId2"/>
              </a:rPr>
              <a:t>https://atlas-demo.ohdsi.org/</a:t>
            </a:r>
            <a:endParaRPr lang="en-US" dirty="0"/>
          </a:p>
          <a:p>
            <a:r>
              <a:rPr lang="en-US" dirty="0"/>
              <a:t>Make sure to give your cohorts unique names</a:t>
            </a:r>
          </a:p>
        </p:txBody>
      </p:sp>
    </p:spTree>
    <p:extLst>
      <p:ext uri="{BB962C8B-B14F-4D97-AF65-F5344CB8AC3E}">
        <p14:creationId xmlns:p14="http://schemas.microsoft.com/office/powerpoint/2010/main" val="299699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B055-F2EF-4549-C49B-66287E60264C}"/>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206AC891-AABE-BF51-12DB-B8E0D28480DB}"/>
              </a:ext>
            </a:extLst>
          </p:cNvPr>
          <p:cNvSpPr>
            <a:spLocks noGrp="1"/>
          </p:cNvSpPr>
          <p:nvPr>
            <p:ph idx="1"/>
          </p:nvPr>
        </p:nvSpPr>
        <p:spPr/>
        <p:txBody>
          <a:bodyPr>
            <a:normAutofit lnSpcReduction="10000"/>
          </a:bodyPr>
          <a:lstStyle/>
          <a:p>
            <a:pPr marL="0" indent="0">
              <a:buNone/>
            </a:pPr>
            <a:r>
              <a:rPr lang="en-US" dirty="0"/>
              <a:t>GLP-1 receptor agonists are primarily used to treat type 2 diabetes, and have recently seen more widespread use because they can also help reduce weight. Although all antidiabetic drugs help reduce the risk of cardiovascular outcomes, it is yet unclear what the effect of GLP-1s is on acute </a:t>
            </a:r>
            <a:r>
              <a:rPr lang="en-US" dirty="0" err="1"/>
              <a:t>mycordial</a:t>
            </a:r>
            <a:r>
              <a:rPr lang="en-US" dirty="0"/>
              <a:t> infarction compared to other antidiabetic drugs.</a:t>
            </a:r>
          </a:p>
          <a:p>
            <a:pPr marL="0" indent="0">
              <a:buNone/>
            </a:pPr>
            <a:endParaRPr lang="en-US" dirty="0"/>
          </a:p>
          <a:p>
            <a:pPr marL="0" indent="0">
              <a:buNone/>
            </a:pPr>
            <a:r>
              <a:rPr lang="en-US" dirty="0"/>
              <a:t>Design the study that answers this question, using Strategus</a:t>
            </a:r>
          </a:p>
          <a:p>
            <a:endParaRPr lang="en-US" dirty="0"/>
          </a:p>
          <a:p>
            <a:pPr marL="0" indent="0">
              <a:buNone/>
            </a:pPr>
            <a:r>
              <a:rPr lang="en-US" dirty="0"/>
              <a:t>Hint: we may wat to compare GLP-1s to DPP-4 inhibitors.</a:t>
            </a:r>
          </a:p>
          <a:p>
            <a:endParaRPr lang="en-US" dirty="0"/>
          </a:p>
        </p:txBody>
      </p:sp>
    </p:spTree>
    <p:extLst>
      <p:ext uri="{BB962C8B-B14F-4D97-AF65-F5344CB8AC3E}">
        <p14:creationId xmlns:p14="http://schemas.microsoft.com/office/powerpoint/2010/main" val="24764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D51C3-C451-A6B9-D1AC-C119BCE9DC5F}"/>
              </a:ext>
            </a:extLst>
          </p:cNvPr>
          <p:cNvSpPr>
            <a:spLocks noGrp="1"/>
          </p:cNvSpPr>
          <p:nvPr>
            <p:ph type="title"/>
          </p:nvPr>
        </p:nvSpPr>
        <p:spPr/>
        <p:txBody>
          <a:bodyPr/>
          <a:lstStyle/>
          <a:p>
            <a:r>
              <a:rPr lang="en-US" dirty="0"/>
              <a:t>Fill in the template!</a:t>
            </a:r>
          </a:p>
        </p:txBody>
      </p:sp>
      <p:sp>
        <p:nvSpPr>
          <p:cNvPr id="3" name="Content Placeholder 2">
            <a:extLst>
              <a:ext uri="{FF2B5EF4-FFF2-40B4-BE49-F238E27FC236}">
                <a16:creationId xmlns:a16="http://schemas.microsoft.com/office/drawing/2014/main" id="{2281D402-6131-D217-C387-B692C852C29C}"/>
              </a:ext>
            </a:extLst>
          </p:cNvPr>
          <p:cNvSpPr>
            <a:spLocks noGrp="1"/>
          </p:cNvSpPr>
          <p:nvPr>
            <p:ph idx="1"/>
          </p:nvPr>
        </p:nvSpPr>
        <p:spPr/>
        <p:txBody>
          <a:bodyPr/>
          <a:lstStyle/>
          <a:p>
            <a:pPr marL="0" indent="0">
              <a:buNone/>
            </a:pPr>
            <a:r>
              <a:rPr lang="en-US" sz="3200" b="0" i="0" dirty="0">
                <a:solidFill>
                  <a:srgbClr val="000000"/>
                </a:solidFill>
                <a:effectLst/>
                <a:latin typeface="Calibri" panose="020F0502020204030204" pitchFamily="34" charset="0"/>
              </a:rPr>
              <a:t>Does exposure to </a:t>
            </a:r>
            <a:r>
              <a:rPr lang="en-US" sz="3200" b="1" i="0" dirty="0">
                <a:solidFill>
                  <a:srgbClr val="77933C"/>
                </a:solidFill>
                <a:effectLst/>
                <a:latin typeface="Calibri" panose="020F0502020204030204" pitchFamily="34" charset="0"/>
              </a:rPr>
              <a:t>&lt;insert your favorite drug&gt;</a:t>
            </a:r>
            <a:r>
              <a:rPr lang="en-US" sz="3200" b="1" i="0" dirty="0">
                <a:solidFill>
                  <a:srgbClr val="4F6228"/>
                </a:solidFill>
                <a:effectLst/>
                <a:latin typeface="Calibri" panose="020F0502020204030204" pitchFamily="34" charset="0"/>
              </a:rPr>
              <a:t> </a:t>
            </a:r>
            <a:r>
              <a:rPr lang="en-US" sz="3200" b="0" i="0" dirty="0">
                <a:solidFill>
                  <a:srgbClr val="000000"/>
                </a:solidFill>
                <a:effectLst/>
                <a:latin typeface="Calibri" panose="020F0502020204030204" pitchFamily="34" charset="0"/>
              </a:rPr>
              <a:t>have a different risk of experiencing </a:t>
            </a:r>
            <a:r>
              <a:rPr lang="en-US" sz="3200" b="1" i="0" dirty="0">
                <a:solidFill>
                  <a:srgbClr val="376092"/>
                </a:solidFill>
                <a:effectLst/>
                <a:latin typeface="Calibri" panose="020F0502020204030204" pitchFamily="34" charset="0"/>
              </a:rPr>
              <a:t>&lt;insert any outcome (safety or benefit) &gt;</a:t>
            </a:r>
            <a:r>
              <a:rPr lang="en-US" sz="3200" b="1" i="0" dirty="0">
                <a:solidFill>
                  <a:srgbClr val="FF0000"/>
                </a:solidFill>
                <a:effectLst/>
                <a:latin typeface="Calibri" panose="020F0502020204030204" pitchFamily="34" charset="0"/>
              </a:rPr>
              <a:t> </a:t>
            </a:r>
            <a:r>
              <a:rPr lang="en-US" sz="3200" b="0" i="0" dirty="0">
                <a:solidFill>
                  <a:srgbClr val="000000"/>
                </a:solidFill>
                <a:effectLst/>
                <a:latin typeface="Calibri" panose="020F0502020204030204" pitchFamily="34" charset="0"/>
              </a:rPr>
              <a:t>within </a:t>
            </a:r>
            <a:r>
              <a:rPr lang="en-US" sz="3200" b="1" i="0" dirty="0">
                <a:solidFill>
                  <a:srgbClr val="E46C0A"/>
                </a:solidFill>
                <a:effectLst/>
                <a:latin typeface="Calibri" panose="020F0502020204030204" pitchFamily="34" charset="0"/>
              </a:rPr>
              <a:t>&lt;time horizon following exposure start</a:t>
            </a:r>
            <a:r>
              <a:rPr lang="en-US" sz="3200" b="0" i="0" dirty="0">
                <a:solidFill>
                  <a:srgbClr val="E46C0A"/>
                </a:solidFill>
                <a:effectLst/>
                <a:latin typeface="Calibri" panose="020F0502020204030204" pitchFamily="34" charset="0"/>
              </a:rPr>
              <a:t>&gt;, </a:t>
            </a:r>
            <a:r>
              <a:rPr lang="en-US" sz="3200" b="0" i="0" dirty="0">
                <a:solidFill>
                  <a:srgbClr val="000000"/>
                </a:solidFill>
                <a:effectLst/>
                <a:latin typeface="Calibri" panose="020F0502020204030204" pitchFamily="34" charset="0"/>
              </a:rPr>
              <a:t>relative to </a:t>
            </a:r>
            <a:r>
              <a:rPr lang="en-US" sz="3200" b="1" i="0" dirty="0">
                <a:solidFill>
                  <a:srgbClr val="7030A0"/>
                </a:solidFill>
                <a:effectLst/>
                <a:latin typeface="Calibri" panose="020F0502020204030204" pitchFamily="34" charset="0"/>
              </a:rPr>
              <a:t>&lt;insert your comparator treatment&gt;</a:t>
            </a:r>
            <a:r>
              <a:rPr lang="en-US" sz="3200" b="0" i="0" dirty="0">
                <a:solidFill>
                  <a:srgbClr val="000000"/>
                </a:solidFill>
                <a:effectLst/>
                <a:latin typeface="Calibri" panose="020F0502020204030204" pitchFamily="34" charset="0"/>
              </a:rPr>
              <a:t>?</a:t>
            </a:r>
            <a:endParaRPr lang="en-US" dirty="0"/>
          </a:p>
        </p:txBody>
      </p:sp>
    </p:spTree>
    <p:extLst>
      <p:ext uri="{BB962C8B-B14F-4D97-AF65-F5344CB8AC3E}">
        <p14:creationId xmlns:p14="http://schemas.microsoft.com/office/powerpoint/2010/main" val="64531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7A24-1BFC-17F7-539F-482CB79336A7}"/>
              </a:ext>
            </a:extLst>
          </p:cNvPr>
          <p:cNvSpPr>
            <a:spLocks noGrp="1"/>
          </p:cNvSpPr>
          <p:nvPr>
            <p:ph type="title"/>
          </p:nvPr>
        </p:nvSpPr>
        <p:spPr/>
        <p:txBody>
          <a:bodyPr/>
          <a:lstStyle/>
          <a:p>
            <a:r>
              <a:rPr lang="en-US" dirty="0"/>
              <a:t>Filled-in template</a:t>
            </a:r>
          </a:p>
        </p:txBody>
      </p:sp>
      <p:sp>
        <p:nvSpPr>
          <p:cNvPr id="3" name="Content Placeholder 2">
            <a:extLst>
              <a:ext uri="{FF2B5EF4-FFF2-40B4-BE49-F238E27FC236}">
                <a16:creationId xmlns:a16="http://schemas.microsoft.com/office/drawing/2014/main" id="{E52E4979-3F55-17AC-D430-FF9BE609BC2C}"/>
              </a:ext>
            </a:extLst>
          </p:cNvPr>
          <p:cNvSpPr>
            <a:spLocks noGrp="1"/>
          </p:cNvSpPr>
          <p:nvPr>
            <p:ph idx="1"/>
          </p:nvPr>
        </p:nvSpPr>
        <p:spPr/>
        <p:txBody>
          <a:bodyPr/>
          <a:lstStyle/>
          <a:p>
            <a:pPr marL="0" indent="0">
              <a:buNone/>
            </a:pPr>
            <a:r>
              <a:rPr lang="en-US" sz="3200" b="0" i="0" u="none" strike="noStrike" dirty="0">
                <a:solidFill>
                  <a:srgbClr val="000000"/>
                </a:solidFill>
                <a:effectLst/>
                <a:latin typeface="Calibri" panose="020F0502020204030204" pitchFamily="34" charset="0"/>
              </a:rPr>
              <a:t>Does exposure to </a:t>
            </a:r>
            <a:r>
              <a:rPr lang="en-US" sz="3200" b="1" i="0" u="none" strike="noStrike" dirty="0">
                <a:solidFill>
                  <a:srgbClr val="77933C"/>
                </a:solidFill>
                <a:effectLst/>
                <a:latin typeface="Calibri" panose="020F0502020204030204" pitchFamily="34" charset="0"/>
              </a:rPr>
              <a:t>GLP-1s</a:t>
            </a:r>
            <a:r>
              <a:rPr lang="en-US" sz="3200" b="1" i="0" u="none" strike="noStrike" dirty="0">
                <a:solidFill>
                  <a:srgbClr val="4F6228"/>
                </a:solidFill>
                <a:effectLst/>
                <a:latin typeface="Calibri" panose="020F0502020204030204" pitchFamily="34" charset="0"/>
              </a:rPr>
              <a:t> </a:t>
            </a:r>
            <a:r>
              <a:rPr lang="en-US" sz="3200" b="0" i="0" u="none" strike="noStrike" dirty="0">
                <a:solidFill>
                  <a:srgbClr val="000000"/>
                </a:solidFill>
                <a:effectLst/>
                <a:latin typeface="Calibri" panose="020F0502020204030204" pitchFamily="34" charset="0"/>
              </a:rPr>
              <a:t>have a different risk of experiencing </a:t>
            </a:r>
            <a:r>
              <a:rPr lang="en-US" sz="3200" b="1" i="0" u="none" strike="noStrike" dirty="0">
                <a:solidFill>
                  <a:srgbClr val="376092"/>
                </a:solidFill>
                <a:effectLst/>
                <a:latin typeface="Calibri" panose="020F0502020204030204" pitchFamily="34" charset="0"/>
              </a:rPr>
              <a:t>AMI</a:t>
            </a:r>
            <a:r>
              <a:rPr lang="en-US" sz="3200" b="1" i="0" u="none" strike="noStrike" dirty="0">
                <a:solidFill>
                  <a:srgbClr val="FF0000"/>
                </a:solidFill>
                <a:effectLst/>
                <a:latin typeface="Calibri" panose="020F0502020204030204" pitchFamily="34" charset="0"/>
              </a:rPr>
              <a:t> </a:t>
            </a:r>
            <a:r>
              <a:rPr lang="en-US" sz="3200" b="0" i="0" u="none" strike="noStrike" dirty="0">
                <a:solidFill>
                  <a:srgbClr val="000000"/>
                </a:solidFill>
                <a:effectLst/>
                <a:latin typeface="Calibri" panose="020F0502020204030204" pitchFamily="34" charset="0"/>
              </a:rPr>
              <a:t>while </a:t>
            </a:r>
            <a:r>
              <a:rPr lang="en-US" sz="3200" b="1" i="0" u="none" strike="noStrike" dirty="0">
                <a:solidFill>
                  <a:srgbClr val="E46C0A"/>
                </a:solidFill>
                <a:effectLst/>
                <a:latin typeface="Calibri" panose="020F0502020204030204" pitchFamily="34" charset="0"/>
              </a:rPr>
              <a:t>exposed to drug</a:t>
            </a:r>
            <a:r>
              <a:rPr lang="en-US" sz="3200" b="0" i="0" u="none" strike="noStrike" dirty="0">
                <a:solidFill>
                  <a:srgbClr val="000000"/>
                </a:solidFill>
                <a:effectLst/>
                <a:latin typeface="Calibri" panose="020F0502020204030204" pitchFamily="34" charset="0"/>
              </a:rPr>
              <a:t>,</a:t>
            </a:r>
            <a:r>
              <a:rPr lang="en-US" sz="3200" b="0" i="0" u="none" strike="noStrike" dirty="0">
                <a:solidFill>
                  <a:srgbClr val="E46C0A"/>
                </a:solidFill>
                <a:effectLst/>
                <a:latin typeface="Calibri" panose="020F0502020204030204" pitchFamily="34" charset="0"/>
              </a:rPr>
              <a:t> </a:t>
            </a:r>
            <a:r>
              <a:rPr lang="en-US" sz="3200" b="0" i="0" u="none" strike="noStrike" dirty="0">
                <a:solidFill>
                  <a:srgbClr val="000000"/>
                </a:solidFill>
                <a:effectLst/>
                <a:latin typeface="Calibri" panose="020F0502020204030204" pitchFamily="34" charset="0"/>
              </a:rPr>
              <a:t>relative to </a:t>
            </a:r>
            <a:r>
              <a:rPr lang="en-US" sz="3200" b="1" i="0" u="none" strike="noStrike" dirty="0">
                <a:solidFill>
                  <a:srgbClr val="7030A0"/>
                </a:solidFill>
                <a:effectLst/>
                <a:latin typeface="Calibri" panose="020F0502020204030204" pitchFamily="34" charset="0"/>
              </a:rPr>
              <a:t>DPP-4s</a:t>
            </a:r>
            <a:r>
              <a:rPr lang="en-US" sz="3200" b="0" i="0" u="none" strike="noStrike" dirty="0">
                <a:solidFill>
                  <a:srgbClr val="000000"/>
                </a:solidFill>
                <a:effectLst/>
                <a:latin typeface="Calibri" panose="020F0502020204030204" pitchFamily="34" charset="0"/>
              </a:rPr>
              <a:t>?</a:t>
            </a:r>
          </a:p>
          <a:p>
            <a:pPr marL="0" indent="0">
              <a:buNone/>
            </a:pPr>
            <a:endParaRPr lang="en-US" dirty="0">
              <a:solidFill>
                <a:srgbClr val="000000"/>
              </a:solidFill>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168350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B02A-19B5-52A6-D53E-36DEA22B5CEE}"/>
              </a:ext>
            </a:extLst>
          </p:cNvPr>
          <p:cNvSpPr>
            <a:spLocks noGrp="1"/>
          </p:cNvSpPr>
          <p:nvPr>
            <p:ph type="title"/>
          </p:nvPr>
        </p:nvSpPr>
        <p:spPr/>
        <p:txBody>
          <a:bodyPr/>
          <a:lstStyle/>
          <a:p>
            <a:r>
              <a:rPr lang="en-US" dirty="0"/>
              <a:t>Cohort definition for GLP-1s</a:t>
            </a:r>
          </a:p>
        </p:txBody>
      </p:sp>
      <p:sp>
        <p:nvSpPr>
          <p:cNvPr id="3" name="Content Placeholder 2">
            <a:extLst>
              <a:ext uri="{FF2B5EF4-FFF2-40B4-BE49-F238E27FC236}">
                <a16:creationId xmlns:a16="http://schemas.microsoft.com/office/drawing/2014/main" id="{338C283E-8A99-AE94-1717-4834E99A1393}"/>
              </a:ext>
            </a:extLst>
          </p:cNvPr>
          <p:cNvSpPr>
            <a:spLocks noGrp="1"/>
          </p:cNvSpPr>
          <p:nvPr>
            <p:ph idx="1"/>
          </p:nvPr>
        </p:nvSpPr>
        <p:spPr/>
        <p:txBody>
          <a:bodyPr/>
          <a:lstStyle/>
          <a:p>
            <a:r>
              <a:rPr lang="en-US" dirty="0"/>
              <a:t>What is the index event? (Cohort start)</a:t>
            </a:r>
          </a:p>
          <a:p>
            <a:r>
              <a:rPr lang="en-US" dirty="0"/>
              <a:t>What inclusion / exclusion criteria?</a:t>
            </a:r>
          </a:p>
          <a:p>
            <a:r>
              <a:rPr lang="en-US" dirty="0"/>
              <a:t>What are the cohort exit criteria? (Cohort end)</a:t>
            </a:r>
          </a:p>
        </p:txBody>
      </p:sp>
    </p:spTree>
    <p:extLst>
      <p:ext uri="{BB962C8B-B14F-4D97-AF65-F5344CB8AC3E}">
        <p14:creationId xmlns:p14="http://schemas.microsoft.com/office/powerpoint/2010/main" val="424713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73711-13FB-470D-E24B-934712CF7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AF23F-ACB8-A8AC-CDD9-E990F9882F47}"/>
              </a:ext>
            </a:extLst>
          </p:cNvPr>
          <p:cNvSpPr>
            <a:spLocks noGrp="1"/>
          </p:cNvSpPr>
          <p:nvPr>
            <p:ph type="title"/>
          </p:nvPr>
        </p:nvSpPr>
        <p:spPr/>
        <p:txBody>
          <a:bodyPr/>
          <a:lstStyle/>
          <a:p>
            <a:r>
              <a:rPr lang="en-US" dirty="0"/>
              <a:t>Cohort definition for DPP-4s</a:t>
            </a:r>
          </a:p>
        </p:txBody>
      </p:sp>
      <p:sp>
        <p:nvSpPr>
          <p:cNvPr id="3" name="Content Placeholder 2">
            <a:extLst>
              <a:ext uri="{FF2B5EF4-FFF2-40B4-BE49-F238E27FC236}">
                <a16:creationId xmlns:a16="http://schemas.microsoft.com/office/drawing/2014/main" id="{5343D886-7AC2-C6F6-53C6-6E2DEFBFA741}"/>
              </a:ext>
            </a:extLst>
          </p:cNvPr>
          <p:cNvSpPr>
            <a:spLocks noGrp="1"/>
          </p:cNvSpPr>
          <p:nvPr>
            <p:ph idx="1"/>
          </p:nvPr>
        </p:nvSpPr>
        <p:spPr/>
        <p:txBody>
          <a:bodyPr/>
          <a:lstStyle/>
          <a:p>
            <a:r>
              <a:rPr lang="en-US" dirty="0"/>
              <a:t>What is the index event? (Cohort start)</a:t>
            </a:r>
          </a:p>
          <a:p>
            <a:r>
              <a:rPr lang="en-US" dirty="0"/>
              <a:t>What inclusion / exclusion criteria?</a:t>
            </a:r>
          </a:p>
          <a:p>
            <a:r>
              <a:rPr lang="en-US" dirty="0"/>
              <a:t>What are the cohort exit criteria? (Cohort end)</a:t>
            </a:r>
          </a:p>
        </p:txBody>
      </p:sp>
    </p:spTree>
    <p:extLst>
      <p:ext uri="{BB962C8B-B14F-4D97-AF65-F5344CB8AC3E}">
        <p14:creationId xmlns:p14="http://schemas.microsoft.com/office/powerpoint/2010/main" val="3413129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6738-1AFA-C431-9CF5-C353FB03B408}"/>
              </a:ext>
            </a:extLst>
          </p:cNvPr>
          <p:cNvSpPr>
            <a:spLocks noGrp="1"/>
          </p:cNvSpPr>
          <p:nvPr>
            <p:ph type="title"/>
          </p:nvPr>
        </p:nvSpPr>
        <p:spPr/>
        <p:txBody>
          <a:bodyPr>
            <a:normAutofit fontScale="90000"/>
          </a:bodyPr>
          <a:lstStyle/>
          <a:p>
            <a:r>
              <a:rPr lang="en-US" dirty="0"/>
              <a:t>What should we do with people who have </a:t>
            </a:r>
            <a:br>
              <a:rPr lang="en-US" dirty="0"/>
            </a:br>
            <a:r>
              <a:rPr lang="en-US" dirty="0"/>
              <a:t>used both GLP-1s and DPP-4s?</a:t>
            </a:r>
          </a:p>
        </p:txBody>
      </p:sp>
      <p:sp>
        <p:nvSpPr>
          <p:cNvPr id="3" name="Content Placeholder 2">
            <a:extLst>
              <a:ext uri="{FF2B5EF4-FFF2-40B4-BE49-F238E27FC236}">
                <a16:creationId xmlns:a16="http://schemas.microsoft.com/office/drawing/2014/main" id="{0E3A6D27-39BC-77B0-695A-8C8E5E0B3669}"/>
              </a:ext>
            </a:extLst>
          </p:cNvPr>
          <p:cNvSpPr>
            <a:spLocks noGrp="1"/>
          </p:cNvSpPr>
          <p:nvPr>
            <p:ph idx="1"/>
          </p:nvPr>
        </p:nvSpPr>
        <p:spPr/>
        <p:txBody>
          <a:bodyPr/>
          <a:lstStyle/>
          <a:p>
            <a:pPr marL="514350" indent="-514350">
              <a:buAutoNum type="alphaLcPeriod"/>
            </a:pPr>
            <a:r>
              <a:rPr lang="en-US" dirty="0"/>
              <a:t>Create exclusion criteria that remove them from both exposure cohorts</a:t>
            </a:r>
          </a:p>
          <a:p>
            <a:pPr marL="514350" indent="-514350">
              <a:buAutoNum type="alphaLcPeriod"/>
            </a:pPr>
            <a:r>
              <a:rPr lang="en-US" dirty="0"/>
              <a:t>Create exclusion criteria that remove people from GLP-1s who have used DPP-4s before, and the other way around</a:t>
            </a:r>
          </a:p>
          <a:p>
            <a:pPr marL="514350" indent="-514350">
              <a:buAutoNum type="alphaLcPeriod"/>
            </a:pPr>
            <a:r>
              <a:rPr lang="en-US" dirty="0"/>
              <a:t>Trust the OHDSI analytics to solve this</a:t>
            </a:r>
          </a:p>
          <a:p>
            <a:pPr marL="514350" indent="-514350">
              <a:buAutoNum type="alphaLcPeriod"/>
            </a:pPr>
            <a:endParaRPr lang="en-US" dirty="0"/>
          </a:p>
          <a:p>
            <a:pPr marL="0" indent="0">
              <a:buNone/>
            </a:pPr>
            <a:r>
              <a:rPr lang="en-US" dirty="0"/>
              <a:t>What is the advantage of this?</a:t>
            </a:r>
          </a:p>
        </p:txBody>
      </p:sp>
    </p:spTree>
    <p:extLst>
      <p:ext uri="{BB962C8B-B14F-4D97-AF65-F5344CB8AC3E}">
        <p14:creationId xmlns:p14="http://schemas.microsoft.com/office/powerpoint/2010/main" val="50109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4FD0-2D4A-DB30-9B1D-1B81F21A7655}"/>
              </a:ext>
            </a:extLst>
          </p:cNvPr>
          <p:cNvSpPr>
            <a:spLocks noGrp="1"/>
          </p:cNvSpPr>
          <p:nvPr>
            <p:ph type="title"/>
          </p:nvPr>
        </p:nvSpPr>
        <p:spPr/>
        <p:txBody>
          <a:bodyPr/>
          <a:lstStyle/>
          <a:p>
            <a:r>
              <a:rPr lang="en-US" dirty="0"/>
              <a:t>What is the indication cohort definition?</a:t>
            </a:r>
          </a:p>
        </p:txBody>
      </p:sp>
      <p:sp>
        <p:nvSpPr>
          <p:cNvPr id="3" name="Content Placeholder 2">
            <a:extLst>
              <a:ext uri="{FF2B5EF4-FFF2-40B4-BE49-F238E27FC236}">
                <a16:creationId xmlns:a16="http://schemas.microsoft.com/office/drawing/2014/main" id="{517EBF9A-4310-58A9-72F6-ED15555F22DF}"/>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t>If you create an indication cohort, people in the exposure groups are automatically required to also be in the indication cohort. This increases the likelihood that they are taking the drugs for the same indication.</a:t>
            </a:r>
          </a:p>
          <a:p>
            <a:endParaRPr lang="en-US" dirty="0"/>
          </a:p>
          <a:p>
            <a:pPr marL="0" indent="0">
              <a:buNone/>
            </a:pPr>
            <a:r>
              <a:rPr lang="en-US" dirty="0"/>
              <a:t>(Advanced: the self-controlled case series design uses the indication cohort to restrict patient time included in the model)</a:t>
            </a:r>
          </a:p>
          <a:p>
            <a:endParaRPr lang="en-US" dirty="0"/>
          </a:p>
          <a:p>
            <a:r>
              <a:rPr lang="en-US" dirty="0"/>
              <a:t>What is the index event? (Cohort start)</a:t>
            </a:r>
          </a:p>
          <a:p>
            <a:r>
              <a:rPr lang="en-US" dirty="0"/>
              <a:t>What inclusion / exclusion criteria?</a:t>
            </a:r>
          </a:p>
          <a:p>
            <a:r>
              <a:rPr lang="en-US" dirty="0"/>
              <a:t>What are the cohort exit criteria? (Cohort end)</a:t>
            </a:r>
          </a:p>
          <a:p>
            <a:endParaRPr lang="en-US" dirty="0"/>
          </a:p>
        </p:txBody>
      </p:sp>
    </p:spTree>
    <p:extLst>
      <p:ext uri="{BB962C8B-B14F-4D97-AF65-F5344CB8AC3E}">
        <p14:creationId xmlns:p14="http://schemas.microsoft.com/office/powerpoint/2010/main" val="187735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BDA09-BBD6-1EE8-58E8-55F6EAE22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D0DAB-D269-E1BD-D1ED-D8D28F41AA71}"/>
              </a:ext>
            </a:extLst>
          </p:cNvPr>
          <p:cNvSpPr>
            <a:spLocks noGrp="1"/>
          </p:cNvSpPr>
          <p:nvPr>
            <p:ph type="title"/>
          </p:nvPr>
        </p:nvSpPr>
        <p:spPr/>
        <p:txBody>
          <a:bodyPr/>
          <a:lstStyle/>
          <a:p>
            <a:r>
              <a:rPr lang="en-US" dirty="0"/>
              <a:t>Acute Myocardial Infarction</a:t>
            </a:r>
          </a:p>
        </p:txBody>
      </p:sp>
      <p:sp>
        <p:nvSpPr>
          <p:cNvPr id="3" name="Content Placeholder 2">
            <a:extLst>
              <a:ext uri="{FF2B5EF4-FFF2-40B4-BE49-F238E27FC236}">
                <a16:creationId xmlns:a16="http://schemas.microsoft.com/office/drawing/2014/main" id="{266159C7-17B9-FB76-5994-D46BB7D17E16}"/>
              </a:ext>
            </a:extLst>
          </p:cNvPr>
          <p:cNvSpPr>
            <a:spLocks noGrp="1"/>
          </p:cNvSpPr>
          <p:nvPr>
            <p:ph idx="1"/>
          </p:nvPr>
        </p:nvSpPr>
        <p:spPr/>
        <p:txBody>
          <a:bodyPr/>
          <a:lstStyle/>
          <a:p>
            <a:r>
              <a:rPr lang="en-US" dirty="0"/>
              <a:t>What is the index event? (Cohort start)</a:t>
            </a:r>
          </a:p>
          <a:p>
            <a:r>
              <a:rPr lang="en-US" dirty="0"/>
              <a:t>What inclusion / exclusion criteria?</a:t>
            </a:r>
          </a:p>
          <a:p>
            <a:r>
              <a:rPr lang="en-US" dirty="0"/>
              <a:t>What are the cohort exit criteria? (Cohort end)</a:t>
            </a:r>
          </a:p>
          <a:p>
            <a:endParaRPr lang="en-US" dirty="0"/>
          </a:p>
          <a:p>
            <a:endParaRPr lang="en-US" dirty="0"/>
          </a:p>
          <a:p>
            <a:pPr marL="0" indent="0">
              <a:buNone/>
            </a:pPr>
            <a:r>
              <a:rPr lang="en-US" dirty="0"/>
              <a:t>According to your definition, what is the minimum gap that can exist between subsequent AMIs? (Clean window)</a:t>
            </a:r>
          </a:p>
        </p:txBody>
      </p:sp>
    </p:spTree>
    <p:extLst>
      <p:ext uri="{BB962C8B-B14F-4D97-AF65-F5344CB8AC3E}">
        <p14:creationId xmlns:p14="http://schemas.microsoft.com/office/powerpoint/2010/main" val="2433512044"/>
      </p:ext>
    </p:extLst>
  </p:cSld>
  <p:clrMapOvr>
    <a:masterClrMapping/>
  </p:clrMapOvr>
</p:sld>
</file>

<file path=ppt/theme/theme1.xml><?xml version="1.0" encoding="utf-8"?>
<a:theme xmlns:a="http://schemas.openxmlformats.org/drawingml/2006/main" name="OHDSI template 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C07834CEF4214BA40D7D1F17091115" ma:contentTypeVersion="14" ma:contentTypeDescription="Create a new document." ma:contentTypeScope="" ma:versionID="b201846d274b204bf604c307bba038e9">
  <xsd:schema xmlns:xsd="http://www.w3.org/2001/XMLSchema" xmlns:xs="http://www.w3.org/2001/XMLSchema" xmlns:p="http://schemas.microsoft.com/office/2006/metadata/properties" xmlns:ns2="4dc8e624-6232-440a-a400-ac6ce3c7e010" xmlns:ns3="9d960eb0-b5ea-436c-a476-b441e960d1d3" targetNamespace="http://schemas.microsoft.com/office/2006/metadata/properties" ma:root="true" ma:fieldsID="3d1ba98ab360c5f1ca710c4ee482e668" ns2:_="" ns3:_="">
    <xsd:import namespace="4dc8e624-6232-440a-a400-ac6ce3c7e010"/>
    <xsd:import namespace="9d960eb0-b5ea-436c-a476-b441e960d1d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c8e624-6232-440a-a400-ac6ce3c7e0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d960eb0-b5ea-436c-a476-b441e960d1d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C8E8F3-D973-49BD-A292-34CE1C7538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c8e624-6232-440a-a400-ac6ce3c7e010"/>
    <ds:schemaRef ds:uri="9d960eb0-b5ea-436c-a476-b441e960d1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2ADE9E-A583-428F-B6E4-E1FF205C6F4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BBEA753-5371-4B5F-BDCD-119170642D05}">
  <ds:schemaRefs>
    <ds:schemaRef ds:uri="http://schemas.microsoft.com/sharepoint/v3/contenttype/forms"/>
  </ds:schemaRefs>
</ds:datastoreItem>
</file>

<file path=docMetadata/LabelInfo.xml><?xml version="1.0" encoding="utf-8"?>
<clbl:labelList xmlns:clbl="http://schemas.microsoft.com/office/2020/mipLabelMetadata">
  <clbl:label id="{3ca48ea3-8c75-4d36-b64f-70604b11fd22}" enabled="1" method="Standard" siteId="{3ac94b33-9135-4821-9502-eafda6592a35}" removed="0"/>
</clbl:labelList>
</file>

<file path=docProps/app.xml><?xml version="1.0" encoding="utf-8"?>
<Properties xmlns="http://schemas.openxmlformats.org/officeDocument/2006/extended-properties" xmlns:vt="http://schemas.openxmlformats.org/officeDocument/2006/docPropsVTypes">
  <Template>OHDSI template widescreen</Template>
  <TotalTime>3034</TotalTime>
  <Words>695</Words>
  <Application>Microsoft Office PowerPoint</Application>
  <PresentationFormat>Widescreen</PresentationFormat>
  <Paragraphs>85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OHDSI template widescreen</vt:lpstr>
      <vt:lpstr>Designing a Strategus Study</vt:lpstr>
      <vt:lpstr>Research question</vt:lpstr>
      <vt:lpstr>Fill in the template!</vt:lpstr>
      <vt:lpstr>Filled-in template</vt:lpstr>
      <vt:lpstr>Cohort definition for GLP-1s</vt:lpstr>
      <vt:lpstr>Cohort definition for DPP-4s</vt:lpstr>
      <vt:lpstr>What should we do with people who have  used both GLP-1s and DPP-4s?</vt:lpstr>
      <vt:lpstr>What is the indication cohort definition?</vt:lpstr>
      <vt:lpstr>Acute Myocardial Infarction</vt:lpstr>
      <vt:lpstr>Should we restrict the outcome cohort to people in the exposure cohorts?</vt:lpstr>
      <vt:lpstr>What is the time-at-risk?</vt:lpstr>
      <vt:lpstr>What covariates should go in the propensity model?</vt:lpstr>
      <vt:lpstr>Negative control outcomes</vt:lpstr>
      <vt:lpstr>Strategus inputs</vt:lpstr>
      <vt:lpstr>Standard Strategus outputs</vt:lpstr>
      <vt:lpstr>Design your exposure and outcome cohorts in ATLAS</vt:lpstr>
    </vt:vector>
  </TitlesOfParts>
  <Company>Johnson &amp; Johnson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Ryan</dc:creator>
  <cp:lastModifiedBy>Martijn Schuemie</cp:lastModifiedBy>
  <cp:revision>203</cp:revision>
  <dcterms:created xsi:type="dcterms:W3CDTF">2013-12-30T14:14:20Z</dcterms:created>
  <dcterms:modified xsi:type="dcterms:W3CDTF">2025-07-04T11:05:12Z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0x010100E3C07834CEF4214BA40D7D1F17091115</vt:lpwstr>
  </property>
</Properties>
</file>