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15368039" r:id="rId2"/>
    <p:sldId id="2147471189" r:id="rId3"/>
    <p:sldId id="1099" r:id="rId4"/>
    <p:sldId id="1101" r:id="rId5"/>
    <p:sldId id="15368033" r:id="rId6"/>
    <p:sldId id="1536804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53" autoAdjust="0"/>
    <p:restoredTop sz="94660"/>
  </p:normalViewPr>
  <p:slideViewPr>
    <p:cSldViewPr>
      <p:cViewPr varScale="1">
        <p:scale>
          <a:sx n="224" d="100"/>
          <a:sy n="224" d="100"/>
        </p:scale>
        <p:origin x="11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/Tutorial-Ha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B897F-A6DB-DF2D-5475-AC5005C8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234E195-73A1-E539-3A97-AEB12D099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execution of HADES packages</a:t>
            </a:r>
          </a:p>
        </p:txBody>
      </p:sp>
    </p:spTree>
    <p:extLst>
      <p:ext uri="{BB962C8B-B14F-4D97-AF65-F5344CB8AC3E}">
        <p14:creationId xmlns:p14="http://schemas.microsoft.com/office/powerpoint/2010/main" val="5844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7F2B65-95F5-461C-3D36-2523F7C0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Strategus framework?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D4149-6798-6528-D8CE-620CE144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806" y="1465728"/>
            <a:ext cx="4665520" cy="44497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Characterization</a:t>
            </a:r>
          </a:p>
          <a:p>
            <a:pPr lvl="1"/>
            <a:r>
              <a:rPr lang="en-US" sz="1600" dirty="0"/>
              <a:t>Cohort diagnostics</a:t>
            </a:r>
          </a:p>
          <a:p>
            <a:pPr lvl="1"/>
            <a:r>
              <a:rPr lang="en-US" sz="1600" dirty="0"/>
              <a:t>Cohort features</a:t>
            </a:r>
          </a:p>
          <a:p>
            <a:pPr lvl="1"/>
            <a:r>
              <a:rPr lang="en-US" sz="1600" dirty="0"/>
              <a:t>Incidence rates</a:t>
            </a:r>
          </a:p>
          <a:p>
            <a:pPr lvl="1"/>
            <a:r>
              <a:rPr lang="en-US" sz="1600" dirty="0"/>
              <a:t>Time-to-event</a:t>
            </a:r>
          </a:p>
          <a:p>
            <a:pPr lvl="1"/>
            <a:r>
              <a:rPr lang="en-US" sz="1600" dirty="0" err="1"/>
              <a:t>Dechallenge</a:t>
            </a:r>
            <a:r>
              <a:rPr lang="en-US" sz="1600" dirty="0"/>
              <a:t> / rechallenge </a:t>
            </a:r>
          </a:p>
          <a:p>
            <a:pPr lvl="1"/>
            <a:endParaRPr lang="en-US" sz="1600" dirty="0"/>
          </a:p>
          <a:p>
            <a:r>
              <a:rPr lang="en-US" sz="2400" dirty="0"/>
              <a:t>Patient-level prediction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Population-level effect estimation</a:t>
            </a:r>
          </a:p>
          <a:p>
            <a:pPr lvl="1"/>
            <a:r>
              <a:rPr lang="en-US" sz="1600" dirty="0"/>
              <a:t>Comparative cohort</a:t>
            </a:r>
          </a:p>
          <a:p>
            <a:pPr lvl="1"/>
            <a:r>
              <a:rPr lang="en-US" sz="1600" dirty="0"/>
              <a:t>Self-controlled case-series (SCCS)</a:t>
            </a:r>
          </a:p>
          <a:p>
            <a:pPr marL="0" indent="0">
              <a:buNone/>
            </a:pPr>
            <a:r>
              <a:rPr lang="en-US" sz="2400" dirty="0"/>
              <a:t>								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6B9E75-EF62-F385-3BBB-B6A14A770E87}"/>
              </a:ext>
            </a:extLst>
          </p:cNvPr>
          <p:cNvGrpSpPr/>
          <p:nvPr/>
        </p:nvGrpSpPr>
        <p:grpSpPr>
          <a:xfrm>
            <a:off x="1143000" y="1981200"/>
            <a:ext cx="5562600" cy="2286000"/>
            <a:chOff x="5943600" y="1981200"/>
            <a:chExt cx="5562600" cy="2286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4DC6C1E-70CD-8703-31BA-0AAC9B7B5770}"/>
                </a:ext>
              </a:extLst>
            </p:cNvPr>
            <p:cNvSpPr/>
            <p:nvPr/>
          </p:nvSpPr>
          <p:spPr>
            <a:xfrm>
              <a:off x="5943600" y="1981200"/>
              <a:ext cx="5562600" cy="2286000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algn="ctr"/>
              <a:r>
                <a:rPr lang="en-US"/>
                <a:t>Standardized analytics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4A0261-2F04-809D-A557-8CD3409C2505}"/>
                </a:ext>
              </a:extLst>
            </p:cNvPr>
            <p:cNvSpPr/>
            <p:nvPr/>
          </p:nvSpPr>
          <p:spPr>
            <a:xfrm>
              <a:off x="6324600" y="2514600"/>
              <a:ext cx="1219200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/>
                <a:t>Standardized inputs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C28FD6-FAFC-709E-B08B-56125FDA7BAD}"/>
                </a:ext>
              </a:extLst>
            </p:cNvPr>
            <p:cNvSpPr/>
            <p:nvPr/>
          </p:nvSpPr>
          <p:spPr>
            <a:xfrm>
              <a:off x="8177645" y="2514600"/>
              <a:ext cx="1219200" cy="1524000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/>
                <a:t>Standardized execution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8714B8-EE7A-71A3-1E9D-649BB2524777}"/>
                </a:ext>
              </a:extLst>
            </p:cNvPr>
            <p:cNvSpPr/>
            <p:nvPr/>
          </p:nvSpPr>
          <p:spPr>
            <a:xfrm>
              <a:off x="10030690" y="2514600"/>
              <a:ext cx="1219200" cy="1524000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/>
                <a:t>Standardized outputs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1364F1E-BB32-0957-F08D-4264A5A74753}"/>
                </a:ext>
              </a:extLst>
            </p:cNvPr>
            <p:cNvSpPr/>
            <p:nvPr/>
          </p:nvSpPr>
          <p:spPr>
            <a:xfrm>
              <a:off x="7755080" y="2895600"/>
              <a:ext cx="3048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D0C02FC-34B4-8B35-6FB5-34A0F2F91775}"/>
                </a:ext>
              </a:extLst>
            </p:cNvPr>
            <p:cNvSpPr/>
            <p:nvPr/>
          </p:nvSpPr>
          <p:spPr>
            <a:xfrm>
              <a:off x="9571756" y="2895600"/>
              <a:ext cx="3048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2A887-7F13-2484-A2A2-F0737E1F35AC}"/>
                </a:ext>
              </a:extLst>
            </p:cNvPr>
            <p:cNvSpPr txBox="1"/>
            <p:nvPr/>
          </p:nvSpPr>
          <p:spPr>
            <a:xfrm>
              <a:off x="6248400" y="3429000"/>
              <a:ext cx="1341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design choices </a:t>
              </a:r>
              <a:br>
                <a:rPr lang="en-US" sz="1400"/>
              </a:br>
              <a:r>
                <a:rPr lang="en-US" sz="1400">
                  <a:sym typeface="Wingdings" panose="05000000000000000000" pitchFamily="2" charset="2"/>
                </a:rPr>
                <a:t> </a:t>
              </a:r>
              <a:r>
                <a:rPr lang="en-US" sz="1400"/>
                <a:t>JSON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7936AB-9F57-7D93-F2CB-0BAAB1663134}"/>
                </a:ext>
              </a:extLst>
            </p:cNvPr>
            <p:cNvSpPr txBox="1"/>
            <p:nvPr/>
          </p:nvSpPr>
          <p:spPr>
            <a:xfrm>
              <a:off x="8177646" y="3459018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Strategus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B277B7-BF26-1743-D2FF-4DF0D75EA289}"/>
                </a:ext>
              </a:extLst>
            </p:cNvPr>
            <p:cNvSpPr txBox="1"/>
            <p:nvPr/>
          </p:nvSpPr>
          <p:spPr>
            <a:xfrm>
              <a:off x="10035308" y="3435259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csv </a:t>
              </a:r>
              <a:r>
                <a:rPr lang="en-US" sz="1400">
                  <a:sym typeface="Wingdings" panose="05000000000000000000" pitchFamily="2" charset="2"/>
                </a:rPr>
                <a:t> </a:t>
              </a:r>
              <a:br>
                <a:rPr lang="en-US" sz="1400">
                  <a:sym typeface="Wingdings" panose="05000000000000000000" pitchFamily="2" charset="2"/>
                </a:rPr>
              </a:br>
              <a:r>
                <a:rPr lang="en-US" sz="1400">
                  <a:sym typeface="Wingdings" panose="05000000000000000000" pitchFamily="2" charset="2"/>
                </a:rPr>
                <a:t>results model</a:t>
              </a:r>
              <a:endParaRPr lang="en-US" sz="1400"/>
            </a:p>
          </p:txBody>
        </p:sp>
      </p:grpSp>
      <p:pic>
        <p:nvPicPr>
          <p:cNvPr id="1026" name="Picture 2" descr="Health Analytics Data-to-Evidence Suite (HADES)">
            <a:extLst>
              <a:ext uri="{FF2B5EF4-FFF2-40B4-BE49-F238E27FC236}">
                <a16:creationId xmlns:a16="http://schemas.microsoft.com/office/drawing/2014/main" id="{6EB5BCA5-C77B-F470-3195-5F2CF07D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06" y="5181600"/>
            <a:ext cx="4879471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5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9FFE-BA24-7857-D716-651FA99E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the Strategus framework?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D2F4FE-8A94-4658-CD11-D98B986D6240}"/>
              </a:ext>
            </a:extLst>
          </p:cNvPr>
          <p:cNvGrpSpPr/>
          <p:nvPr/>
        </p:nvGrpSpPr>
        <p:grpSpPr>
          <a:xfrm>
            <a:off x="457200" y="3091184"/>
            <a:ext cx="1943100" cy="904312"/>
            <a:chOff x="413665" y="4597097"/>
            <a:chExt cx="1943100" cy="904312"/>
          </a:xfrm>
          <a:solidFill>
            <a:schemeClr val="accent3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D4A37-8F14-5063-8E43-F76D670397FF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FEFC7229-FCCF-159D-0518-718104241023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4D8F725A-D54C-FBF5-7550-04AA1ED0F8E5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id="{C6490448-16A4-2019-E45D-BD308FD7C3FD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E8C9F692-7E7E-9837-7B60-E8759DFABD08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D1B3C302-BA2E-3EBD-1D7B-A5A7DAB565C8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ylinder 11">
                <a:extLst>
                  <a:ext uri="{FF2B5EF4-FFF2-40B4-BE49-F238E27FC236}">
                    <a16:creationId xmlns:a16="http://schemas.microsoft.com/office/drawing/2014/main" id="{45814325-5EA6-70CB-E1E0-A738004B640E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ylinder 12">
                <a:extLst>
                  <a:ext uri="{FF2B5EF4-FFF2-40B4-BE49-F238E27FC236}">
                    <a16:creationId xmlns:a16="http://schemas.microsoft.com/office/drawing/2014/main" id="{8E5386D8-FCA3-2C4D-CFF3-BF2DAB84C775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ylinder 13">
                <a:extLst>
                  <a:ext uri="{FF2B5EF4-FFF2-40B4-BE49-F238E27FC236}">
                    <a16:creationId xmlns:a16="http://schemas.microsoft.com/office/drawing/2014/main" id="{E881864E-DBD8-DF52-0370-8E43E578CE8C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ylinder 14">
                <a:extLst>
                  <a:ext uri="{FF2B5EF4-FFF2-40B4-BE49-F238E27FC236}">
                    <a16:creationId xmlns:a16="http://schemas.microsoft.com/office/drawing/2014/main" id="{77D227AE-7854-2406-BE2A-36B5A9A3A40D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054C04-E771-EE9F-2405-B64AE5BC1617}"/>
                </a:ext>
              </a:extLst>
            </p:cNvPr>
            <p:cNvSpPr txBox="1"/>
            <p:nvPr/>
          </p:nvSpPr>
          <p:spPr>
            <a:xfrm>
              <a:off x="413665" y="5021464"/>
              <a:ext cx="1642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CohortMethod</a:t>
              </a:r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01F0C9-B81F-A1F0-9612-5EF5075BBF4B}"/>
              </a:ext>
            </a:extLst>
          </p:cNvPr>
          <p:cNvGrpSpPr/>
          <p:nvPr/>
        </p:nvGrpSpPr>
        <p:grpSpPr>
          <a:xfrm>
            <a:off x="2514600" y="3064548"/>
            <a:ext cx="1943100" cy="930948"/>
            <a:chOff x="413665" y="4597097"/>
            <a:chExt cx="1943100" cy="930948"/>
          </a:xfrm>
          <a:solidFill>
            <a:schemeClr val="accent3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777532-2768-43D2-EEB4-7FFA13B7A8D7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D90855C-84F6-470A-3BEA-6B6CBF662292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ylinder 19">
                <a:extLst>
                  <a:ext uri="{FF2B5EF4-FFF2-40B4-BE49-F238E27FC236}">
                    <a16:creationId xmlns:a16="http://schemas.microsoft.com/office/drawing/2014/main" id="{CDDFBB36-F234-7570-75E1-E3A4D2D8707E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ylinder 20">
                <a:extLst>
                  <a:ext uri="{FF2B5EF4-FFF2-40B4-BE49-F238E27FC236}">
                    <a16:creationId xmlns:a16="http://schemas.microsoft.com/office/drawing/2014/main" id="{387DE841-62F8-B7E1-7A2D-3F1B50CBC757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ylinder 21">
                <a:extLst>
                  <a:ext uri="{FF2B5EF4-FFF2-40B4-BE49-F238E27FC236}">
                    <a16:creationId xmlns:a16="http://schemas.microsoft.com/office/drawing/2014/main" id="{E8ABE43F-ADCF-09BC-6C70-DD3C3C1570CC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ylinder 22">
                <a:extLst>
                  <a:ext uri="{FF2B5EF4-FFF2-40B4-BE49-F238E27FC236}">
                    <a16:creationId xmlns:a16="http://schemas.microsoft.com/office/drawing/2014/main" id="{49729A61-96DD-16C5-6165-9B176BB893A7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722D9316-D706-1669-103B-18D4DC36E5CC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8211245D-912B-0286-A318-2D8950490388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ylinder 25">
                <a:extLst>
                  <a:ext uri="{FF2B5EF4-FFF2-40B4-BE49-F238E27FC236}">
                    <a16:creationId xmlns:a16="http://schemas.microsoft.com/office/drawing/2014/main" id="{97A7D7D2-543A-C78C-EEE0-BA59507C6CA7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ylinder 26">
                <a:extLst>
                  <a:ext uri="{FF2B5EF4-FFF2-40B4-BE49-F238E27FC236}">
                    <a16:creationId xmlns:a16="http://schemas.microsoft.com/office/drawing/2014/main" id="{0ECB39A5-C332-5AC7-D5A3-2FF5CB2F2ECF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B160DE-5EA5-44B6-08E4-2EECBDE230AC}"/>
                </a:ext>
              </a:extLst>
            </p:cNvPr>
            <p:cNvSpPr txBox="1"/>
            <p:nvPr/>
          </p:nvSpPr>
          <p:spPr>
            <a:xfrm>
              <a:off x="413665" y="4943270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Self Controlled Case Series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1924B9-FF72-FA37-4BFE-C3BEAA7357E2}"/>
              </a:ext>
            </a:extLst>
          </p:cNvPr>
          <p:cNvGrpSpPr/>
          <p:nvPr/>
        </p:nvGrpSpPr>
        <p:grpSpPr>
          <a:xfrm>
            <a:off x="397875" y="4534052"/>
            <a:ext cx="1943100" cy="926587"/>
            <a:chOff x="413665" y="4597097"/>
            <a:chExt cx="1943100" cy="926587"/>
          </a:xfrm>
          <a:solidFill>
            <a:schemeClr val="accent6"/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907B24B-684B-FED0-73AC-CB377BA7DA31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5A27E565-4A22-E727-28A9-55DF1430701D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ylinder 31">
                <a:extLst>
                  <a:ext uri="{FF2B5EF4-FFF2-40B4-BE49-F238E27FC236}">
                    <a16:creationId xmlns:a16="http://schemas.microsoft.com/office/drawing/2014/main" id="{47C06AF4-BB3F-966C-0628-C7007C4FC926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ylinder 32">
                <a:extLst>
                  <a:ext uri="{FF2B5EF4-FFF2-40B4-BE49-F238E27FC236}">
                    <a16:creationId xmlns:a16="http://schemas.microsoft.com/office/drawing/2014/main" id="{0B213093-3453-D0B4-AC9B-7AA7AD6BD3E2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ylinder 33">
                <a:extLst>
                  <a:ext uri="{FF2B5EF4-FFF2-40B4-BE49-F238E27FC236}">
                    <a16:creationId xmlns:a16="http://schemas.microsoft.com/office/drawing/2014/main" id="{43BF0D7A-47B5-458D-CEA2-3A3D0FB28291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ylinder 34">
                <a:extLst>
                  <a:ext uri="{FF2B5EF4-FFF2-40B4-BE49-F238E27FC236}">
                    <a16:creationId xmlns:a16="http://schemas.microsoft.com/office/drawing/2014/main" id="{45E2A9DA-EF1E-40B9-493B-E7F13811292A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ylinder 35">
                <a:extLst>
                  <a:ext uri="{FF2B5EF4-FFF2-40B4-BE49-F238E27FC236}">
                    <a16:creationId xmlns:a16="http://schemas.microsoft.com/office/drawing/2014/main" id="{54420600-9F71-0499-CEB3-03C26D92BE24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7FE38997-8049-C877-7026-00DD632EE1E4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ylinder 37">
                <a:extLst>
                  <a:ext uri="{FF2B5EF4-FFF2-40B4-BE49-F238E27FC236}">
                    <a16:creationId xmlns:a16="http://schemas.microsoft.com/office/drawing/2014/main" id="{9EB808F3-F556-ADF6-B679-7520EC01F071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ylinder 38">
                <a:extLst>
                  <a:ext uri="{FF2B5EF4-FFF2-40B4-BE49-F238E27FC236}">
                    <a16:creationId xmlns:a16="http://schemas.microsoft.com/office/drawing/2014/main" id="{8D4B98E5-4F97-2391-8383-09FD6E8F4D6F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358834-605A-B5CD-D3B0-C3F02EA2E25D}"/>
                </a:ext>
              </a:extLst>
            </p:cNvPr>
            <p:cNvSpPr txBox="1"/>
            <p:nvPr/>
          </p:nvSpPr>
          <p:spPr>
            <a:xfrm>
              <a:off x="413665" y="4938909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Patient Level Prediction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B6B785-75D5-9AA6-4EB1-E0CDA207770C}"/>
              </a:ext>
            </a:extLst>
          </p:cNvPr>
          <p:cNvGrpSpPr/>
          <p:nvPr/>
        </p:nvGrpSpPr>
        <p:grpSpPr>
          <a:xfrm>
            <a:off x="2493375" y="4534052"/>
            <a:ext cx="1943100" cy="926587"/>
            <a:chOff x="413665" y="4597097"/>
            <a:chExt cx="1943100" cy="926587"/>
          </a:xfrm>
          <a:solidFill>
            <a:schemeClr val="accent6"/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9382890-A00F-0966-2712-A66219EF4FC2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0DA88368-7586-17DB-3C1B-43094286DD26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ylinder 44">
                <a:extLst>
                  <a:ext uri="{FF2B5EF4-FFF2-40B4-BE49-F238E27FC236}">
                    <a16:creationId xmlns:a16="http://schemas.microsoft.com/office/drawing/2014/main" id="{D89A91EF-F801-22D0-711E-B5214C4847D7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ylinder 45">
                <a:extLst>
                  <a:ext uri="{FF2B5EF4-FFF2-40B4-BE49-F238E27FC236}">
                    <a16:creationId xmlns:a16="http://schemas.microsoft.com/office/drawing/2014/main" id="{2AAF715D-CAD2-177E-72D0-ECC6B545C040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ylinder 46">
                <a:extLst>
                  <a:ext uri="{FF2B5EF4-FFF2-40B4-BE49-F238E27FC236}">
                    <a16:creationId xmlns:a16="http://schemas.microsoft.com/office/drawing/2014/main" id="{B9636C44-C39B-BB1F-0EAA-FC09FB1C4670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ylinder 47">
                <a:extLst>
                  <a:ext uri="{FF2B5EF4-FFF2-40B4-BE49-F238E27FC236}">
                    <a16:creationId xmlns:a16="http://schemas.microsoft.com/office/drawing/2014/main" id="{DC996A1D-B370-4D40-DD41-16C8C2DD828E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ylinder 48">
                <a:extLst>
                  <a:ext uri="{FF2B5EF4-FFF2-40B4-BE49-F238E27FC236}">
                    <a16:creationId xmlns:a16="http://schemas.microsoft.com/office/drawing/2014/main" id="{50F8D564-FED5-8580-C029-99285A3B377E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ylinder 49">
                <a:extLst>
                  <a:ext uri="{FF2B5EF4-FFF2-40B4-BE49-F238E27FC236}">
                    <a16:creationId xmlns:a16="http://schemas.microsoft.com/office/drawing/2014/main" id="{2B6B3E3B-8B47-1AB5-FE51-A6E87DB56232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ylinder 50">
                <a:extLst>
                  <a:ext uri="{FF2B5EF4-FFF2-40B4-BE49-F238E27FC236}">
                    <a16:creationId xmlns:a16="http://schemas.microsoft.com/office/drawing/2014/main" id="{391546B6-6830-D0D6-A2D7-172A2852A1F1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ylinder 51">
                <a:extLst>
                  <a:ext uri="{FF2B5EF4-FFF2-40B4-BE49-F238E27FC236}">
                    <a16:creationId xmlns:a16="http://schemas.microsoft.com/office/drawing/2014/main" id="{AF79DB72-C674-A98E-4747-C357741943CD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1563B3-116F-D284-C6B6-418A900BA207}"/>
                </a:ext>
              </a:extLst>
            </p:cNvPr>
            <p:cNvSpPr txBox="1"/>
            <p:nvPr/>
          </p:nvSpPr>
          <p:spPr>
            <a:xfrm>
              <a:off x="413665" y="4938909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Deep Patient Level Prediction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884E16-78A4-156B-4BB2-7C1880CA2316}"/>
              </a:ext>
            </a:extLst>
          </p:cNvPr>
          <p:cNvGrpSpPr/>
          <p:nvPr/>
        </p:nvGrpSpPr>
        <p:grpSpPr>
          <a:xfrm>
            <a:off x="480602" y="159991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ED21827-6575-1292-FCFC-F4C48C0C1C27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98B84013-4398-44A5-0062-363935AA3028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ylinder 56">
                <a:extLst>
                  <a:ext uri="{FF2B5EF4-FFF2-40B4-BE49-F238E27FC236}">
                    <a16:creationId xmlns:a16="http://schemas.microsoft.com/office/drawing/2014/main" id="{71591437-9681-1987-0C5B-D2C452829EFB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ylinder 57">
                <a:extLst>
                  <a:ext uri="{FF2B5EF4-FFF2-40B4-BE49-F238E27FC236}">
                    <a16:creationId xmlns:a16="http://schemas.microsoft.com/office/drawing/2014/main" id="{E535EF2A-1748-853F-9179-BB2038F7251F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ylinder 58">
                <a:extLst>
                  <a:ext uri="{FF2B5EF4-FFF2-40B4-BE49-F238E27FC236}">
                    <a16:creationId xmlns:a16="http://schemas.microsoft.com/office/drawing/2014/main" id="{C33AE53C-4EEF-E3F1-8F04-7A68F2701474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ylinder 59">
                <a:extLst>
                  <a:ext uri="{FF2B5EF4-FFF2-40B4-BE49-F238E27FC236}">
                    <a16:creationId xmlns:a16="http://schemas.microsoft.com/office/drawing/2014/main" id="{1AB0C624-039C-0563-14FA-821AFC9A7137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ylinder 60">
                <a:extLst>
                  <a:ext uri="{FF2B5EF4-FFF2-40B4-BE49-F238E27FC236}">
                    <a16:creationId xmlns:a16="http://schemas.microsoft.com/office/drawing/2014/main" id="{DA0702E8-5C93-959B-233C-FA72BB1BDED9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ylinder 61">
                <a:extLst>
                  <a:ext uri="{FF2B5EF4-FFF2-40B4-BE49-F238E27FC236}">
                    <a16:creationId xmlns:a16="http://schemas.microsoft.com/office/drawing/2014/main" id="{AE937C92-C028-D8ED-ACED-0266CEF1E58C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ylinder 62">
                <a:extLst>
                  <a:ext uri="{FF2B5EF4-FFF2-40B4-BE49-F238E27FC236}">
                    <a16:creationId xmlns:a16="http://schemas.microsoft.com/office/drawing/2014/main" id="{87497496-D6BA-6FB6-BEFC-CA31F68E4FB1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ylinder 63">
                <a:extLst>
                  <a:ext uri="{FF2B5EF4-FFF2-40B4-BE49-F238E27FC236}">
                    <a16:creationId xmlns:a16="http://schemas.microsoft.com/office/drawing/2014/main" id="{2D8BD638-1286-4F07-C15D-5F5EFF29DC70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33DE6B-2406-CF67-B370-77B0370765C9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Cohort Generator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35807A-9AE7-7951-8A1D-9F5D8143FC16}"/>
              </a:ext>
            </a:extLst>
          </p:cNvPr>
          <p:cNvGrpSpPr/>
          <p:nvPr/>
        </p:nvGrpSpPr>
        <p:grpSpPr>
          <a:xfrm>
            <a:off x="4537300" y="159991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7331591-BA2D-3FCA-C72F-F90D590F1924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CF01A633-8C81-3439-50E8-B5D3C819343F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6F775F4F-210C-E62F-7DAA-F9D80D02D905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E507EA82-BD8C-E6B6-4F8E-70646E54C946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ylinder 70">
                <a:extLst>
                  <a:ext uri="{FF2B5EF4-FFF2-40B4-BE49-F238E27FC236}">
                    <a16:creationId xmlns:a16="http://schemas.microsoft.com/office/drawing/2014/main" id="{556B6902-FBB0-F4CB-FDAB-DA818EA65741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ylinder 71">
                <a:extLst>
                  <a:ext uri="{FF2B5EF4-FFF2-40B4-BE49-F238E27FC236}">
                    <a16:creationId xmlns:a16="http://schemas.microsoft.com/office/drawing/2014/main" id="{8CCD1AD3-5D29-142E-1238-01BE88ED834B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ylinder 72">
                <a:extLst>
                  <a:ext uri="{FF2B5EF4-FFF2-40B4-BE49-F238E27FC236}">
                    <a16:creationId xmlns:a16="http://schemas.microsoft.com/office/drawing/2014/main" id="{A04E0EB1-264F-E293-C7F4-C63B150B8368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ylinder 73">
                <a:extLst>
                  <a:ext uri="{FF2B5EF4-FFF2-40B4-BE49-F238E27FC236}">
                    <a16:creationId xmlns:a16="http://schemas.microsoft.com/office/drawing/2014/main" id="{62AFB82F-ADF7-A8D2-DCE6-044DC862AD62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ylinder 74">
                <a:extLst>
                  <a:ext uri="{FF2B5EF4-FFF2-40B4-BE49-F238E27FC236}">
                    <a16:creationId xmlns:a16="http://schemas.microsoft.com/office/drawing/2014/main" id="{1B0263A4-B58A-59C5-8E17-9BAD43C78136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ylinder 75">
                <a:extLst>
                  <a:ext uri="{FF2B5EF4-FFF2-40B4-BE49-F238E27FC236}">
                    <a16:creationId xmlns:a16="http://schemas.microsoft.com/office/drawing/2014/main" id="{837A2542-CCF7-0B60-C88D-30FA1C830202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E2BE7F-A4BB-C3B1-DCDA-BD63572E9A29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Cohort Diagnostics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BA06EAC-F75C-E8B1-8430-EB206445D7F9}"/>
              </a:ext>
            </a:extLst>
          </p:cNvPr>
          <p:cNvGrpSpPr/>
          <p:nvPr/>
        </p:nvGrpSpPr>
        <p:grpSpPr>
          <a:xfrm>
            <a:off x="2470103" y="159991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A13CDDF-9703-1C5F-89BB-87AA084E0CA6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54167696-C7AE-92C4-D20C-01507498BBFB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ylinder 80">
                <a:extLst>
                  <a:ext uri="{FF2B5EF4-FFF2-40B4-BE49-F238E27FC236}">
                    <a16:creationId xmlns:a16="http://schemas.microsoft.com/office/drawing/2014/main" id="{B8E75645-1802-3F26-B2D5-BB6AFAF842FE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ylinder 81">
                <a:extLst>
                  <a:ext uri="{FF2B5EF4-FFF2-40B4-BE49-F238E27FC236}">
                    <a16:creationId xmlns:a16="http://schemas.microsoft.com/office/drawing/2014/main" id="{12D18B27-BB2B-E482-55AA-57EF58EE197D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ylinder 82">
                <a:extLst>
                  <a:ext uri="{FF2B5EF4-FFF2-40B4-BE49-F238E27FC236}">
                    <a16:creationId xmlns:a16="http://schemas.microsoft.com/office/drawing/2014/main" id="{7C4A7506-8807-46C6-9E78-9AC660BB0066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ylinder 83">
                <a:extLst>
                  <a:ext uri="{FF2B5EF4-FFF2-40B4-BE49-F238E27FC236}">
                    <a16:creationId xmlns:a16="http://schemas.microsoft.com/office/drawing/2014/main" id="{CB52E393-A63E-7BF8-BA54-2C4E38B4510E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ylinder 84">
                <a:extLst>
                  <a:ext uri="{FF2B5EF4-FFF2-40B4-BE49-F238E27FC236}">
                    <a16:creationId xmlns:a16="http://schemas.microsoft.com/office/drawing/2014/main" id="{DD00133A-78F8-4162-1E48-720FE92CF797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A7106FFE-1C2D-E13B-349C-9A41EC93E6C3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30561F0-29C4-039A-A5AC-A2F4303003CF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ylinder 87">
                <a:extLst>
                  <a:ext uri="{FF2B5EF4-FFF2-40B4-BE49-F238E27FC236}">
                    <a16:creationId xmlns:a16="http://schemas.microsoft.com/office/drawing/2014/main" id="{A0E1F15E-0A7A-FDBF-9837-D4CCD744271B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CE7D23-21C3-74F5-38DC-A8A65C2F3274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Cohort Incidence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81BEE98-8C0D-4C8D-CF28-B72B26D0A0E2}"/>
              </a:ext>
            </a:extLst>
          </p:cNvPr>
          <p:cNvGrpSpPr/>
          <p:nvPr/>
        </p:nvGrpSpPr>
        <p:grpSpPr>
          <a:xfrm>
            <a:off x="4533900" y="3064548"/>
            <a:ext cx="1943100" cy="930948"/>
            <a:chOff x="413665" y="4597097"/>
            <a:chExt cx="1943100" cy="930948"/>
          </a:xfrm>
          <a:solidFill>
            <a:schemeClr val="accent3"/>
          </a:solidFill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A5C13E7-FA89-9460-10F9-415F3E18530C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57610870-1354-5291-B32F-C974630CC103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17EF27CB-819A-AB94-E660-746215DFFA2D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DC67B99D-E62F-C307-6ADC-03651B8086C4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19D73B98-2E23-62C1-CA52-2B4FFFC62EC8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FE4D56B0-43E4-8922-D74D-CC336EC88F9C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3C6D186F-7CBB-C62D-DFDD-0479633493C9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ylinder 97">
                <a:extLst>
                  <a:ext uri="{FF2B5EF4-FFF2-40B4-BE49-F238E27FC236}">
                    <a16:creationId xmlns:a16="http://schemas.microsoft.com/office/drawing/2014/main" id="{1B6B504B-2405-93C5-3382-B5076A2B37DA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ylinder 98">
                <a:extLst>
                  <a:ext uri="{FF2B5EF4-FFF2-40B4-BE49-F238E27FC236}">
                    <a16:creationId xmlns:a16="http://schemas.microsoft.com/office/drawing/2014/main" id="{3D00689A-AE80-ABBB-8005-B9E1FC8D1565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DC2E55A3-CDA7-0913-8B29-C4F668CDBDD0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6A322E-68C3-CE55-7B44-3360FDA9D529}"/>
                </a:ext>
              </a:extLst>
            </p:cNvPr>
            <p:cNvSpPr txBox="1"/>
            <p:nvPr/>
          </p:nvSpPr>
          <p:spPr>
            <a:xfrm>
              <a:off x="413665" y="4943270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Evidence Synthesis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839A566-6C94-B888-53C6-F4B0BECBE9CD}"/>
              </a:ext>
            </a:extLst>
          </p:cNvPr>
          <p:cNvGrpSpPr/>
          <p:nvPr/>
        </p:nvGrpSpPr>
        <p:grpSpPr>
          <a:xfrm>
            <a:off x="6705600" y="1599910"/>
            <a:ext cx="2083930" cy="908840"/>
            <a:chOff x="8883411" y="5635095"/>
            <a:chExt cx="1943230" cy="904312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AD22366-0FF1-EC6A-0BF5-B5928EB582E5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D3518F76-DE4C-2D25-3899-93BD20B35938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62E9C213-9995-6604-3D10-F58453F2B77A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ylinder 105">
                <a:extLst>
                  <a:ext uri="{FF2B5EF4-FFF2-40B4-BE49-F238E27FC236}">
                    <a16:creationId xmlns:a16="http://schemas.microsoft.com/office/drawing/2014/main" id="{0D378A88-C316-4836-C9CE-E38CE1558135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B4EAABA7-65AE-D095-BFD1-63E1EC42998B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9A6F27B0-7050-5A77-58DD-CC6D65AE82E8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82C19CFD-4CCF-985C-FC22-AA291A87AC1A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B47D6E09-E493-5806-0571-26E27A25A5B3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2A29C813-9616-A2BF-71FA-31B8A0A3BAD4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84D81ECF-7D93-F69E-5B3C-CE102972F789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DD7FECD-9A1B-6168-B6E7-57483A899140}"/>
                </a:ext>
              </a:extLst>
            </p:cNvPr>
            <p:cNvSpPr txBox="1"/>
            <p:nvPr/>
          </p:nvSpPr>
          <p:spPr>
            <a:xfrm>
              <a:off x="8883411" y="6088864"/>
              <a:ext cx="1638703" cy="353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Characterization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D51CDDE-9C41-C812-FD77-52410A7503A2}"/>
              </a:ext>
            </a:extLst>
          </p:cNvPr>
          <p:cNvSpPr txBox="1"/>
          <p:nvPr/>
        </p:nvSpPr>
        <p:spPr>
          <a:xfrm>
            <a:off x="6366991" y="4156130"/>
            <a:ext cx="5448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Building up standardized analytics one </a:t>
            </a:r>
            <a:r>
              <a:rPr lang="en-US" sz="3600" dirty="0" err="1"/>
              <a:t>lego</a:t>
            </a:r>
            <a:r>
              <a:rPr lang="en-US" sz="3600" dirty="0"/>
              <a:t> at a time.</a:t>
            </a:r>
          </a:p>
        </p:txBody>
      </p:sp>
      <p:pic>
        <p:nvPicPr>
          <p:cNvPr id="3" name="Picture 2" descr="LEGO Set 1606-1 Car (1987 Universal Building Set &gt; Basic) | Rebrickable -  Build with LEGO">
            <a:extLst>
              <a:ext uri="{FF2B5EF4-FFF2-40B4-BE49-F238E27FC236}">
                <a16:creationId xmlns:a16="http://schemas.microsoft.com/office/drawing/2014/main" id="{EF38CB36-2521-5E5D-A8E9-E6DBA9378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219201"/>
            <a:ext cx="2141624" cy="1713299"/>
          </a:xfrm>
          <a:prstGeom prst="rect">
            <a:avLst/>
          </a:prstGeom>
          <a:noFill/>
          <a:effectLst>
            <a:glow rad="127000">
              <a:schemeClr val="accent1">
                <a:lumMod val="40000"/>
                <a:lumOff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4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21A7-B8FD-FFD7-6F51-B0EF5B3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the Strategus framework?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E8CE-D3E9-4C45-6C35-7BF6A19B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Strategus modules can be combined to accommodate various study designs.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ADEFF3-4AEC-9070-109A-A0FFD626511E}"/>
              </a:ext>
            </a:extLst>
          </p:cNvPr>
          <p:cNvGrpSpPr/>
          <p:nvPr/>
        </p:nvGrpSpPr>
        <p:grpSpPr>
          <a:xfrm>
            <a:off x="3810000" y="533985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71FAAC4-7F49-4FEB-197C-8D491CBC7D28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5E4A29EC-4F4E-7799-7DE9-F42FEF5C8DF5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ylinder 43">
                <a:extLst>
                  <a:ext uri="{FF2B5EF4-FFF2-40B4-BE49-F238E27FC236}">
                    <a16:creationId xmlns:a16="http://schemas.microsoft.com/office/drawing/2014/main" id="{FB53BFD3-6DB9-A15B-6A54-9D4D8E4834D7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ylinder 44">
                <a:extLst>
                  <a:ext uri="{FF2B5EF4-FFF2-40B4-BE49-F238E27FC236}">
                    <a16:creationId xmlns:a16="http://schemas.microsoft.com/office/drawing/2014/main" id="{AC14236D-09E8-6D4A-1770-AA51DDB5D559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ylinder 45">
                <a:extLst>
                  <a:ext uri="{FF2B5EF4-FFF2-40B4-BE49-F238E27FC236}">
                    <a16:creationId xmlns:a16="http://schemas.microsoft.com/office/drawing/2014/main" id="{C2312634-C920-840E-39CC-8DE4B6B79589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ylinder 46">
                <a:extLst>
                  <a:ext uri="{FF2B5EF4-FFF2-40B4-BE49-F238E27FC236}">
                    <a16:creationId xmlns:a16="http://schemas.microsoft.com/office/drawing/2014/main" id="{6ECA5939-67B1-1B91-FB26-8656CBF4CE06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ylinder 47">
                <a:extLst>
                  <a:ext uri="{FF2B5EF4-FFF2-40B4-BE49-F238E27FC236}">
                    <a16:creationId xmlns:a16="http://schemas.microsoft.com/office/drawing/2014/main" id="{B333241A-3CDC-8752-32B1-5B2442B197F6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ylinder 48">
                <a:extLst>
                  <a:ext uri="{FF2B5EF4-FFF2-40B4-BE49-F238E27FC236}">
                    <a16:creationId xmlns:a16="http://schemas.microsoft.com/office/drawing/2014/main" id="{BFCB06DB-F095-DDF1-1917-523312F11D4D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ylinder 49">
                <a:extLst>
                  <a:ext uri="{FF2B5EF4-FFF2-40B4-BE49-F238E27FC236}">
                    <a16:creationId xmlns:a16="http://schemas.microsoft.com/office/drawing/2014/main" id="{9FAD83C5-9290-0EF7-B1D2-FF70C5FA65DE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ylinder 50">
                <a:extLst>
                  <a:ext uri="{FF2B5EF4-FFF2-40B4-BE49-F238E27FC236}">
                    <a16:creationId xmlns:a16="http://schemas.microsoft.com/office/drawing/2014/main" id="{D1FB1DB5-CC91-C27E-B76A-871EFD3BD803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04709C-2034-8C72-FD71-E9A05A2AE1DC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Cohort Generator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322904-37C8-1AAB-A409-3D249B42DCE3}"/>
              </a:ext>
            </a:extLst>
          </p:cNvPr>
          <p:cNvGrpSpPr/>
          <p:nvPr/>
        </p:nvGrpSpPr>
        <p:grpSpPr>
          <a:xfrm>
            <a:off x="762000" y="533985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24DA7D5-3F32-A072-A33B-7CBB0371FD46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C0E27C3E-960E-EE33-8533-DE864F6953A9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ylinder 115">
                <a:extLst>
                  <a:ext uri="{FF2B5EF4-FFF2-40B4-BE49-F238E27FC236}">
                    <a16:creationId xmlns:a16="http://schemas.microsoft.com/office/drawing/2014/main" id="{345A0544-C2C0-67FD-C259-BFDDCB9D55A2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ylinder 116">
                <a:extLst>
                  <a:ext uri="{FF2B5EF4-FFF2-40B4-BE49-F238E27FC236}">
                    <a16:creationId xmlns:a16="http://schemas.microsoft.com/office/drawing/2014/main" id="{2D6C17FD-4B32-E722-ED44-7BCF39F77053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ylinder 117">
                <a:extLst>
                  <a:ext uri="{FF2B5EF4-FFF2-40B4-BE49-F238E27FC236}">
                    <a16:creationId xmlns:a16="http://schemas.microsoft.com/office/drawing/2014/main" id="{3BEB1CEE-E6C2-E54C-9DF8-F055631C5318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ylinder 118">
                <a:extLst>
                  <a:ext uri="{FF2B5EF4-FFF2-40B4-BE49-F238E27FC236}">
                    <a16:creationId xmlns:a16="http://schemas.microsoft.com/office/drawing/2014/main" id="{8119E9DC-B6E3-2949-6F59-0867456C433E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ylinder 119">
                <a:extLst>
                  <a:ext uri="{FF2B5EF4-FFF2-40B4-BE49-F238E27FC236}">
                    <a16:creationId xmlns:a16="http://schemas.microsoft.com/office/drawing/2014/main" id="{ABEC0501-3E9A-8FBB-43CC-824A327D7913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ylinder 120">
                <a:extLst>
                  <a:ext uri="{FF2B5EF4-FFF2-40B4-BE49-F238E27FC236}">
                    <a16:creationId xmlns:a16="http://schemas.microsoft.com/office/drawing/2014/main" id="{D25C88DE-248A-AF1B-CC8C-2EBFE47AA35A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ylinder 121">
                <a:extLst>
                  <a:ext uri="{FF2B5EF4-FFF2-40B4-BE49-F238E27FC236}">
                    <a16:creationId xmlns:a16="http://schemas.microsoft.com/office/drawing/2014/main" id="{E0829F6C-0261-8EFE-8B6C-D209E3078603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ylinder 122">
                <a:extLst>
                  <a:ext uri="{FF2B5EF4-FFF2-40B4-BE49-F238E27FC236}">
                    <a16:creationId xmlns:a16="http://schemas.microsoft.com/office/drawing/2014/main" id="{FBFA72C0-DD2A-C83E-5AEC-8595AC2B4141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A2F84FC-FB87-CAA4-0B19-4A73CBB1014F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Cohort Generator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CC6CF3D-0BC4-75A8-F8BB-9AA88AB9B031}"/>
              </a:ext>
            </a:extLst>
          </p:cNvPr>
          <p:cNvGrpSpPr/>
          <p:nvPr/>
        </p:nvGrpSpPr>
        <p:grpSpPr>
          <a:xfrm>
            <a:off x="762000" y="4837228"/>
            <a:ext cx="1943100" cy="1215582"/>
            <a:chOff x="8883541" y="5635095"/>
            <a:chExt cx="1943100" cy="1215582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052F0CF-BB2A-59D7-763C-2B97D24E16D2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1980CB68-54CC-E98F-2E29-0705071D1A4E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80BFCB86-A2E2-DA9D-7A5D-2C1F88E37286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F77C0857-21AE-9DED-BEED-4C8007802C1F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10420D2-5D4C-82A1-A8C5-F0EAF59B55FD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0CE762A3-F10F-CEB6-E877-2578228B414F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AAAB64D6-2E12-790F-F845-A7513675458B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E12AD85D-FD40-321C-6DD4-A48457BF9FD2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ylinder 97">
                <a:extLst>
                  <a:ext uri="{FF2B5EF4-FFF2-40B4-BE49-F238E27FC236}">
                    <a16:creationId xmlns:a16="http://schemas.microsoft.com/office/drawing/2014/main" id="{4DD3201D-F9F5-2E82-C7F3-C4DBC48DA48F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ylinder 98">
                <a:extLst>
                  <a:ext uri="{FF2B5EF4-FFF2-40B4-BE49-F238E27FC236}">
                    <a16:creationId xmlns:a16="http://schemas.microsoft.com/office/drawing/2014/main" id="{7CD12549-BAAD-7866-CA5A-735AF1970546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D60F260-4FEB-82F4-CABF-3627DBD3D104}"/>
                </a:ext>
              </a:extLst>
            </p:cNvPr>
            <p:cNvSpPr txBox="1"/>
            <p:nvPr/>
          </p:nvSpPr>
          <p:spPr>
            <a:xfrm>
              <a:off x="8883541" y="5973514"/>
              <a:ext cx="1638703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Cohort</a:t>
              </a:r>
            </a:p>
            <a:p>
              <a:pPr algn="ctr"/>
              <a:r>
                <a:rPr lang="en-US" sz="1700" dirty="0"/>
                <a:t>Incidence</a:t>
              </a:r>
            </a:p>
            <a:p>
              <a:pPr algn="ctr"/>
              <a:endParaRPr lang="en-US" sz="1700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6DBEF72-18AD-B355-14B0-396DC204239A}"/>
              </a:ext>
            </a:extLst>
          </p:cNvPr>
          <p:cNvGrpSpPr/>
          <p:nvPr/>
        </p:nvGrpSpPr>
        <p:grpSpPr>
          <a:xfrm>
            <a:off x="3810000" y="4829439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776F9F2-13B0-7E19-B3B2-51BED2A78128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6684541B-0A25-E0A2-20C1-C04B9C66DB6B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ylinder 151">
                <a:extLst>
                  <a:ext uri="{FF2B5EF4-FFF2-40B4-BE49-F238E27FC236}">
                    <a16:creationId xmlns:a16="http://schemas.microsoft.com/office/drawing/2014/main" id="{9DA81AA3-ED30-0050-8E21-7A150E85E71F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ylinder 152">
                <a:extLst>
                  <a:ext uri="{FF2B5EF4-FFF2-40B4-BE49-F238E27FC236}">
                    <a16:creationId xmlns:a16="http://schemas.microsoft.com/office/drawing/2014/main" id="{C1178984-A713-086A-7AD1-E30298D57113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8F6EECA-BD60-7379-B122-4075A54E84AF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ylinder 154">
                <a:extLst>
                  <a:ext uri="{FF2B5EF4-FFF2-40B4-BE49-F238E27FC236}">
                    <a16:creationId xmlns:a16="http://schemas.microsoft.com/office/drawing/2014/main" id="{1DAC406A-712B-E5A2-3992-C3E34E6C242D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ylinder 155">
                <a:extLst>
                  <a:ext uri="{FF2B5EF4-FFF2-40B4-BE49-F238E27FC236}">
                    <a16:creationId xmlns:a16="http://schemas.microsoft.com/office/drawing/2014/main" id="{80E08727-6B1A-1467-1A8E-EE8BCB6069D2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ylinder 156">
                <a:extLst>
                  <a:ext uri="{FF2B5EF4-FFF2-40B4-BE49-F238E27FC236}">
                    <a16:creationId xmlns:a16="http://schemas.microsoft.com/office/drawing/2014/main" id="{A2F0E288-2EE4-AF83-74E3-FCBEBF5509F4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ylinder 157">
                <a:extLst>
                  <a:ext uri="{FF2B5EF4-FFF2-40B4-BE49-F238E27FC236}">
                    <a16:creationId xmlns:a16="http://schemas.microsoft.com/office/drawing/2014/main" id="{48C50077-6CED-4C14-B80B-B17CD9587DC0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ylinder 158">
                <a:extLst>
                  <a:ext uri="{FF2B5EF4-FFF2-40B4-BE49-F238E27FC236}">
                    <a16:creationId xmlns:a16="http://schemas.microsoft.com/office/drawing/2014/main" id="{B6D47505-F5AE-CC41-E1EB-5D8C6164309D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5FE5989-6C93-4796-DCB4-CD497B57D213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Cohort Incidence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A623E2-6A4F-C27A-6938-3A44AF2B090C}"/>
              </a:ext>
            </a:extLst>
          </p:cNvPr>
          <p:cNvGrpSpPr/>
          <p:nvPr/>
        </p:nvGrpSpPr>
        <p:grpSpPr>
          <a:xfrm>
            <a:off x="3810000" y="4337881"/>
            <a:ext cx="1943100" cy="926587"/>
            <a:chOff x="413665" y="4597097"/>
            <a:chExt cx="1943100" cy="926587"/>
          </a:xfrm>
          <a:solidFill>
            <a:schemeClr val="accent6"/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D072F06-24BB-61A4-6453-E687B64734FA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8C629EDD-3DB2-5466-EC2B-00C14864072D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ylinder 31">
                <a:extLst>
                  <a:ext uri="{FF2B5EF4-FFF2-40B4-BE49-F238E27FC236}">
                    <a16:creationId xmlns:a16="http://schemas.microsoft.com/office/drawing/2014/main" id="{4FC90078-0DA7-AFBC-E7B7-E617AB12A152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ylinder 32">
                <a:extLst>
                  <a:ext uri="{FF2B5EF4-FFF2-40B4-BE49-F238E27FC236}">
                    <a16:creationId xmlns:a16="http://schemas.microsoft.com/office/drawing/2014/main" id="{F3CFC41B-6710-AF37-88B2-C52300E5BF67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ylinder 33">
                <a:extLst>
                  <a:ext uri="{FF2B5EF4-FFF2-40B4-BE49-F238E27FC236}">
                    <a16:creationId xmlns:a16="http://schemas.microsoft.com/office/drawing/2014/main" id="{44FA6F08-5457-325C-7D9A-DE2650FFDA56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ylinder 34">
                <a:extLst>
                  <a:ext uri="{FF2B5EF4-FFF2-40B4-BE49-F238E27FC236}">
                    <a16:creationId xmlns:a16="http://schemas.microsoft.com/office/drawing/2014/main" id="{A017ADD6-36AC-6E20-5E31-AAB871D68D78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ylinder 35">
                <a:extLst>
                  <a:ext uri="{FF2B5EF4-FFF2-40B4-BE49-F238E27FC236}">
                    <a16:creationId xmlns:a16="http://schemas.microsoft.com/office/drawing/2014/main" id="{304DD613-519B-E3E7-C5D4-66921F244A37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3D4BC801-ADAF-0B2A-2111-2515387D05FB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ylinder 37">
                <a:extLst>
                  <a:ext uri="{FF2B5EF4-FFF2-40B4-BE49-F238E27FC236}">
                    <a16:creationId xmlns:a16="http://schemas.microsoft.com/office/drawing/2014/main" id="{17C50822-3026-B673-04F4-7F4D3D5F14EB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ylinder 38">
                <a:extLst>
                  <a:ext uri="{FF2B5EF4-FFF2-40B4-BE49-F238E27FC236}">
                    <a16:creationId xmlns:a16="http://schemas.microsoft.com/office/drawing/2014/main" id="{EB90DB5A-8909-9866-78B3-CE75E13A67B2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23C55-4436-4A0A-F0F1-FA7647D701E6}"/>
                </a:ext>
              </a:extLst>
            </p:cNvPr>
            <p:cNvSpPr txBox="1"/>
            <p:nvPr/>
          </p:nvSpPr>
          <p:spPr>
            <a:xfrm>
              <a:off x="413665" y="4938909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Patient Level Prediction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6C15B8E-7A45-5F8F-FF13-E026DD90BBE7}"/>
              </a:ext>
            </a:extLst>
          </p:cNvPr>
          <p:cNvGrpSpPr/>
          <p:nvPr/>
        </p:nvGrpSpPr>
        <p:grpSpPr>
          <a:xfrm>
            <a:off x="6781800" y="533985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9FC30AA-51DE-6603-C58A-2313BA7D586F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211" name="Cube 210">
                <a:extLst>
                  <a:ext uri="{FF2B5EF4-FFF2-40B4-BE49-F238E27FC236}">
                    <a16:creationId xmlns:a16="http://schemas.microsoft.com/office/drawing/2014/main" id="{5FB8B3C7-FC32-06A1-C508-88DAFBBDA3C4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Cylinder 211">
                <a:extLst>
                  <a:ext uri="{FF2B5EF4-FFF2-40B4-BE49-F238E27FC236}">
                    <a16:creationId xmlns:a16="http://schemas.microsoft.com/office/drawing/2014/main" id="{87E22016-9C64-A10B-2A0F-81B25AA16610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Cylinder 212">
                <a:extLst>
                  <a:ext uri="{FF2B5EF4-FFF2-40B4-BE49-F238E27FC236}">
                    <a16:creationId xmlns:a16="http://schemas.microsoft.com/office/drawing/2014/main" id="{158F0EF9-5744-0081-518D-83322B356CC7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Cylinder 213">
                <a:extLst>
                  <a:ext uri="{FF2B5EF4-FFF2-40B4-BE49-F238E27FC236}">
                    <a16:creationId xmlns:a16="http://schemas.microsoft.com/office/drawing/2014/main" id="{C1F6EA81-3CE7-BCBC-E408-A352D3E6AE0C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Cylinder 214">
                <a:extLst>
                  <a:ext uri="{FF2B5EF4-FFF2-40B4-BE49-F238E27FC236}">
                    <a16:creationId xmlns:a16="http://schemas.microsoft.com/office/drawing/2014/main" id="{497572D7-05FE-A3E3-5978-593213712979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Cylinder 215">
                <a:extLst>
                  <a:ext uri="{FF2B5EF4-FFF2-40B4-BE49-F238E27FC236}">
                    <a16:creationId xmlns:a16="http://schemas.microsoft.com/office/drawing/2014/main" id="{CC5B7905-943A-1980-86E2-FCA012EF31C6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Cylinder 216">
                <a:extLst>
                  <a:ext uri="{FF2B5EF4-FFF2-40B4-BE49-F238E27FC236}">
                    <a16:creationId xmlns:a16="http://schemas.microsoft.com/office/drawing/2014/main" id="{3115D86A-4806-EBB1-7E96-8D0AC32EB3CE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Cylinder 217">
                <a:extLst>
                  <a:ext uri="{FF2B5EF4-FFF2-40B4-BE49-F238E27FC236}">
                    <a16:creationId xmlns:a16="http://schemas.microsoft.com/office/drawing/2014/main" id="{7FAEA557-C403-430E-66AD-9E60410124D9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Cylinder 218">
                <a:extLst>
                  <a:ext uri="{FF2B5EF4-FFF2-40B4-BE49-F238E27FC236}">
                    <a16:creationId xmlns:a16="http://schemas.microsoft.com/office/drawing/2014/main" id="{B4E3A54F-5E7A-8EF6-13BF-FC4D475168C7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FCA44CA-813A-58DA-72D5-E109D2C9B104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Cohort Generator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78BE5FB-69F1-F784-0B7A-4A7320E413D2}"/>
              </a:ext>
            </a:extLst>
          </p:cNvPr>
          <p:cNvGrpSpPr/>
          <p:nvPr/>
        </p:nvGrpSpPr>
        <p:grpSpPr>
          <a:xfrm>
            <a:off x="6781800" y="4829439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3CD39B2-C9A8-0A79-873C-408A4CCCDB41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223" name="Cube 222">
                <a:extLst>
                  <a:ext uri="{FF2B5EF4-FFF2-40B4-BE49-F238E27FC236}">
                    <a16:creationId xmlns:a16="http://schemas.microsoft.com/office/drawing/2014/main" id="{A64DB073-6465-FEC1-2700-E9CE28622900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Cylinder 223">
                <a:extLst>
                  <a:ext uri="{FF2B5EF4-FFF2-40B4-BE49-F238E27FC236}">
                    <a16:creationId xmlns:a16="http://schemas.microsoft.com/office/drawing/2014/main" id="{64C0D843-7380-D944-CBB9-F166014A1DAB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ylinder 224">
                <a:extLst>
                  <a:ext uri="{FF2B5EF4-FFF2-40B4-BE49-F238E27FC236}">
                    <a16:creationId xmlns:a16="http://schemas.microsoft.com/office/drawing/2014/main" id="{573D65BE-B2F2-2465-F955-6AB4EC14E71B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ylinder 225">
                <a:extLst>
                  <a:ext uri="{FF2B5EF4-FFF2-40B4-BE49-F238E27FC236}">
                    <a16:creationId xmlns:a16="http://schemas.microsoft.com/office/drawing/2014/main" id="{D8B77740-A310-FD53-4A57-4965F5169A99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Cylinder 226">
                <a:extLst>
                  <a:ext uri="{FF2B5EF4-FFF2-40B4-BE49-F238E27FC236}">
                    <a16:creationId xmlns:a16="http://schemas.microsoft.com/office/drawing/2014/main" id="{83702C84-F4F6-6E75-05C3-2001988D559D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ylinder 227">
                <a:extLst>
                  <a:ext uri="{FF2B5EF4-FFF2-40B4-BE49-F238E27FC236}">
                    <a16:creationId xmlns:a16="http://schemas.microsoft.com/office/drawing/2014/main" id="{E6592188-3BED-C51A-9BFE-838F362DC749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ylinder 228">
                <a:extLst>
                  <a:ext uri="{FF2B5EF4-FFF2-40B4-BE49-F238E27FC236}">
                    <a16:creationId xmlns:a16="http://schemas.microsoft.com/office/drawing/2014/main" id="{20B1C8FD-EFF8-21AE-150C-E94151EF5BBB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ylinder 229">
                <a:extLst>
                  <a:ext uri="{FF2B5EF4-FFF2-40B4-BE49-F238E27FC236}">
                    <a16:creationId xmlns:a16="http://schemas.microsoft.com/office/drawing/2014/main" id="{AA4EC217-1D87-5502-C6B8-3D50788522E4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ylinder 230">
                <a:extLst>
                  <a:ext uri="{FF2B5EF4-FFF2-40B4-BE49-F238E27FC236}">
                    <a16:creationId xmlns:a16="http://schemas.microsoft.com/office/drawing/2014/main" id="{52BB67A9-E252-F0AA-EBD5-B9AEB7982AFA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8240960-BC74-9E7C-2CA1-575D8950E8D3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Cohort Incidence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C80A02C-AF2A-663F-D423-F4F3BCD9449A}"/>
              </a:ext>
            </a:extLst>
          </p:cNvPr>
          <p:cNvGrpSpPr/>
          <p:nvPr/>
        </p:nvGrpSpPr>
        <p:grpSpPr>
          <a:xfrm>
            <a:off x="6781800" y="4337881"/>
            <a:ext cx="1943100" cy="926587"/>
            <a:chOff x="413665" y="4597097"/>
            <a:chExt cx="1943100" cy="926587"/>
          </a:xfrm>
          <a:solidFill>
            <a:schemeClr val="accent6"/>
          </a:solidFill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E81CFCB-B138-3A41-248A-EFDB5CDBAD85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235" name="Cube 234">
                <a:extLst>
                  <a:ext uri="{FF2B5EF4-FFF2-40B4-BE49-F238E27FC236}">
                    <a16:creationId xmlns:a16="http://schemas.microsoft.com/office/drawing/2014/main" id="{C3041C17-A200-1265-2B71-EF0422B4E842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Cylinder 235">
                <a:extLst>
                  <a:ext uri="{FF2B5EF4-FFF2-40B4-BE49-F238E27FC236}">
                    <a16:creationId xmlns:a16="http://schemas.microsoft.com/office/drawing/2014/main" id="{73AF9937-C081-C23C-E0F7-87F05A52BC28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Cylinder 236">
                <a:extLst>
                  <a:ext uri="{FF2B5EF4-FFF2-40B4-BE49-F238E27FC236}">
                    <a16:creationId xmlns:a16="http://schemas.microsoft.com/office/drawing/2014/main" id="{502DF61F-234A-6B88-2F99-1803EEFF14BB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Cylinder 237">
                <a:extLst>
                  <a:ext uri="{FF2B5EF4-FFF2-40B4-BE49-F238E27FC236}">
                    <a16:creationId xmlns:a16="http://schemas.microsoft.com/office/drawing/2014/main" id="{5DE65EBB-D58F-1299-EA05-EE72075BC9BA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Cylinder 238">
                <a:extLst>
                  <a:ext uri="{FF2B5EF4-FFF2-40B4-BE49-F238E27FC236}">
                    <a16:creationId xmlns:a16="http://schemas.microsoft.com/office/drawing/2014/main" id="{7E620BE9-6BF1-8AC9-9312-B43956839AF8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Cylinder 239">
                <a:extLst>
                  <a:ext uri="{FF2B5EF4-FFF2-40B4-BE49-F238E27FC236}">
                    <a16:creationId xmlns:a16="http://schemas.microsoft.com/office/drawing/2014/main" id="{41F53296-BB0A-E0FB-F8C0-AF9494B983ED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Cylinder 240">
                <a:extLst>
                  <a:ext uri="{FF2B5EF4-FFF2-40B4-BE49-F238E27FC236}">
                    <a16:creationId xmlns:a16="http://schemas.microsoft.com/office/drawing/2014/main" id="{BFFDEF13-9D52-B804-D72A-52B4A45F59D6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Cylinder 241">
                <a:extLst>
                  <a:ext uri="{FF2B5EF4-FFF2-40B4-BE49-F238E27FC236}">
                    <a16:creationId xmlns:a16="http://schemas.microsoft.com/office/drawing/2014/main" id="{ED1C78F2-E2AF-8FCE-B95E-75D4F091B8F8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Cylinder 242">
                <a:extLst>
                  <a:ext uri="{FF2B5EF4-FFF2-40B4-BE49-F238E27FC236}">
                    <a16:creationId xmlns:a16="http://schemas.microsoft.com/office/drawing/2014/main" id="{EFAB17A4-BA2A-9E6F-DF48-BB9D584CB870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803F769-5F60-A88D-4F8F-4065CDC9D357}"/>
                </a:ext>
              </a:extLst>
            </p:cNvPr>
            <p:cNvSpPr txBox="1"/>
            <p:nvPr/>
          </p:nvSpPr>
          <p:spPr>
            <a:xfrm>
              <a:off x="413665" y="4938909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Patient Level Prediction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7536E7E-A7DF-5376-FFE6-41B58D2C93F5}"/>
              </a:ext>
            </a:extLst>
          </p:cNvPr>
          <p:cNvGrpSpPr/>
          <p:nvPr/>
        </p:nvGrpSpPr>
        <p:grpSpPr>
          <a:xfrm>
            <a:off x="6781800" y="3822839"/>
            <a:ext cx="1943100" cy="926587"/>
            <a:chOff x="413665" y="4597097"/>
            <a:chExt cx="1943100" cy="926587"/>
          </a:xfrm>
          <a:solidFill>
            <a:schemeClr val="accent6"/>
          </a:solidFill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B56AA26-3E03-F730-3D3E-C255620A9231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9399700A-E8D3-7126-B4E6-C848E2425B07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ylinder 163">
                <a:extLst>
                  <a:ext uri="{FF2B5EF4-FFF2-40B4-BE49-F238E27FC236}">
                    <a16:creationId xmlns:a16="http://schemas.microsoft.com/office/drawing/2014/main" id="{8EEF6668-0140-09FD-77BC-F0CB1FB6D27E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ylinder 164">
                <a:extLst>
                  <a:ext uri="{FF2B5EF4-FFF2-40B4-BE49-F238E27FC236}">
                    <a16:creationId xmlns:a16="http://schemas.microsoft.com/office/drawing/2014/main" id="{0E4C0896-53C3-B599-9225-321A4A15C40A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ylinder 165">
                <a:extLst>
                  <a:ext uri="{FF2B5EF4-FFF2-40B4-BE49-F238E27FC236}">
                    <a16:creationId xmlns:a16="http://schemas.microsoft.com/office/drawing/2014/main" id="{EECB7092-930A-37EE-BACB-BEBCFAE252ED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ylinder 166">
                <a:extLst>
                  <a:ext uri="{FF2B5EF4-FFF2-40B4-BE49-F238E27FC236}">
                    <a16:creationId xmlns:a16="http://schemas.microsoft.com/office/drawing/2014/main" id="{2F9CB0D2-6421-C1DC-8A3D-9E2168D4BC80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ylinder 167">
                <a:extLst>
                  <a:ext uri="{FF2B5EF4-FFF2-40B4-BE49-F238E27FC236}">
                    <a16:creationId xmlns:a16="http://schemas.microsoft.com/office/drawing/2014/main" id="{D08E1993-71F2-4373-BCAB-FCC94DB0A8A6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ylinder 168">
                <a:extLst>
                  <a:ext uri="{FF2B5EF4-FFF2-40B4-BE49-F238E27FC236}">
                    <a16:creationId xmlns:a16="http://schemas.microsoft.com/office/drawing/2014/main" id="{01F1D28E-092A-6D31-3843-579B3B7ED46A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ylinder 169">
                <a:extLst>
                  <a:ext uri="{FF2B5EF4-FFF2-40B4-BE49-F238E27FC236}">
                    <a16:creationId xmlns:a16="http://schemas.microsoft.com/office/drawing/2014/main" id="{66318876-BD0F-597A-4020-F22A443C991E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1E9985C6-ECA9-04A3-2D9C-F2FEC4C7335F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4F99F63-0447-F1DF-8CB5-991C413378F9}"/>
                </a:ext>
              </a:extLst>
            </p:cNvPr>
            <p:cNvSpPr txBox="1"/>
            <p:nvPr/>
          </p:nvSpPr>
          <p:spPr>
            <a:xfrm>
              <a:off x="413665" y="4938909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Deep Patient Level Prediction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5EEF57D-7E9A-0B45-E28F-6EF942983A5C}"/>
              </a:ext>
            </a:extLst>
          </p:cNvPr>
          <p:cNvGrpSpPr/>
          <p:nvPr/>
        </p:nvGrpSpPr>
        <p:grpSpPr>
          <a:xfrm>
            <a:off x="9556674" y="2286000"/>
            <a:ext cx="1943100" cy="4114800"/>
            <a:chOff x="9556674" y="2286000"/>
            <a:chExt cx="1943100" cy="41148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CB9369-2E95-CD93-AA44-B7AD71950C31}"/>
                </a:ext>
              </a:extLst>
            </p:cNvPr>
            <p:cNvGrpSpPr/>
            <p:nvPr/>
          </p:nvGrpSpPr>
          <p:grpSpPr>
            <a:xfrm>
              <a:off x="9556674" y="5416050"/>
              <a:ext cx="1943100" cy="984750"/>
              <a:chOff x="8883541" y="5635095"/>
              <a:chExt cx="1943100" cy="984750"/>
            </a:xfrm>
            <a:solidFill>
              <a:schemeClr val="accent4"/>
            </a:solidFill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E0F9EA-C3CE-CFE8-90B8-A79A3766E736}"/>
                  </a:ext>
                </a:extLst>
              </p:cNvPr>
              <p:cNvGrpSpPr/>
              <p:nvPr/>
            </p:nvGrpSpPr>
            <p:grpSpPr>
              <a:xfrm>
                <a:off x="8883541" y="5635095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01011985-648C-1383-BAA7-9F49201DC8A8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ylinder 19">
                  <a:extLst>
                    <a:ext uri="{FF2B5EF4-FFF2-40B4-BE49-F238E27FC236}">
                      <a16:creationId xmlns:a16="http://schemas.microsoft.com/office/drawing/2014/main" id="{7E7CD920-A6F3-55A7-F9FF-F7D409B2F7F3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ylinder 20">
                  <a:extLst>
                    <a:ext uri="{FF2B5EF4-FFF2-40B4-BE49-F238E27FC236}">
                      <a16:creationId xmlns:a16="http://schemas.microsoft.com/office/drawing/2014/main" id="{366ACBF6-7124-CFDB-6B45-B0F9DFC0A203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ylinder 21">
                  <a:extLst>
                    <a:ext uri="{FF2B5EF4-FFF2-40B4-BE49-F238E27FC236}">
                      <a16:creationId xmlns:a16="http://schemas.microsoft.com/office/drawing/2014/main" id="{FA018BFE-A2AB-6DAE-94B8-BD876303AEFE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D4D56A4-A4EC-948C-C9F4-004883C262D5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CE8D7792-F3EA-00B1-3781-0962BC00EE31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3E952A25-7416-0C8C-CC1B-359E7EFEF5AA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ylinder 25">
                  <a:extLst>
                    <a:ext uri="{FF2B5EF4-FFF2-40B4-BE49-F238E27FC236}">
                      <a16:creationId xmlns:a16="http://schemas.microsoft.com/office/drawing/2014/main" id="{F52AEE97-809E-BCE1-BBEF-BAE3511F4B6C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3226E6DD-BF4A-4467-6CB2-D0ED491D01C9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6BF3F4-74BA-8C1E-DC16-2015517AA1E0}"/>
                  </a:ext>
                </a:extLst>
              </p:cNvPr>
              <p:cNvSpPr txBox="1"/>
              <p:nvPr/>
            </p:nvSpPr>
            <p:spPr>
              <a:xfrm>
                <a:off x="8929942" y="5973514"/>
                <a:ext cx="1592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Cohort Generator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557FC2-AE49-69F4-89B5-E438CD1C6A9E}"/>
                </a:ext>
              </a:extLst>
            </p:cNvPr>
            <p:cNvGrpSpPr/>
            <p:nvPr/>
          </p:nvGrpSpPr>
          <p:grpSpPr>
            <a:xfrm>
              <a:off x="9556674" y="4888480"/>
              <a:ext cx="1943100" cy="984750"/>
              <a:chOff x="8883541" y="5635095"/>
              <a:chExt cx="1943100" cy="984750"/>
            </a:xfrm>
            <a:solidFill>
              <a:schemeClr val="accent4"/>
            </a:solidFill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5651CA1-DED6-9319-AD30-6BA1A6FF845A}"/>
                  </a:ext>
                </a:extLst>
              </p:cNvPr>
              <p:cNvGrpSpPr/>
              <p:nvPr/>
            </p:nvGrpSpPr>
            <p:grpSpPr>
              <a:xfrm>
                <a:off x="8883541" y="5635095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31F47A05-C995-8B33-D213-16E017467EE9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ylinder 67">
                  <a:extLst>
                    <a:ext uri="{FF2B5EF4-FFF2-40B4-BE49-F238E27FC236}">
                      <a16:creationId xmlns:a16="http://schemas.microsoft.com/office/drawing/2014/main" id="{26957B2E-4CB0-B94C-C10F-C7B174353814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ylinder 68">
                  <a:extLst>
                    <a:ext uri="{FF2B5EF4-FFF2-40B4-BE49-F238E27FC236}">
                      <a16:creationId xmlns:a16="http://schemas.microsoft.com/office/drawing/2014/main" id="{AE8744E1-428C-869A-7F31-70E0D274FF3D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ylinder 69">
                  <a:extLst>
                    <a:ext uri="{FF2B5EF4-FFF2-40B4-BE49-F238E27FC236}">
                      <a16:creationId xmlns:a16="http://schemas.microsoft.com/office/drawing/2014/main" id="{1B09F353-D410-93F5-F1A8-58E560326773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ylinder 70">
                  <a:extLst>
                    <a:ext uri="{FF2B5EF4-FFF2-40B4-BE49-F238E27FC236}">
                      <a16:creationId xmlns:a16="http://schemas.microsoft.com/office/drawing/2014/main" id="{E5E7E312-0E60-7464-127A-34C060FD8E0A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ylinder 71">
                  <a:extLst>
                    <a:ext uri="{FF2B5EF4-FFF2-40B4-BE49-F238E27FC236}">
                      <a16:creationId xmlns:a16="http://schemas.microsoft.com/office/drawing/2014/main" id="{DA9EF314-4EAA-1A7E-4D40-60232F1FAF8B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ylinder 72">
                  <a:extLst>
                    <a:ext uri="{FF2B5EF4-FFF2-40B4-BE49-F238E27FC236}">
                      <a16:creationId xmlns:a16="http://schemas.microsoft.com/office/drawing/2014/main" id="{AE1D2450-50D3-7A18-0DD5-52265FA0021D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ylinder 73">
                  <a:extLst>
                    <a:ext uri="{FF2B5EF4-FFF2-40B4-BE49-F238E27FC236}">
                      <a16:creationId xmlns:a16="http://schemas.microsoft.com/office/drawing/2014/main" id="{F19CF74E-ED35-D47C-15AB-4F40DF94BFB2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Cylinder 74">
                  <a:extLst>
                    <a:ext uri="{FF2B5EF4-FFF2-40B4-BE49-F238E27FC236}">
                      <a16:creationId xmlns:a16="http://schemas.microsoft.com/office/drawing/2014/main" id="{2296B059-0E7D-66A5-ECC8-E43662433555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3392174-B1D1-E712-B16B-F259558D2878}"/>
                  </a:ext>
                </a:extLst>
              </p:cNvPr>
              <p:cNvSpPr txBox="1"/>
              <p:nvPr/>
            </p:nvSpPr>
            <p:spPr>
              <a:xfrm>
                <a:off x="8929942" y="5973514"/>
                <a:ext cx="1592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Cohort Diagnostics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C2F306C-7B00-87A6-4DB4-CBBA97D8A86F}"/>
                </a:ext>
              </a:extLst>
            </p:cNvPr>
            <p:cNvGrpSpPr/>
            <p:nvPr/>
          </p:nvGrpSpPr>
          <p:grpSpPr>
            <a:xfrm>
              <a:off x="9556674" y="4362381"/>
              <a:ext cx="1943100" cy="984750"/>
              <a:chOff x="8883541" y="5635095"/>
              <a:chExt cx="1943100" cy="984750"/>
            </a:xfrm>
            <a:solidFill>
              <a:schemeClr val="accent4"/>
            </a:solidFill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45DBA16-31C5-7A37-66AD-D7FD49C47676}"/>
                  </a:ext>
                </a:extLst>
              </p:cNvPr>
              <p:cNvGrpSpPr/>
              <p:nvPr/>
            </p:nvGrpSpPr>
            <p:grpSpPr>
              <a:xfrm>
                <a:off x="8883541" y="5635095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7F146F15-95D0-263B-1569-837491DC5DB1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ylinder 79">
                  <a:extLst>
                    <a:ext uri="{FF2B5EF4-FFF2-40B4-BE49-F238E27FC236}">
                      <a16:creationId xmlns:a16="http://schemas.microsoft.com/office/drawing/2014/main" id="{45DF4941-4E5A-B155-C81C-D384809ED429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ylinder 80">
                  <a:extLst>
                    <a:ext uri="{FF2B5EF4-FFF2-40B4-BE49-F238E27FC236}">
                      <a16:creationId xmlns:a16="http://schemas.microsoft.com/office/drawing/2014/main" id="{C8BB81B7-3DF3-0CF8-2313-5E2B6A20780A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ylinder 81">
                  <a:extLst>
                    <a:ext uri="{FF2B5EF4-FFF2-40B4-BE49-F238E27FC236}">
                      <a16:creationId xmlns:a16="http://schemas.microsoft.com/office/drawing/2014/main" id="{FF177008-9AB0-0E69-475A-3F2C28881D83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1C7C1951-7A77-FAD6-5688-BC176ADAB7D1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ylinder 83">
                  <a:extLst>
                    <a:ext uri="{FF2B5EF4-FFF2-40B4-BE49-F238E27FC236}">
                      <a16:creationId xmlns:a16="http://schemas.microsoft.com/office/drawing/2014/main" id="{1D5DA0B1-4920-D3D5-7BA5-51DF850D6B4A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ylinder 84">
                  <a:extLst>
                    <a:ext uri="{FF2B5EF4-FFF2-40B4-BE49-F238E27FC236}">
                      <a16:creationId xmlns:a16="http://schemas.microsoft.com/office/drawing/2014/main" id="{40B58901-2FEE-C243-B360-DFF2E026B799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ylinder 85">
                  <a:extLst>
                    <a:ext uri="{FF2B5EF4-FFF2-40B4-BE49-F238E27FC236}">
                      <a16:creationId xmlns:a16="http://schemas.microsoft.com/office/drawing/2014/main" id="{0CB0F368-6005-60D2-A53C-3E3815C9881A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ylinder 86">
                  <a:extLst>
                    <a:ext uri="{FF2B5EF4-FFF2-40B4-BE49-F238E27FC236}">
                      <a16:creationId xmlns:a16="http://schemas.microsoft.com/office/drawing/2014/main" id="{0F347D95-8938-DE3B-5627-2F0DB25E9128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396C6EB-F230-08A1-9405-CF0C95994938}"/>
                  </a:ext>
                </a:extLst>
              </p:cNvPr>
              <p:cNvSpPr txBox="1"/>
              <p:nvPr/>
            </p:nvSpPr>
            <p:spPr>
              <a:xfrm>
                <a:off x="8929942" y="5973514"/>
                <a:ext cx="1592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Cohort Incidence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92FDE3-6BBA-A6E8-DA34-75670FA5F734}"/>
                </a:ext>
              </a:extLst>
            </p:cNvPr>
            <p:cNvGrpSpPr/>
            <p:nvPr/>
          </p:nvGrpSpPr>
          <p:grpSpPr>
            <a:xfrm>
              <a:off x="9556674" y="3841884"/>
              <a:ext cx="1943100" cy="953972"/>
              <a:chOff x="8883541" y="5635095"/>
              <a:chExt cx="1943100" cy="953972"/>
            </a:xfrm>
            <a:solidFill>
              <a:schemeClr val="accent4"/>
            </a:solidFill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EE2DE9C-C279-7703-A4D2-0FC9CF7A4CEB}"/>
                  </a:ext>
                </a:extLst>
              </p:cNvPr>
              <p:cNvGrpSpPr/>
              <p:nvPr/>
            </p:nvGrpSpPr>
            <p:grpSpPr>
              <a:xfrm>
                <a:off x="8883541" y="5635095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6FE875AA-9BE9-096D-E86B-705565E081B3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ylinder 127">
                  <a:extLst>
                    <a:ext uri="{FF2B5EF4-FFF2-40B4-BE49-F238E27FC236}">
                      <a16:creationId xmlns:a16="http://schemas.microsoft.com/office/drawing/2014/main" id="{588D88F9-B910-1435-21A3-DCCE3AE109D8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ylinder 128">
                  <a:extLst>
                    <a:ext uri="{FF2B5EF4-FFF2-40B4-BE49-F238E27FC236}">
                      <a16:creationId xmlns:a16="http://schemas.microsoft.com/office/drawing/2014/main" id="{4AEE5528-0604-2419-F4C6-0249D43C6D3E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ylinder 129">
                  <a:extLst>
                    <a:ext uri="{FF2B5EF4-FFF2-40B4-BE49-F238E27FC236}">
                      <a16:creationId xmlns:a16="http://schemas.microsoft.com/office/drawing/2014/main" id="{638B8396-A8C5-365F-A029-C3E589120C6C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026942B9-9B71-19B5-9B3F-985C9F165F89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C6556AE-9660-7F46-65B3-4C7CFA30BC5B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79340557-BE4E-91AA-BAB5-1BF5DAC9FC27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B58BC5E8-2EB7-F024-ECB7-4E043372F0EE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ylinder 134">
                  <a:extLst>
                    <a:ext uri="{FF2B5EF4-FFF2-40B4-BE49-F238E27FC236}">
                      <a16:creationId xmlns:a16="http://schemas.microsoft.com/office/drawing/2014/main" id="{49042EFF-ADB1-ACA7-EE73-EBDBD897AE96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F207B49-8342-D3FE-E001-1CE5AF4C5B73}"/>
                  </a:ext>
                </a:extLst>
              </p:cNvPr>
              <p:cNvSpPr txBox="1"/>
              <p:nvPr/>
            </p:nvSpPr>
            <p:spPr>
              <a:xfrm>
                <a:off x="8883541" y="5973514"/>
                <a:ext cx="163870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Characterization</a:t>
                </a:r>
              </a:p>
              <a:p>
                <a:pPr algn="ctr"/>
                <a:endParaRPr lang="en-US" sz="17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6DD9A3-08EC-6749-A09B-8556A4B8ECEC}"/>
                </a:ext>
              </a:extLst>
            </p:cNvPr>
            <p:cNvGrpSpPr/>
            <p:nvPr/>
          </p:nvGrpSpPr>
          <p:grpSpPr>
            <a:xfrm>
              <a:off x="9556674" y="3313556"/>
              <a:ext cx="1943100" cy="904312"/>
              <a:chOff x="413665" y="4597097"/>
              <a:chExt cx="1943100" cy="904312"/>
            </a:xfrm>
            <a:solidFill>
              <a:schemeClr val="accent3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AB8F5A4-A135-E62C-6623-520CCD4D882E}"/>
                  </a:ext>
                </a:extLst>
              </p:cNvPr>
              <p:cNvGrpSpPr/>
              <p:nvPr/>
            </p:nvGrpSpPr>
            <p:grpSpPr>
              <a:xfrm>
                <a:off x="413665" y="4597097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7" name="Cube 6">
                  <a:extLst>
                    <a:ext uri="{FF2B5EF4-FFF2-40B4-BE49-F238E27FC236}">
                      <a16:creationId xmlns:a16="http://schemas.microsoft.com/office/drawing/2014/main" id="{B363F13E-CB66-9B07-C494-D04DA8303555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ylinder 7">
                  <a:extLst>
                    <a:ext uri="{FF2B5EF4-FFF2-40B4-BE49-F238E27FC236}">
                      <a16:creationId xmlns:a16="http://schemas.microsoft.com/office/drawing/2014/main" id="{6B1552C2-B730-6A2B-C84B-46FCFB8BBB75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Cylinder 8">
                  <a:extLst>
                    <a:ext uri="{FF2B5EF4-FFF2-40B4-BE49-F238E27FC236}">
                      <a16:creationId xmlns:a16="http://schemas.microsoft.com/office/drawing/2014/main" id="{9A99EC95-5877-7E22-0132-A3D53E8B3DF2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Cylinder 9">
                  <a:extLst>
                    <a:ext uri="{FF2B5EF4-FFF2-40B4-BE49-F238E27FC236}">
                      <a16:creationId xmlns:a16="http://schemas.microsoft.com/office/drawing/2014/main" id="{2A04583B-E46B-EECA-D0D0-2AF9B0713CE8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ylinder 10">
                  <a:extLst>
                    <a:ext uri="{FF2B5EF4-FFF2-40B4-BE49-F238E27FC236}">
                      <a16:creationId xmlns:a16="http://schemas.microsoft.com/office/drawing/2014/main" id="{E75B1EF2-44AA-BF64-03D3-505B210C5F31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ylinder 11">
                  <a:extLst>
                    <a:ext uri="{FF2B5EF4-FFF2-40B4-BE49-F238E27FC236}">
                      <a16:creationId xmlns:a16="http://schemas.microsoft.com/office/drawing/2014/main" id="{DBF32172-2E13-7919-727C-3F11C326859D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ylinder 12">
                  <a:extLst>
                    <a:ext uri="{FF2B5EF4-FFF2-40B4-BE49-F238E27FC236}">
                      <a16:creationId xmlns:a16="http://schemas.microsoft.com/office/drawing/2014/main" id="{FAB6A708-7ECC-21AD-ABC8-8BA8C439FCB3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ylinder 13">
                  <a:extLst>
                    <a:ext uri="{FF2B5EF4-FFF2-40B4-BE49-F238E27FC236}">
                      <a16:creationId xmlns:a16="http://schemas.microsoft.com/office/drawing/2014/main" id="{EBD52BAC-ED79-9C6B-A3D4-480706AA7737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ylinder 14">
                  <a:extLst>
                    <a:ext uri="{FF2B5EF4-FFF2-40B4-BE49-F238E27FC236}">
                      <a16:creationId xmlns:a16="http://schemas.microsoft.com/office/drawing/2014/main" id="{438449EE-F613-9A55-B738-B69497F55562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73729C-35A3-42E2-FF3A-9480E4F483C8}"/>
                  </a:ext>
                </a:extLst>
              </p:cNvPr>
              <p:cNvSpPr txBox="1"/>
              <p:nvPr/>
            </p:nvSpPr>
            <p:spPr>
              <a:xfrm>
                <a:off x="413665" y="5021464"/>
                <a:ext cx="1642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err="1"/>
                  <a:t>CohortMethod</a:t>
                </a:r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00079B18-82F2-7CD9-FA56-1B53E4A4E3D0}"/>
                </a:ext>
              </a:extLst>
            </p:cNvPr>
            <p:cNvGrpSpPr/>
            <p:nvPr/>
          </p:nvGrpSpPr>
          <p:grpSpPr>
            <a:xfrm>
              <a:off x="9556674" y="2802852"/>
              <a:ext cx="1943100" cy="930948"/>
              <a:chOff x="413665" y="4597097"/>
              <a:chExt cx="1943100" cy="930948"/>
            </a:xfrm>
            <a:solidFill>
              <a:schemeClr val="accent3"/>
            </a:solidFill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E625700-09C9-63B9-341D-692F9A16D073}"/>
                  </a:ext>
                </a:extLst>
              </p:cNvPr>
              <p:cNvGrpSpPr/>
              <p:nvPr/>
            </p:nvGrpSpPr>
            <p:grpSpPr>
              <a:xfrm>
                <a:off x="413665" y="4597097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E83B78BA-821D-63E4-FB04-43EE2C756CFC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ylinder 247">
                  <a:extLst>
                    <a:ext uri="{FF2B5EF4-FFF2-40B4-BE49-F238E27FC236}">
                      <a16:creationId xmlns:a16="http://schemas.microsoft.com/office/drawing/2014/main" id="{AE25CC49-D973-CFBB-6BD3-B294AB24F201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ylinder 248">
                  <a:extLst>
                    <a:ext uri="{FF2B5EF4-FFF2-40B4-BE49-F238E27FC236}">
                      <a16:creationId xmlns:a16="http://schemas.microsoft.com/office/drawing/2014/main" id="{9F1C6040-25C6-0F03-F57C-87E3119FCE57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ylinder 249">
                  <a:extLst>
                    <a:ext uri="{FF2B5EF4-FFF2-40B4-BE49-F238E27FC236}">
                      <a16:creationId xmlns:a16="http://schemas.microsoft.com/office/drawing/2014/main" id="{2AE59010-DB1E-DCD6-4832-143A27784C5D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ylinder 250">
                  <a:extLst>
                    <a:ext uri="{FF2B5EF4-FFF2-40B4-BE49-F238E27FC236}">
                      <a16:creationId xmlns:a16="http://schemas.microsoft.com/office/drawing/2014/main" id="{9DEBA4E4-6E30-5CB4-20FC-CE26B1A00122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ylinder 251">
                  <a:extLst>
                    <a:ext uri="{FF2B5EF4-FFF2-40B4-BE49-F238E27FC236}">
                      <a16:creationId xmlns:a16="http://schemas.microsoft.com/office/drawing/2014/main" id="{F6A18AE6-D772-63CD-DFEE-8629E168411C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ylinder 252">
                  <a:extLst>
                    <a:ext uri="{FF2B5EF4-FFF2-40B4-BE49-F238E27FC236}">
                      <a16:creationId xmlns:a16="http://schemas.microsoft.com/office/drawing/2014/main" id="{E0502356-72B9-2B1D-9254-3620C9A837D5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ylinder 253">
                  <a:extLst>
                    <a:ext uri="{FF2B5EF4-FFF2-40B4-BE49-F238E27FC236}">
                      <a16:creationId xmlns:a16="http://schemas.microsoft.com/office/drawing/2014/main" id="{25B43E75-21CC-5D92-D77F-03B7A7C1C7F5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ylinder 254">
                  <a:extLst>
                    <a:ext uri="{FF2B5EF4-FFF2-40B4-BE49-F238E27FC236}">
                      <a16:creationId xmlns:a16="http://schemas.microsoft.com/office/drawing/2014/main" id="{63BAA54E-F954-9A02-404D-D1E6504501D5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ABFA282-8557-BA51-E561-F2D9B3B87442}"/>
                  </a:ext>
                </a:extLst>
              </p:cNvPr>
              <p:cNvSpPr txBox="1"/>
              <p:nvPr/>
            </p:nvSpPr>
            <p:spPr>
              <a:xfrm>
                <a:off x="413665" y="4943270"/>
                <a:ext cx="1642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Self Controlled Case Series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5233CEB-7153-08DF-7940-18664C1E6084}"/>
                </a:ext>
              </a:extLst>
            </p:cNvPr>
            <p:cNvGrpSpPr/>
            <p:nvPr/>
          </p:nvGrpSpPr>
          <p:grpSpPr>
            <a:xfrm>
              <a:off x="9556674" y="2286000"/>
              <a:ext cx="1943100" cy="926587"/>
              <a:chOff x="413665" y="4597097"/>
              <a:chExt cx="1943100" cy="926587"/>
            </a:xfrm>
            <a:solidFill>
              <a:schemeClr val="accent6"/>
            </a:solidFill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9ED4A36-82F9-29AE-B2EE-5336BDBEB3AE}"/>
                  </a:ext>
                </a:extLst>
              </p:cNvPr>
              <p:cNvGrpSpPr/>
              <p:nvPr/>
            </p:nvGrpSpPr>
            <p:grpSpPr>
              <a:xfrm>
                <a:off x="413665" y="4597097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D931539B-FFF7-DAD8-5F7E-16D1A311C8C0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ylinder 139">
                  <a:extLst>
                    <a:ext uri="{FF2B5EF4-FFF2-40B4-BE49-F238E27FC236}">
                      <a16:creationId xmlns:a16="http://schemas.microsoft.com/office/drawing/2014/main" id="{219104CD-B9A0-7F5E-6C8E-1F367AC4CAA4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ylinder 140">
                  <a:extLst>
                    <a:ext uri="{FF2B5EF4-FFF2-40B4-BE49-F238E27FC236}">
                      <a16:creationId xmlns:a16="http://schemas.microsoft.com/office/drawing/2014/main" id="{C35011AA-1CAF-1001-1481-A8D4845D6615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ylinder 141">
                  <a:extLst>
                    <a:ext uri="{FF2B5EF4-FFF2-40B4-BE49-F238E27FC236}">
                      <a16:creationId xmlns:a16="http://schemas.microsoft.com/office/drawing/2014/main" id="{215C2D66-8B9D-87BD-3445-5F4F2D72243A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ylinder 142">
                  <a:extLst>
                    <a:ext uri="{FF2B5EF4-FFF2-40B4-BE49-F238E27FC236}">
                      <a16:creationId xmlns:a16="http://schemas.microsoft.com/office/drawing/2014/main" id="{AFCCB931-727B-8994-258B-B5FA5F8F0478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ylinder 143">
                  <a:extLst>
                    <a:ext uri="{FF2B5EF4-FFF2-40B4-BE49-F238E27FC236}">
                      <a16:creationId xmlns:a16="http://schemas.microsoft.com/office/drawing/2014/main" id="{C0ECB2F7-8603-EE7F-A732-1CC7E65EFDFD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ylinder 144">
                  <a:extLst>
                    <a:ext uri="{FF2B5EF4-FFF2-40B4-BE49-F238E27FC236}">
                      <a16:creationId xmlns:a16="http://schemas.microsoft.com/office/drawing/2014/main" id="{E28C1E26-F821-C8F1-8A14-3411E20F6A16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ylinder 145">
                  <a:extLst>
                    <a:ext uri="{FF2B5EF4-FFF2-40B4-BE49-F238E27FC236}">
                      <a16:creationId xmlns:a16="http://schemas.microsoft.com/office/drawing/2014/main" id="{EB96938B-1438-4570-9AD3-0D35834CCF1E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ylinder 146">
                  <a:extLst>
                    <a:ext uri="{FF2B5EF4-FFF2-40B4-BE49-F238E27FC236}">
                      <a16:creationId xmlns:a16="http://schemas.microsoft.com/office/drawing/2014/main" id="{9ED4CF74-711C-D4EA-70B5-A3FCECED997D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4C9B82A-1841-00DE-2CD5-11890BFE2ADA}"/>
                  </a:ext>
                </a:extLst>
              </p:cNvPr>
              <p:cNvSpPr txBox="1"/>
              <p:nvPr/>
            </p:nvSpPr>
            <p:spPr>
              <a:xfrm>
                <a:off x="413665" y="4938909"/>
                <a:ext cx="1642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Patient Level Prediction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43BF164-907E-618C-C7EC-E2DFFEFDF692}"/>
              </a:ext>
            </a:extLst>
          </p:cNvPr>
          <p:cNvSpPr/>
          <p:nvPr/>
        </p:nvSpPr>
        <p:spPr>
          <a:xfrm>
            <a:off x="1750418" y="2022853"/>
            <a:ext cx="7433953" cy="4251366"/>
          </a:xfrm>
          <a:custGeom>
            <a:avLst/>
            <a:gdLst>
              <a:gd name="connsiteX0" fmla="*/ 17813 w 7433953"/>
              <a:gd name="connsiteY0" fmla="*/ 1484416 h 4251366"/>
              <a:gd name="connsiteX1" fmla="*/ 1727860 w 7433953"/>
              <a:gd name="connsiteY1" fmla="*/ 1478478 h 4251366"/>
              <a:gd name="connsiteX2" fmla="*/ 1721922 w 7433953"/>
              <a:gd name="connsiteY2" fmla="*/ 0 h 4251366"/>
              <a:gd name="connsiteX3" fmla="*/ 7428016 w 7433953"/>
              <a:gd name="connsiteY3" fmla="*/ 11876 h 4251366"/>
              <a:gd name="connsiteX4" fmla="*/ 7433953 w 7433953"/>
              <a:gd name="connsiteY4" fmla="*/ 1840676 h 4251366"/>
              <a:gd name="connsiteX5" fmla="*/ 5919849 w 7433953"/>
              <a:gd name="connsiteY5" fmla="*/ 1858489 h 4251366"/>
              <a:gd name="connsiteX6" fmla="*/ 5931725 w 7433953"/>
              <a:gd name="connsiteY6" fmla="*/ 4251366 h 4251366"/>
              <a:gd name="connsiteX7" fmla="*/ 0 w 7433953"/>
              <a:gd name="connsiteY7" fmla="*/ 4221678 h 4251366"/>
              <a:gd name="connsiteX8" fmla="*/ 17813 w 7433953"/>
              <a:gd name="connsiteY8" fmla="*/ 1484416 h 425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33953" h="4251366">
                <a:moveTo>
                  <a:pt x="17813" y="1484416"/>
                </a:moveTo>
                <a:lnTo>
                  <a:pt x="1727860" y="1478478"/>
                </a:lnTo>
                <a:cubicBezTo>
                  <a:pt x="1725881" y="985652"/>
                  <a:pt x="1723901" y="492826"/>
                  <a:pt x="1721922" y="0"/>
                </a:cubicBezTo>
                <a:lnTo>
                  <a:pt x="7428016" y="11876"/>
                </a:lnTo>
                <a:lnTo>
                  <a:pt x="7433953" y="1840676"/>
                </a:lnTo>
                <a:lnTo>
                  <a:pt x="5919849" y="1858489"/>
                </a:lnTo>
                <a:cubicBezTo>
                  <a:pt x="5923808" y="2656115"/>
                  <a:pt x="5927766" y="3453740"/>
                  <a:pt x="5931725" y="4251366"/>
                </a:cubicBezTo>
                <a:lnTo>
                  <a:pt x="0" y="4221678"/>
                </a:lnTo>
                <a:lnTo>
                  <a:pt x="17813" y="148441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DB7A5-9AFD-42DB-9355-0972D7E2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287E-A506-4AB8-9874-F8225CD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EEAB5-8C73-4CC3-930C-9316E594754E}"/>
              </a:ext>
            </a:extLst>
          </p:cNvPr>
          <p:cNvSpPr/>
          <p:nvPr/>
        </p:nvSpPr>
        <p:spPr>
          <a:xfrm>
            <a:off x="808531" y="1173521"/>
            <a:ext cx="1552241" cy="208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16B31-03BF-4C87-8090-A3F441FE17C0}"/>
              </a:ext>
            </a:extLst>
          </p:cNvPr>
          <p:cNvSpPr/>
          <p:nvPr/>
        </p:nvSpPr>
        <p:spPr>
          <a:xfrm>
            <a:off x="874705" y="2204676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DF950-DDA6-4AFB-8356-26FF7B413C7B}"/>
              </a:ext>
            </a:extLst>
          </p:cNvPr>
          <p:cNvSpPr/>
          <p:nvPr/>
        </p:nvSpPr>
        <p:spPr>
          <a:xfrm>
            <a:off x="874705" y="2613749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19E14-C5C4-4EC8-A206-FD0ED029223E}"/>
              </a:ext>
            </a:extLst>
          </p:cNvPr>
          <p:cNvSpPr txBox="1"/>
          <p:nvPr/>
        </p:nvSpPr>
        <p:spPr>
          <a:xfrm>
            <a:off x="1407725" y="299201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5CF56-6B71-4D77-9F47-B770A1C6BB85}"/>
              </a:ext>
            </a:extLst>
          </p:cNvPr>
          <p:cNvSpPr txBox="1"/>
          <p:nvPr/>
        </p:nvSpPr>
        <p:spPr>
          <a:xfrm>
            <a:off x="767087" y="1211239"/>
            <a:ext cx="16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Analytics Specifications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F6B6A-E36D-4629-B77A-3FCBA6F6C930}"/>
              </a:ext>
            </a:extLst>
          </p:cNvPr>
          <p:cNvSpPr/>
          <p:nvPr/>
        </p:nvSpPr>
        <p:spPr>
          <a:xfrm>
            <a:off x="3733651" y="3234545"/>
            <a:ext cx="845019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Strategus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DE869-2FAE-4596-8A4C-2FC3B3D9F94F}"/>
              </a:ext>
            </a:extLst>
          </p:cNvPr>
          <p:cNvSpPr txBox="1"/>
          <p:nvPr/>
        </p:nvSpPr>
        <p:spPr>
          <a:xfrm>
            <a:off x="760488" y="3224827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JSON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B1AC11-4720-494D-99E3-8C18910D2C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60772" y="2214615"/>
            <a:ext cx="1372879" cy="1224467"/>
          </a:xfrm>
          <a:prstGeom prst="bentConnector3">
            <a:avLst>
              <a:gd name="adj1" fmla="val 876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D9BC73-4A74-42CC-BFEF-F38B1EF04B61}"/>
              </a:ext>
            </a:extLst>
          </p:cNvPr>
          <p:cNvSpPr/>
          <p:nvPr/>
        </p:nvSpPr>
        <p:spPr>
          <a:xfrm>
            <a:off x="4891955" y="2949796"/>
            <a:ext cx="1387303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1AD5F-107C-4395-AE0A-442442C8EA39}"/>
              </a:ext>
            </a:extLst>
          </p:cNvPr>
          <p:cNvSpPr txBox="1"/>
          <p:nvPr/>
        </p:nvSpPr>
        <p:spPr>
          <a:xfrm>
            <a:off x="5440141" y="399222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4F9AEB-D995-444F-8BD0-83F1065DF0B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578670" y="3154333"/>
            <a:ext cx="313285" cy="2847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0F10ED-B341-4762-8F55-AC5CBE6757A0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>
            <a:off x="4578670" y="3439082"/>
            <a:ext cx="313285" cy="3156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BBAE57-D4D6-4606-BC1E-31AFF0C6834B}"/>
              </a:ext>
            </a:extLst>
          </p:cNvPr>
          <p:cNvSpPr/>
          <p:nvPr/>
        </p:nvSpPr>
        <p:spPr>
          <a:xfrm>
            <a:off x="1838019" y="3625573"/>
            <a:ext cx="1552241" cy="188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DC5C1-AC7E-487E-B4BF-704D3E7549D6}"/>
              </a:ext>
            </a:extLst>
          </p:cNvPr>
          <p:cNvSpPr txBox="1"/>
          <p:nvPr/>
        </p:nvSpPr>
        <p:spPr>
          <a:xfrm>
            <a:off x="2019375" y="3610214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Execution 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A2FC4-1F0A-4C54-9E20-CD9C88F61C87}"/>
              </a:ext>
            </a:extLst>
          </p:cNvPr>
          <p:cNvSpPr/>
          <p:nvPr/>
        </p:nvSpPr>
        <p:spPr>
          <a:xfrm>
            <a:off x="1889590" y="4730421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 reference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34146-7BB6-4AF4-8D5E-8E4B8CC17982}"/>
              </a:ext>
            </a:extLst>
          </p:cNvPr>
          <p:cNvSpPr/>
          <p:nvPr/>
        </p:nvSpPr>
        <p:spPr>
          <a:xfrm>
            <a:off x="1896488" y="3912938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 schema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420EB-CCD1-406D-BE7A-8263DB98A111}"/>
              </a:ext>
            </a:extLst>
          </p:cNvPr>
          <p:cNvSpPr txBox="1"/>
          <p:nvPr/>
        </p:nvSpPr>
        <p:spPr>
          <a:xfrm>
            <a:off x="2385602" y="513205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D11FAF-0B98-4CF1-AF32-95EFD0FA55A0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3390260" y="3439082"/>
            <a:ext cx="343391" cy="1127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ACBF05-D25A-4CEF-967A-119B5540155D}"/>
              </a:ext>
            </a:extLst>
          </p:cNvPr>
          <p:cNvSpPr/>
          <p:nvPr/>
        </p:nvSpPr>
        <p:spPr>
          <a:xfrm>
            <a:off x="6470918" y="2952200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754C48-33FA-4930-AD40-12488D27D699}"/>
              </a:ext>
            </a:extLst>
          </p:cNvPr>
          <p:cNvSpPr/>
          <p:nvPr/>
        </p:nvSpPr>
        <p:spPr>
          <a:xfrm>
            <a:off x="6470917" y="3543108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D02E991-C48A-402F-8FFA-5E9DAC025F25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6279258" y="3154333"/>
            <a:ext cx="191660" cy="24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8D48745-AF4D-4849-AC70-ADFEC7C37995}"/>
              </a:ext>
            </a:extLst>
          </p:cNvPr>
          <p:cNvCxnSpPr>
            <a:cxnSpLocks/>
            <a:stCxn id="40" idx="3"/>
            <a:endCxn id="24" idx="1"/>
          </p:cNvCxnSpPr>
          <p:nvPr/>
        </p:nvCxnSpPr>
        <p:spPr>
          <a:xfrm flipV="1">
            <a:off x="6279256" y="3747645"/>
            <a:ext cx="191661" cy="7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BBE59F-47CC-49DB-83FE-8915A6BEC1C2}"/>
              </a:ext>
            </a:extLst>
          </p:cNvPr>
          <p:cNvSpPr txBox="1"/>
          <p:nvPr/>
        </p:nvSpPr>
        <p:spPr>
          <a:xfrm>
            <a:off x="6400773" y="3912410"/>
            <a:ext cx="88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Zipped CSV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8B2A1-1BC5-4097-BC71-4EB2444A7C56}"/>
              </a:ext>
            </a:extLst>
          </p:cNvPr>
          <p:cNvSpPr/>
          <p:nvPr/>
        </p:nvSpPr>
        <p:spPr>
          <a:xfrm>
            <a:off x="7651431" y="3222260"/>
            <a:ext cx="1293395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OhdsiSharing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BE2CE8F-6BDE-47FC-B325-03B8088B1BFB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283323" y="3156737"/>
            <a:ext cx="368108" cy="2700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438DDB-49D5-4417-9D41-26B31ED1AAC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7283322" y="3426797"/>
            <a:ext cx="368109" cy="3208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F3FC489A-1F81-4054-934E-F3636A5018CF}"/>
              </a:ext>
            </a:extLst>
          </p:cNvPr>
          <p:cNvSpPr/>
          <p:nvPr/>
        </p:nvSpPr>
        <p:spPr>
          <a:xfrm>
            <a:off x="10232487" y="3898780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EF31919-1F26-4624-994C-35B805FFB4D2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8944826" y="3426797"/>
            <a:ext cx="816544" cy="17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3AB0AE-F54A-4795-937C-262C652DB749}"/>
              </a:ext>
            </a:extLst>
          </p:cNvPr>
          <p:cNvCxnSpPr/>
          <p:nvPr/>
        </p:nvCxnSpPr>
        <p:spPr>
          <a:xfrm flipV="1">
            <a:off x="5078840" y="3358869"/>
            <a:ext cx="0" cy="12288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23E22B-718A-415F-A693-B6DD9488E59F}"/>
              </a:ext>
            </a:extLst>
          </p:cNvPr>
          <p:cNvCxnSpPr>
            <a:cxnSpLocks/>
          </p:cNvCxnSpPr>
          <p:nvPr/>
        </p:nvCxnSpPr>
        <p:spPr>
          <a:xfrm flipV="1">
            <a:off x="5219208" y="3959262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213C19D5-BFB0-4CFB-9E59-626B3C75EC39}"/>
              </a:ext>
            </a:extLst>
          </p:cNvPr>
          <p:cNvSpPr/>
          <p:nvPr/>
        </p:nvSpPr>
        <p:spPr>
          <a:xfrm>
            <a:off x="4753899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AC70D7-23FB-4E07-814A-865B5197649D}"/>
              </a:ext>
            </a:extLst>
          </p:cNvPr>
          <p:cNvCxnSpPr>
            <a:cxnSpLocks/>
          </p:cNvCxnSpPr>
          <p:nvPr/>
        </p:nvCxnSpPr>
        <p:spPr>
          <a:xfrm flipV="1">
            <a:off x="6087487" y="3961248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D400C0-D08D-48A2-8912-D84D87CF6786}"/>
              </a:ext>
            </a:extLst>
          </p:cNvPr>
          <p:cNvCxnSpPr>
            <a:cxnSpLocks/>
          </p:cNvCxnSpPr>
          <p:nvPr/>
        </p:nvCxnSpPr>
        <p:spPr>
          <a:xfrm flipH="1">
            <a:off x="5934535" y="3352811"/>
            <a:ext cx="12032" cy="106880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010EB88B-935B-4479-8D8A-3066644C6F95}"/>
              </a:ext>
            </a:extLst>
          </p:cNvPr>
          <p:cNvSpPr/>
          <p:nvPr/>
        </p:nvSpPr>
        <p:spPr>
          <a:xfrm>
            <a:off x="5663885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C02F702-4F86-4ABC-A88B-D342EE04D2F6}"/>
              </a:ext>
            </a:extLst>
          </p:cNvPr>
          <p:cNvSpPr/>
          <p:nvPr/>
        </p:nvSpPr>
        <p:spPr>
          <a:xfrm>
            <a:off x="4891955" y="3550188"/>
            <a:ext cx="1387301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AD1AA39-E9BF-4BD1-BC28-F9A4C8CBA2D9}"/>
              </a:ext>
            </a:extLst>
          </p:cNvPr>
          <p:cNvSpPr/>
          <p:nvPr/>
        </p:nvSpPr>
        <p:spPr>
          <a:xfrm>
            <a:off x="3544902" y="5296204"/>
            <a:ext cx="1552241" cy="817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153434-E54A-425F-8A93-9786223FF490}"/>
              </a:ext>
            </a:extLst>
          </p:cNvPr>
          <p:cNvSpPr/>
          <p:nvPr/>
        </p:nvSpPr>
        <p:spPr>
          <a:xfrm>
            <a:off x="3631044" y="5606950"/>
            <a:ext cx="1413711" cy="31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2AD161-10F7-40C4-A76E-54A209834F13}"/>
              </a:ext>
            </a:extLst>
          </p:cNvPr>
          <p:cNvSpPr/>
          <p:nvPr/>
        </p:nvSpPr>
        <p:spPr>
          <a:xfrm>
            <a:off x="1896759" y="4310453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 and schema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BFE8E81-E478-4DF4-B31D-5B4107C3B13D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3303301" y="4912901"/>
            <a:ext cx="327743" cy="850633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8A1ED8F-CC00-4361-AC32-A61B26420C83}"/>
              </a:ext>
            </a:extLst>
          </p:cNvPr>
          <p:cNvSpPr/>
          <p:nvPr/>
        </p:nvSpPr>
        <p:spPr>
          <a:xfrm>
            <a:off x="6470917" y="2139916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Database meta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285B164-1161-4024-9F9F-A36C08F017F3}"/>
              </a:ext>
            </a:extLst>
          </p:cNvPr>
          <p:cNvCxnSpPr>
            <a:cxnSpLocks/>
            <a:stCxn id="10" idx="0"/>
            <a:endCxn id="54" idx="1"/>
          </p:cNvCxnSpPr>
          <p:nvPr/>
        </p:nvCxnSpPr>
        <p:spPr>
          <a:xfrm rot="5400000" flipH="1" flipV="1">
            <a:off x="4868493" y="1632121"/>
            <a:ext cx="890092" cy="23147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64F3FE8-7100-4CA8-BAAC-4D70A0C30F63}"/>
              </a:ext>
            </a:extLst>
          </p:cNvPr>
          <p:cNvCxnSpPr>
            <a:cxnSpLocks/>
            <a:stCxn id="54" idx="3"/>
            <a:endCxn id="28" idx="0"/>
          </p:cNvCxnSpPr>
          <p:nvPr/>
        </p:nvCxnSpPr>
        <p:spPr>
          <a:xfrm>
            <a:off x="7283322" y="2344453"/>
            <a:ext cx="1014807" cy="87780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DE458E-E3F0-401B-846F-C414D692C1F2}"/>
              </a:ext>
            </a:extLst>
          </p:cNvPr>
          <p:cNvSpPr/>
          <p:nvPr/>
        </p:nvSpPr>
        <p:spPr>
          <a:xfrm>
            <a:off x="9761370" y="3224023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ResultsModelManager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139B84-2064-4EA3-87FD-EC1FCF777EEB}"/>
              </a:ext>
            </a:extLst>
          </p:cNvPr>
          <p:cNvSpPr/>
          <p:nvPr/>
        </p:nvSpPr>
        <p:spPr>
          <a:xfrm>
            <a:off x="874705" y="1500318"/>
            <a:ext cx="1406813" cy="664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Shared resources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B81E93-5664-4FAF-BB75-66DD4BA411AF}"/>
              </a:ext>
            </a:extLst>
          </p:cNvPr>
          <p:cNvSpPr/>
          <p:nvPr/>
        </p:nvSpPr>
        <p:spPr>
          <a:xfrm>
            <a:off x="1153717" y="1757442"/>
            <a:ext cx="877278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definitions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C69328-2FF9-C441-A828-3A0E6548A891}"/>
              </a:ext>
            </a:extLst>
          </p:cNvPr>
          <p:cNvSpPr/>
          <p:nvPr/>
        </p:nvSpPr>
        <p:spPr>
          <a:xfrm>
            <a:off x="9761370" y="4732477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ShinyAppBuilder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FB30D0B-B29E-969A-2192-11CB2D6A3DF4}"/>
              </a:ext>
            </a:extLst>
          </p:cNvPr>
          <p:cNvSpPr/>
          <p:nvPr/>
        </p:nvSpPr>
        <p:spPr>
          <a:xfrm>
            <a:off x="7895992" y="4730421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OhdsiShinyModules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7059661-BE3C-8E3B-15ED-B750121093A5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9572392" y="4934958"/>
            <a:ext cx="188978" cy="205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6AB2B98-9A3B-332D-314F-18D0552D1FCB}"/>
              </a:ext>
            </a:extLst>
          </p:cNvPr>
          <p:cNvCxnSpPr>
            <a:cxnSpLocks/>
            <a:stCxn id="76" idx="2"/>
            <a:endCxn id="31" idx="1"/>
          </p:cNvCxnSpPr>
          <p:nvPr/>
        </p:nvCxnSpPr>
        <p:spPr>
          <a:xfrm rot="16200000" flipH="1">
            <a:off x="10467408" y="3765257"/>
            <a:ext cx="265684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Accessibility in R applications: {shiny}">
            <a:extLst>
              <a:ext uri="{FF2B5EF4-FFF2-40B4-BE49-F238E27FC236}">
                <a16:creationId xmlns:a16="http://schemas.microsoft.com/office/drawing/2014/main" id="{E233E757-9BD4-418D-9566-EFFC90EE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346086"/>
            <a:ext cx="1552241" cy="10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F6D2D45-CF4F-F813-CE86-214FDB33B513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rot="16200000" flipH="1">
            <a:off x="10500477" y="5240642"/>
            <a:ext cx="204536" cy="63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80EB9B4-CCAD-8710-976B-4FD180169152}"/>
              </a:ext>
            </a:extLst>
          </p:cNvPr>
          <p:cNvCxnSpPr>
            <a:cxnSpLocks/>
            <a:stCxn id="31" idx="3"/>
            <a:endCxn id="42" idx="0"/>
          </p:cNvCxnSpPr>
          <p:nvPr/>
        </p:nvCxnSpPr>
        <p:spPr>
          <a:xfrm rot="5400000">
            <a:off x="10488342" y="4619887"/>
            <a:ext cx="223819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6E86CD8-3DD3-58F3-E137-64C153665651}"/>
              </a:ext>
            </a:extLst>
          </p:cNvPr>
          <p:cNvSpPr txBox="1"/>
          <p:nvPr/>
        </p:nvSpPr>
        <p:spPr>
          <a:xfrm>
            <a:off x="8350555" y="170560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84212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D5AE-B187-133A-2716-5E3434C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98E7-F04D-9AD3-0625-B08AD734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 for designing studies</a:t>
            </a:r>
          </a:p>
          <a:p>
            <a:pPr lvl="1"/>
            <a:r>
              <a:rPr lang="en-US" dirty="0"/>
              <a:t>Currently: calling R functions across various R packages and source files</a:t>
            </a:r>
          </a:p>
          <a:p>
            <a:r>
              <a:rPr lang="en-US" dirty="0"/>
              <a:t>Removing dependency on </a:t>
            </a:r>
            <a:r>
              <a:rPr lang="en-US" i="1" dirty="0"/>
              <a:t>keyring</a:t>
            </a:r>
          </a:p>
          <a:p>
            <a:r>
              <a:rPr lang="en-US" dirty="0"/>
              <a:t>Moving away from per-module </a:t>
            </a:r>
            <a:r>
              <a:rPr lang="en-US" i="1" dirty="0" err="1"/>
              <a:t>renv</a:t>
            </a:r>
            <a:r>
              <a:rPr lang="en-US" dirty="0"/>
              <a:t> lock files</a:t>
            </a:r>
          </a:p>
          <a:p>
            <a:r>
              <a:rPr lang="en-US" dirty="0"/>
              <a:t>Container for execution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F72F7-15EF-386A-CCD3-6A8F92703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9B8C-3CC1-C4C1-6C4B-E2AF88D2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2460-2CF2-529E-07FE-2C382D0D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Follow the instructions in the tutorial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https://github.com/OHDSI/Tutorial-Hades</a:t>
            </a:r>
            <a:r>
              <a:rPr lang="en-US" sz="3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5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HDSI template widescreen (3).pptx" id="{C56AAD1B-582E-4AEE-B4C5-F5E5E6C179FE}" vid="{1955B19E-5F29-4E41-A80D-E4A7DF131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OHDSI template widescreen</Template>
  <TotalTime>2195</TotalTime>
  <Words>260</Words>
  <Application>Microsoft Macintosh PowerPoint</Application>
  <PresentationFormat>Widescreen</PresentationFormat>
  <Paragraphs>99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Strategus</vt:lpstr>
      <vt:lpstr>What is the Strategus framework?</vt:lpstr>
      <vt:lpstr>What is the Strategus framework?</vt:lpstr>
      <vt:lpstr>What is the Strategus framework?</vt:lpstr>
      <vt:lpstr>Strategus</vt:lpstr>
      <vt:lpstr>Upcoming changes</vt:lpstr>
      <vt:lpstr>Try it yourself!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OHDSI Workgroup  Objectives and Key Results (OKR)</dc:title>
  <dc:creator>Ryan, Patrick [JRDUS]</dc:creator>
  <cp:lastModifiedBy>Schuemie, Martijn [JRDNL]</cp:lastModifiedBy>
  <cp:revision>23</cp:revision>
  <dcterms:created xsi:type="dcterms:W3CDTF">2022-02-06T17:32:11Z</dcterms:created>
  <dcterms:modified xsi:type="dcterms:W3CDTF">2024-05-29T09:28:53Z</dcterms:modified>
</cp:coreProperties>
</file>