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843" r:id="rId3"/>
    <p:sldId id="303" r:id="rId4"/>
    <p:sldId id="304" r:id="rId5"/>
    <p:sldId id="305" r:id="rId6"/>
    <p:sldId id="844" r:id="rId7"/>
    <p:sldId id="845" r:id="rId8"/>
    <p:sldId id="846" r:id="rId9"/>
    <p:sldId id="847" r:id="rId10"/>
    <p:sldId id="848" r:id="rId11"/>
    <p:sldId id="849" r:id="rId12"/>
    <p:sldId id="851" r:id="rId13"/>
    <p:sldId id="852" r:id="rId14"/>
    <p:sldId id="853" r:id="rId15"/>
    <p:sldId id="850" r:id="rId16"/>
    <p:sldId id="855" r:id="rId17"/>
    <p:sldId id="854" r:id="rId18"/>
    <p:sldId id="856" r:id="rId19"/>
    <p:sldId id="296" r:id="rId20"/>
    <p:sldId id="299" r:id="rId21"/>
    <p:sldId id="300" r:id="rId22"/>
    <p:sldId id="857" r:id="rId23"/>
    <p:sldId id="858" r:id="rId24"/>
    <p:sldId id="859" r:id="rId25"/>
    <p:sldId id="860" r:id="rId26"/>
    <p:sldId id="862" r:id="rId27"/>
    <p:sldId id="861" r:id="rId28"/>
    <p:sldId id="863" r:id="rId29"/>
    <p:sldId id="290" r:id="rId30"/>
    <p:sldId id="864" r:id="rId31"/>
    <p:sldId id="86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25A"/>
    <a:srgbClr val="FCCB10"/>
    <a:srgbClr val="EB6622"/>
    <a:srgbClr val="153153"/>
    <a:srgbClr val="E28700"/>
    <a:srgbClr val="FF9900"/>
    <a:srgbClr val="EB9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52742-373F-4A87-92C3-F1BD6DE2FDE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CA093-4890-4B46-98EB-711D340FB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05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600" y="2130426"/>
            <a:ext cx="8128000" cy="17557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600" y="4038600"/>
            <a:ext cx="81280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5315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3" descr="C:\Users\pryan4\Downloads\want-impact-public-health-help-shape-journey-ahead\OHDSI logo with text - vertical - colored.png">
            <a:extLst>
              <a:ext uri="{FF2B5EF4-FFF2-40B4-BE49-F238E27FC236}">
                <a16:creationId xmlns:a16="http://schemas.microsoft.com/office/drawing/2014/main" id="{E7554C83-E62F-48C0-8308-2B4788DD0E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447800"/>
            <a:ext cx="3451860" cy="415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E51E90-0C4E-473C-AC0E-58AA21A6B7FD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2533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8E27D786-324D-4E22-B525-044E22AFE8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8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6704EB07-5162-4E35-A2EB-81F553E396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F7E808-9302-4B4C-9AD7-0211CD846277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244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1A5E6E12-2FC3-42E8-8BB6-3627951F88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3FBDDB2-0751-4639-B11D-C8B98E7ACF92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966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F1865-3EF1-48A0-9F37-5FB0798E68D5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09A03D4B-1AF1-4F2F-A794-7D4F3F3D12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14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10058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027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20425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0425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042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042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042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042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Threats to the validity of study results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600" y="4264025"/>
            <a:ext cx="8128000" cy="1755775"/>
          </a:xfrm>
        </p:spPr>
        <p:txBody>
          <a:bodyPr>
            <a:normAutofit/>
          </a:bodyPr>
          <a:lstStyle/>
          <a:p>
            <a:r>
              <a:rPr lang="en-US" dirty="0"/>
              <a:t>Martijn Schuemie PhD</a:t>
            </a:r>
          </a:p>
          <a:p>
            <a:r>
              <a:rPr lang="en-US" dirty="0"/>
              <a:t>Janssen Research and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00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5C00-F1C1-4624-9D5C-1E210093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asses confounding?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894F4-69F0-4B74-ACBF-EE320F52A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Propensity score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6F6144-7B62-4EA3-AAA3-D42635908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12192000" cy="428367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FAC688-BBCA-4C98-BB67-3A20FF094A63}"/>
              </a:ext>
            </a:extLst>
          </p:cNvPr>
          <p:cNvSpPr/>
          <p:nvPr/>
        </p:nvSpPr>
        <p:spPr>
          <a:xfrm>
            <a:off x="10079229" y="5194483"/>
            <a:ext cx="1828800" cy="1143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471196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5C00-F1C1-4624-9D5C-1E210093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asses confounding?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894F4-69F0-4B74-ACBF-EE320F52A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Propensity score distribution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9D0D92-7B66-4135-AC53-34E6327EB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3574"/>
            <a:ext cx="12192000" cy="4345389"/>
          </a:xfrm>
          <a:prstGeom prst="rect">
            <a:avLst/>
          </a:prstGeom>
          <a:effectLst/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FAC688-BBCA-4C98-BB67-3A20FF094A63}"/>
              </a:ext>
            </a:extLst>
          </p:cNvPr>
          <p:cNvSpPr/>
          <p:nvPr/>
        </p:nvSpPr>
        <p:spPr>
          <a:xfrm>
            <a:off x="10079229" y="5194483"/>
            <a:ext cx="1828800" cy="1143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val="3924668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5C00-F1C1-4624-9D5C-1E210093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asses confounding?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894F4-69F0-4B74-ACBF-EE320F52A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Propensity score distribution</a:t>
            </a:r>
          </a:p>
          <a:p>
            <a:r>
              <a:rPr lang="en-US" dirty="0"/>
              <a:t>Covariate balance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EC2C4-BC80-442C-A140-2DCB026503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984"/>
          <a:stretch/>
        </p:blipFill>
        <p:spPr>
          <a:xfrm>
            <a:off x="1612106" y="2774193"/>
            <a:ext cx="8967788" cy="40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5C00-F1C1-4624-9D5C-1E210093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asses confounding?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894F4-69F0-4B74-ACBF-EE320F52A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Propensity score distribution</a:t>
            </a:r>
          </a:p>
          <a:p>
            <a:r>
              <a:rPr lang="en-US" dirty="0"/>
              <a:t>Covariate balance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6621CF0-5212-4544-A427-68F1BEA7A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243" y="1043782"/>
            <a:ext cx="5257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717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F3090-4A51-45A8-B29B-C32D255D9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 dirty="0"/>
              <a:t>Measurement error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31E180-95AC-440E-8CD4-3E847CC75346}"/>
              </a:ext>
            </a:extLst>
          </p:cNvPr>
          <p:cNvSpPr txBox="1"/>
          <p:nvPr/>
        </p:nvSpPr>
        <p:spPr>
          <a:xfrm>
            <a:off x="4942703" y="2275422"/>
            <a:ext cx="477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5718B-9F9F-4EFD-8CC7-E3703B15FE68}"/>
              </a:ext>
            </a:extLst>
          </p:cNvPr>
          <p:cNvSpPr txBox="1"/>
          <p:nvPr/>
        </p:nvSpPr>
        <p:spPr>
          <a:xfrm>
            <a:off x="9535297" y="2275423"/>
            <a:ext cx="477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8072D1-6C3A-4B39-8ED0-20361FD226CA}"/>
              </a:ext>
            </a:extLst>
          </p:cNvPr>
          <p:cNvCxnSpPr>
            <a:stCxn id="4" idx="3"/>
            <a:endCxn id="5" idx="1"/>
          </p:cNvCxnSpPr>
          <p:nvPr/>
        </p:nvCxnSpPr>
        <p:spPr bwMode="auto">
          <a:xfrm>
            <a:off x="5420497" y="2598588"/>
            <a:ext cx="4114800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F4C4141-90C3-43CB-A179-717FF4805C25}"/>
              </a:ext>
            </a:extLst>
          </p:cNvPr>
          <p:cNvSpPr txBox="1"/>
          <p:nvPr/>
        </p:nvSpPr>
        <p:spPr>
          <a:xfrm>
            <a:off x="6217508" y="2183091"/>
            <a:ext cx="2520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Effect of interest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RR=???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C2BBD9-836D-43C6-9F7A-73E55CA154C7}"/>
              </a:ext>
            </a:extLst>
          </p:cNvPr>
          <p:cNvSpPr txBox="1"/>
          <p:nvPr/>
        </p:nvSpPr>
        <p:spPr>
          <a:xfrm>
            <a:off x="7177216" y="1353234"/>
            <a:ext cx="477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207A42-1D6F-4381-A093-2ECC8B0DFBF6}"/>
              </a:ext>
            </a:extLst>
          </p:cNvPr>
          <p:cNvSpPr txBox="1"/>
          <p:nvPr/>
        </p:nvSpPr>
        <p:spPr>
          <a:xfrm>
            <a:off x="7177216" y="3197612"/>
            <a:ext cx="477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B457617-DB1E-4F7E-9088-745FD6C71363}"/>
              </a:ext>
            </a:extLst>
          </p:cNvPr>
          <p:cNvCxnSpPr>
            <a:stCxn id="8" idx="3"/>
            <a:endCxn id="5" idx="0"/>
          </p:cNvCxnSpPr>
          <p:nvPr/>
        </p:nvCxnSpPr>
        <p:spPr>
          <a:xfrm>
            <a:off x="7655010" y="1676400"/>
            <a:ext cx="2119184" cy="59902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55EE918-BBEB-4541-A4EC-7758175B5A4B}"/>
              </a:ext>
            </a:extLst>
          </p:cNvPr>
          <p:cNvCxnSpPr>
            <a:cxnSpLocks/>
            <a:stCxn id="8" idx="1"/>
            <a:endCxn id="4" idx="0"/>
          </p:cNvCxnSpPr>
          <p:nvPr/>
        </p:nvCxnSpPr>
        <p:spPr>
          <a:xfrm rot="10800000" flipV="1">
            <a:off x="5181600" y="1676400"/>
            <a:ext cx="1995616" cy="599022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2F357BA-8B14-446F-87B6-0D54AAC4D6B9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>
          <a:xfrm flipV="1">
            <a:off x="7655010" y="2921754"/>
            <a:ext cx="2119184" cy="59902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34539CD-C562-453B-B150-D80BB9E19FAE}"/>
              </a:ext>
            </a:extLst>
          </p:cNvPr>
          <p:cNvCxnSpPr>
            <a:cxnSpLocks/>
            <a:stCxn id="9" idx="1"/>
            <a:endCxn id="4" idx="2"/>
          </p:cNvCxnSpPr>
          <p:nvPr/>
        </p:nvCxnSpPr>
        <p:spPr>
          <a:xfrm rot="10800000">
            <a:off x="5181600" y="2921754"/>
            <a:ext cx="1995616" cy="599025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EAB132-10D6-4FA2-8AAE-6927FCC81F6D}"/>
              </a:ext>
            </a:extLst>
          </p:cNvPr>
          <p:cNvSpPr txBox="1"/>
          <p:nvPr/>
        </p:nvSpPr>
        <p:spPr>
          <a:xfrm>
            <a:off x="184897" y="1859926"/>
            <a:ext cx="37068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= Exposure</a:t>
            </a:r>
          </a:p>
          <a:p>
            <a:r>
              <a:rPr lang="en-US" sz="2400" dirty="0"/>
              <a:t>Y = Outcome</a:t>
            </a:r>
          </a:p>
          <a:p>
            <a:r>
              <a:rPr lang="en-US" sz="2400" dirty="0"/>
              <a:t>C = Confounder</a:t>
            </a:r>
          </a:p>
          <a:p>
            <a:r>
              <a:rPr lang="en-US" sz="2400" dirty="0"/>
              <a:t>U = Unobserved confounder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D625C3-48ED-4A3A-B12C-0FCADAE6F376}"/>
              </a:ext>
            </a:extLst>
          </p:cNvPr>
          <p:cNvSpPr txBox="1"/>
          <p:nvPr/>
        </p:nvSpPr>
        <p:spPr>
          <a:xfrm>
            <a:off x="4942703" y="4056692"/>
            <a:ext cx="619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</a:t>
            </a:r>
            <a:r>
              <a:rPr lang="en-US" sz="3600" baseline="30000" dirty="0"/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1DCC6F-DC50-42F8-B329-74D318C52D1A}"/>
              </a:ext>
            </a:extLst>
          </p:cNvPr>
          <p:cNvSpPr txBox="1"/>
          <p:nvPr/>
        </p:nvSpPr>
        <p:spPr>
          <a:xfrm>
            <a:off x="9535297" y="4056625"/>
            <a:ext cx="619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Y</a:t>
            </a:r>
            <a:r>
              <a:rPr lang="en-US" sz="3600" baseline="30000" dirty="0"/>
              <a:t>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78093F-5E25-4E7A-9C42-6C0D87844C5A}"/>
              </a:ext>
            </a:extLst>
          </p:cNvPr>
          <p:cNvSpPr txBox="1"/>
          <p:nvPr/>
        </p:nvSpPr>
        <p:spPr>
          <a:xfrm>
            <a:off x="7177216" y="5007901"/>
            <a:ext cx="619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</a:t>
            </a:r>
            <a:r>
              <a:rPr lang="en-US" sz="3600" baseline="30000" dirty="0"/>
              <a:t>*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4D733E4-C7BB-4962-9D2C-AC3B7F9A5EFF}"/>
              </a:ext>
            </a:extLst>
          </p:cNvPr>
          <p:cNvCxnSpPr>
            <a:cxnSpLocks/>
            <a:stCxn id="4" idx="1"/>
            <a:endCxn id="17" idx="1"/>
          </p:cNvCxnSpPr>
          <p:nvPr/>
        </p:nvCxnSpPr>
        <p:spPr>
          <a:xfrm rot="10800000" flipV="1">
            <a:off x="4942703" y="2598588"/>
            <a:ext cx="12700" cy="1781270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 w="lg" len="lg"/>
          </a:ln>
          <a:effectLst/>
        </p:spPr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67C83DF-0A53-47AC-92F2-0E9C1885FC37}"/>
              </a:ext>
            </a:extLst>
          </p:cNvPr>
          <p:cNvCxnSpPr>
            <a:cxnSpLocks/>
            <a:stCxn id="5" idx="3"/>
            <a:endCxn id="20" idx="3"/>
          </p:cNvCxnSpPr>
          <p:nvPr/>
        </p:nvCxnSpPr>
        <p:spPr>
          <a:xfrm>
            <a:off x="10013091" y="2598589"/>
            <a:ext cx="142104" cy="1781202"/>
          </a:xfrm>
          <a:prstGeom prst="bentConnector3">
            <a:avLst>
              <a:gd name="adj1" fmla="val 260868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 w="lg" len="lg"/>
          </a:ln>
          <a:effectLst/>
        </p:spPr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A09809C-6C17-4468-A2B2-4F2A5C952F2C}"/>
              </a:ext>
            </a:extLst>
          </p:cNvPr>
          <p:cNvCxnSpPr>
            <a:cxnSpLocks/>
            <a:stCxn id="8" idx="0"/>
            <a:endCxn id="21" idx="2"/>
          </p:cNvCxnSpPr>
          <p:nvPr/>
        </p:nvCxnSpPr>
        <p:spPr>
          <a:xfrm rot="16200000" flipH="1">
            <a:off x="5301140" y="3468207"/>
            <a:ext cx="4300998" cy="71052"/>
          </a:xfrm>
          <a:prstGeom prst="bentConnector5">
            <a:avLst>
              <a:gd name="adj1" fmla="val -1589"/>
              <a:gd name="adj2" fmla="val 5541381"/>
              <a:gd name="adj3" fmla="val 105315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 w="lg" len="lg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2BFA62-B37F-49AA-A49C-9BCCE51ED063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 bwMode="auto">
          <a:xfrm flipV="1">
            <a:off x="5562601" y="4379791"/>
            <a:ext cx="3972696" cy="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BC438AF-2123-4698-B779-6C49826789FF}"/>
              </a:ext>
            </a:extLst>
          </p:cNvPr>
          <p:cNvSpPr txBox="1"/>
          <p:nvPr/>
        </p:nvSpPr>
        <p:spPr>
          <a:xfrm>
            <a:off x="6069843" y="3957337"/>
            <a:ext cx="252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Effect we observe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B8623E7-3D49-43AD-B548-B8543A02BAC3}"/>
              </a:ext>
            </a:extLst>
          </p:cNvPr>
          <p:cNvCxnSpPr>
            <a:cxnSpLocks/>
            <a:stCxn id="21" idx="1"/>
            <a:endCxn id="17" idx="2"/>
          </p:cNvCxnSpPr>
          <p:nvPr/>
        </p:nvCxnSpPr>
        <p:spPr>
          <a:xfrm rot="10800000">
            <a:off x="5252652" y="4703023"/>
            <a:ext cx="1924564" cy="62804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6986580-A974-48C4-880F-3686B98E8FEB}"/>
              </a:ext>
            </a:extLst>
          </p:cNvPr>
          <p:cNvCxnSpPr>
            <a:cxnSpLocks/>
            <a:stCxn id="21" idx="3"/>
            <a:endCxn id="20" idx="2"/>
          </p:cNvCxnSpPr>
          <p:nvPr/>
        </p:nvCxnSpPr>
        <p:spPr>
          <a:xfrm flipV="1">
            <a:off x="7797114" y="4702956"/>
            <a:ext cx="2048132" cy="628111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0F827C8-F240-4426-9D28-65AF01C22C84}"/>
              </a:ext>
            </a:extLst>
          </p:cNvPr>
          <p:cNvCxnSpPr>
            <a:cxnSpLocks/>
            <a:stCxn id="9" idx="1"/>
            <a:endCxn id="17" idx="0"/>
          </p:cNvCxnSpPr>
          <p:nvPr/>
        </p:nvCxnSpPr>
        <p:spPr>
          <a:xfrm rot="10800000" flipV="1">
            <a:off x="5252652" y="3520778"/>
            <a:ext cx="1924564" cy="53591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EC6E8F4-70B1-4BF0-9B71-70151E05A05E}"/>
              </a:ext>
            </a:extLst>
          </p:cNvPr>
          <p:cNvCxnSpPr>
            <a:cxnSpLocks/>
            <a:stCxn id="9" idx="3"/>
            <a:endCxn id="20" idx="0"/>
          </p:cNvCxnSpPr>
          <p:nvPr/>
        </p:nvCxnSpPr>
        <p:spPr>
          <a:xfrm>
            <a:off x="7655010" y="3520778"/>
            <a:ext cx="2190236" cy="535847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63C0A62-7280-4A89-AACA-F9B7D0F9A708}"/>
              </a:ext>
            </a:extLst>
          </p:cNvPr>
          <p:cNvSpPr txBox="1"/>
          <p:nvPr/>
        </p:nvSpPr>
        <p:spPr>
          <a:xfrm>
            <a:off x="184896" y="3355106"/>
            <a:ext cx="3087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baseline="30000" dirty="0"/>
              <a:t>*</a:t>
            </a:r>
            <a:r>
              <a:rPr lang="en-US" sz="2400" dirty="0"/>
              <a:t> = Proxy for exposure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537544-2EF6-42B8-A5BF-019C54153E6D}"/>
              </a:ext>
            </a:extLst>
          </p:cNvPr>
          <p:cNvSpPr txBox="1"/>
          <p:nvPr/>
        </p:nvSpPr>
        <p:spPr>
          <a:xfrm>
            <a:off x="183348" y="3726504"/>
            <a:ext cx="3025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  <a:r>
              <a:rPr lang="en-US" sz="2400" baseline="30000" dirty="0"/>
              <a:t>*</a:t>
            </a:r>
            <a:r>
              <a:rPr lang="en-US" sz="2400" dirty="0"/>
              <a:t> = Proxy for outcome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5007A6-2D75-4428-AF8B-DBAFDC8189BD}"/>
              </a:ext>
            </a:extLst>
          </p:cNvPr>
          <p:cNvSpPr txBox="1"/>
          <p:nvPr/>
        </p:nvSpPr>
        <p:spPr>
          <a:xfrm>
            <a:off x="181800" y="4113689"/>
            <a:ext cx="3373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baseline="30000" dirty="0"/>
              <a:t>*</a:t>
            </a:r>
            <a:r>
              <a:rPr lang="en-US" sz="2400" dirty="0"/>
              <a:t> = Proxy for confounder</a:t>
            </a:r>
          </a:p>
        </p:txBody>
      </p:sp>
    </p:spTree>
    <p:extLst>
      <p:ext uri="{BB962C8B-B14F-4D97-AF65-F5344CB8AC3E}">
        <p14:creationId xmlns:p14="http://schemas.microsoft.com/office/powerpoint/2010/main" val="76564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/>
      <p:bldP spid="35" grpId="0"/>
      <p:bldP spid="48" grpId="0"/>
      <p:bldP spid="49" grpId="0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C596-6985-4DB1-89E4-DFAF18FA7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assess measurement error?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54339-D21B-4FBE-92FA-A80ED87DB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Covariate summary for exposures?</a:t>
            </a:r>
          </a:p>
          <a:p>
            <a:r>
              <a:rPr lang="en-US" dirty="0"/>
              <a:t>Operating characteristics for outcome phenotype</a:t>
            </a:r>
          </a:p>
          <a:p>
            <a:pPr lvl="1"/>
            <a:r>
              <a:rPr lang="en-US" dirty="0"/>
              <a:t>Sensitivity</a:t>
            </a:r>
          </a:p>
          <a:p>
            <a:pPr lvl="1"/>
            <a:r>
              <a:rPr lang="en-US" dirty="0"/>
              <a:t>Specificity</a:t>
            </a:r>
          </a:p>
          <a:p>
            <a:pPr lvl="1"/>
            <a:r>
              <a:rPr lang="en-US" dirty="0"/>
              <a:t>Positive predictive value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4ECA06-18D1-4F37-B684-441EA2E6FF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05"/>
          <a:stretch/>
        </p:blipFill>
        <p:spPr>
          <a:xfrm>
            <a:off x="5105401" y="2421118"/>
            <a:ext cx="7086600" cy="441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578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F3090-4A51-45A8-B29B-C32D255D9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 dirty="0"/>
              <a:t>Selection bias and generalizability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31E180-95AC-440E-8CD4-3E847CC75346}"/>
              </a:ext>
            </a:extLst>
          </p:cNvPr>
          <p:cNvSpPr txBox="1"/>
          <p:nvPr/>
        </p:nvSpPr>
        <p:spPr>
          <a:xfrm>
            <a:off x="4942703" y="2275422"/>
            <a:ext cx="477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5718B-9F9F-4EFD-8CC7-E3703B15FE68}"/>
              </a:ext>
            </a:extLst>
          </p:cNvPr>
          <p:cNvSpPr txBox="1"/>
          <p:nvPr/>
        </p:nvSpPr>
        <p:spPr>
          <a:xfrm>
            <a:off x="9535297" y="2275423"/>
            <a:ext cx="477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8072D1-6C3A-4B39-8ED0-20361FD226CA}"/>
              </a:ext>
            </a:extLst>
          </p:cNvPr>
          <p:cNvCxnSpPr>
            <a:stCxn id="4" idx="3"/>
            <a:endCxn id="5" idx="1"/>
          </p:cNvCxnSpPr>
          <p:nvPr/>
        </p:nvCxnSpPr>
        <p:spPr bwMode="auto">
          <a:xfrm>
            <a:off x="5420497" y="2598588"/>
            <a:ext cx="4114800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F4C4141-90C3-43CB-A179-717FF4805C25}"/>
              </a:ext>
            </a:extLst>
          </p:cNvPr>
          <p:cNvSpPr txBox="1"/>
          <p:nvPr/>
        </p:nvSpPr>
        <p:spPr>
          <a:xfrm>
            <a:off x="6217508" y="2183091"/>
            <a:ext cx="2520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Effect of interest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RR=???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C2BBD9-836D-43C6-9F7A-73E55CA154C7}"/>
              </a:ext>
            </a:extLst>
          </p:cNvPr>
          <p:cNvSpPr txBox="1"/>
          <p:nvPr/>
        </p:nvSpPr>
        <p:spPr>
          <a:xfrm>
            <a:off x="7177216" y="1353234"/>
            <a:ext cx="477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207A42-1D6F-4381-A093-2ECC8B0DFBF6}"/>
              </a:ext>
            </a:extLst>
          </p:cNvPr>
          <p:cNvSpPr txBox="1"/>
          <p:nvPr/>
        </p:nvSpPr>
        <p:spPr>
          <a:xfrm>
            <a:off x="7177216" y="3197612"/>
            <a:ext cx="477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B457617-DB1E-4F7E-9088-745FD6C71363}"/>
              </a:ext>
            </a:extLst>
          </p:cNvPr>
          <p:cNvCxnSpPr>
            <a:stCxn id="8" idx="3"/>
            <a:endCxn id="5" idx="0"/>
          </p:cNvCxnSpPr>
          <p:nvPr/>
        </p:nvCxnSpPr>
        <p:spPr>
          <a:xfrm>
            <a:off x="7655010" y="1676400"/>
            <a:ext cx="2119184" cy="59902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55EE918-BBEB-4541-A4EC-7758175B5A4B}"/>
              </a:ext>
            </a:extLst>
          </p:cNvPr>
          <p:cNvCxnSpPr>
            <a:cxnSpLocks/>
            <a:stCxn id="8" idx="1"/>
            <a:endCxn id="4" idx="0"/>
          </p:cNvCxnSpPr>
          <p:nvPr/>
        </p:nvCxnSpPr>
        <p:spPr>
          <a:xfrm rot="10800000" flipV="1">
            <a:off x="5181600" y="1676400"/>
            <a:ext cx="1995616" cy="599022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2F357BA-8B14-446F-87B6-0D54AAC4D6B9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>
          <a:xfrm flipV="1">
            <a:off x="7655010" y="2921754"/>
            <a:ext cx="2119184" cy="59902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34539CD-C562-453B-B150-D80BB9E19FAE}"/>
              </a:ext>
            </a:extLst>
          </p:cNvPr>
          <p:cNvCxnSpPr>
            <a:cxnSpLocks/>
            <a:stCxn id="9" idx="1"/>
            <a:endCxn id="4" idx="2"/>
          </p:cNvCxnSpPr>
          <p:nvPr/>
        </p:nvCxnSpPr>
        <p:spPr>
          <a:xfrm rot="10800000">
            <a:off x="5181600" y="2921754"/>
            <a:ext cx="1995616" cy="599025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EAB132-10D6-4FA2-8AAE-6927FCC81F6D}"/>
              </a:ext>
            </a:extLst>
          </p:cNvPr>
          <p:cNvSpPr txBox="1"/>
          <p:nvPr/>
        </p:nvSpPr>
        <p:spPr>
          <a:xfrm>
            <a:off x="184897" y="1859926"/>
            <a:ext cx="37068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= Exposure</a:t>
            </a:r>
          </a:p>
          <a:p>
            <a:r>
              <a:rPr lang="en-US" sz="2400" dirty="0"/>
              <a:t>Y = Outcome</a:t>
            </a:r>
          </a:p>
          <a:p>
            <a:r>
              <a:rPr lang="en-US" sz="2400" dirty="0"/>
              <a:t>C = Confounder</a:t>
            </a:r>
          </a:p>
          <a:p>
            <a:r>
              <a:rPr lang="en-US" sz="2400" dirty="0"/>
              <a:t>U = Unobserved confounder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D625C3-48ED-4A3A-B12C-0FCADAE6F376}"/>
              </a:ext>
            </a:extLst>
          </p:cNvPr>
          <p:cNvSpPr txBox="1"/>
          <p:nvPr/>
        </p:nvSpPr>
        <p:spPr>
          <a:xfrm>
            <a:off x="4942703" y="4056692"/>
            <a:ext cx="619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</a:t>
            </a:r>
            <a:r>
              <a:rPr lang="en-US" sz="3600" baseline="30000" dirty="0"/>
              <a:t>#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4D733E4-C7BB-4962-9D2C-AC3B7F9A5EFF}"/>
              </a:ext>
            </a:extLst>
          </p:cNvPr>
          <p:cNvCxnSpPr>
            <a:cxnSpLocks/>
            <a:stCxn id="4" idx="1"/>
            <a:endCxn id="17" idx="1"/>
          </p:cNvCxnSpPr>
          <p:nvPr/>
        </p:nvCxnSpPr>
        <p:spPr>
          <a:xfrm rot="10800000" flipV="1">
            <a:off x="4942703" y="2598588"/>
            <a:ext cx="12700" cy="1781270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 w="lg" len="lg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BC438AF-2123-4698-B779-6C49826789FF}"/>
              </a:ext>
            </a:extLst>
          </p:cNvPr>
          <p:cNvSpPr txBox="1"/>
          <p:nvPr/>
        </p:nvSpPr>
        <p:spPr>
          <a:xfrm>
            <a:off x="6069843" y="3957337"/>
            <a:ext cx="252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Effect we observe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B8623E7-3D49-43AD-B548-B8543A02BAC3}"/>
              </a:ext>
            </a:extLst>
          </p:cNvPr>
          <p:cNvCxnSpPr>
            <a:cxnSpLocks/>
            <a:stCxn id="17" idx="3"/>
            <a:endCxn id="5" idx="3"/>
          </p:cNvCxnSpPr>
          <p:nvPr/>
        </p:nvCxnSpPr>
        <p:spPr>
          <a:xfrm flipV="1">
            <a:off x="5562601" y="2598589"/>
            <a:ext cx="4450490" cy="1781269"/>
          </a:xfrm>
          <a:prstGeom prst="bentConnector3">
            <a:avLst>
              <a:gd name="adj1" fmla="val 105137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0F827C8-F240-4426-9D28-65AF01C22C84}"/>
              </a:ext>
            </a:extLst>
          </p:cNvPr>
          <p:cNvCxnSpPr>
            <a:cxnSpLocks/>
            <a:stCxn id="9" idx="1"/>
            <a:endCxn id="17" idx="0"/>
          </p:cNvCxnSpPr>
          <p:nvPr/>
        </p:nvCxnSpPr>
        <p:spPr>
          <a:xfrm rot="10800000" flipV="1">
            <a:off x="5252652" y="3520778"/>
            <a:ext cx="1924564" cy="53591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63C0A62-7280-4A89-AACA-F9B7D0F9A708}"/>
              </a:ext>
            </a:extLst>
          </p:cNvPr>
          <p:cNvSpPr txBox="1"/>
          <p:nvPr/>
        </p:nvSpPr>
        <p:spPr>
          <a:xfrm>
            <a:off x="184896" y="3355106"/>
            <a:ext cx="3953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baseline="30000" dirty="0"/>
              <a:t>#</a:t>
            </a:r>
            <a:r>
              <a:rPr lang="en-US" sz="2400" dirty="0"/>
              <a:t> = Non-random sample of exposure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F83469D-75A4-4DF0-BFD0-156785F24DF2}"/>
              </a:ext>
            </a:extLst>
          </p:cNvPr>
          <p:cNvCxnSpPr>
            <a:cxnSpLocks/>
            <a:stCxn id="8" idx="0"/>
            <a:endCxn id="17" idx="2"/>
          </p:cNvCxnSpPr>
          <p:nvPr/>
        </p:nvCxnSpPr>
        <p:spPr>
          <a:xfrm rot="16200000" flipH="1" flipV="1">
            <a:off x="4659488" y="1946397"/>
            <a:ext cx="3349789" cy="2163461"/>
          </a:xfrm>
          <a:prstGeom prst="bentConnector5">
            <a:avLst>
              <a:gd name="adj1" fmla="val -6824"/>
              <a:gd name="adj2" fmla="val -176913"/>
              <a:gd name="adj3" fmla="val 106824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43657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5" grpId="0"/>
      <p:bldP spid="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812B-D9FD-42D6-8E54-049D4E4B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asses selection bias?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D5890-78E8-4D1D-B3EF-4EC984312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Attrition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DEF241-BA22-4371-8965-03277C6272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260"/>
          <a:stretch/>
        </p:blipFill>
        <p:spPr>
          <a:xfrm>
            <a:off x="3633419" y="1645763"/>
            <a:ext cx="8558581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6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A5632-EE88-4F73-92BB-3D35BA86C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address these challenges?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D6775-24BE-44F6-9814-D4ABBA83A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Think really hard during study design and hope we get it right</a:t>
            </a:r>
          </a:p>
          <a:p>
            <a:r>
              <a:rPr lang="en-US" dirty="0"/>
              <a:t>Equivocate in our summary of findings with a paragraph in the Discussion that reads:</a:t>
            </a:r>
          </a:p>
          <a:p>
            <a:pPr lvl="1"/>
            <a:r>
              <a:rPr lang="en-US" dirty="0"/>
              <a:t>“This study has several limitations. First, since this study relied on claims data, we had no data on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&lt;unobserved confounders&gt;</a:t>
            </a:r>
            <a:r>
              <a:rPr lang="en-US" dirty="0"/>
              <a:t>. Second, while we adjusted for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&lt;observed confounders&gt;</a:t>
            </a:r>
            <a:r>
              <a:rPr lang="en-US" dirty="0"/>
              <a:t>, residual confounding cannot be ruled out. Third, there is a potential for outcome misclassification… Fourth, there is a potential for duplicate person-years between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&lt;databases&gt;</a:t>
            </a:r>
            <a:r>
              <a:rPr lang="en-US" dirty="0"/>
              <a:t>. Lastly, as the mean follow-up was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&lt;short&gt;</a:t>
            </a:r>
            <a:r>
              <a:rPr lang="en-US" dirty="0"/>
              <a:t>, long-term effects may need to be further examined.”  (Kim et al., Arthritis &amp; Rheumatology, 2017)</a:t>
            </a:r>
          </a:p>
          <a:p>
            <a:r>
              <a:rPr lang="en-US" dirty="0"/>
              <a:t>Perform diagnostic analyses that attempt to detect if residual error may still be present</a:t>
            </a:r>
          </a:p>
          <a:p>
            <a:r>
              <a:rPr lang="en-US" dirty="0"/>
              <a:t>Quantify magnitude of residual error and calibrate statistics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49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negative controls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248967"/>
            <a:ext cx="5860504" cy="16090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28600" dist="215900" dir="2700000" algn="ctr" rotWithShape="0">
              <a:schemeClr val="tx1">
                <a:alpha val="68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981200" y="1219200"/>
            <a:ext cx="8229600" cy="2065868"/>
            <a:chOff x="457200" y="1219200"/>
            <a:chExt cx="8229600" cy="2065868"/>
          </a:xfrm>
        </p:grpSpPr>
        <p:sp>
          <p:nvSpPr>
            <p:cNvPr id="4" name="Rectangle 3"/>
            <p:cNvSpPr/>
            <p:nvPr/>
          </p:nvSpPr>
          <p:spPr>
            <a:xfrm>
              <a:off x="457200" y="1219200"/>
              <a:ext cx="2247900" cy="622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Infectious</a:t>
              </a:r>
            </a:p>
            <a:p>
              <a:r>
                <a:rPr lang="en-US" dirty="0"/>
                <a:t>mononucleosis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086600" y="1219200"/>
              <a:ext cx="1600200" cy="20658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Multiple sclerosis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2895600" y="2059517"/>
              <a:ext cx="3886199" cy="3810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400" dirty="0"/>
                <a:t>?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7200" y="1938867"/>
              <a:ext cx="2247900" cy="622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Rubella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200" y="2662768"/>
              <a:ext cx="2247900" cy="622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Measles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895600" y="1339850"/>
              <a:ext cx="3886199" cy="3810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400" dirty="0"/>
                <a:t>?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2906729" y="2783418"/>
              <a:ext cx="3886199" cy="3810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400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178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an observational study like you would a randomized trial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BE34A-122B-44CE-8CC3-EA1B62BC8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4267200" cy="4906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Protocol components to emulate:</a:t>
            </a:r>
          </a:p>
          <a:p>
            <a:pPr marL="285750" indent="-285750"/>
            <a:r>
              <a:rPr lang="en-US" dirty="0"/>
              <a:t>Eligibility criteria</a:t>
            </a:r>
          </a:p>
          <a:p>
            <a:pPr marL="285750" indent="-285750"/>
            <a:r>
              <a:rPr lang="en-US" dirty="0"/>
              <a:t>Treatment strategies</a:t>
            </a:r>
          </a:p>
          <a:p>
            <a:pPr marL="285750" indent="-285750"/>
            <a:r>
              <a:rPr lang="en-US" dirty="0"/>
              <a:t>Assignment procedures</a:t>
            </a:r>
          </a:p>
          <a:p>
            <a:pPr marL="285750" indent="-285750"/>
            <a:r>
              <a:rPr lang="en-US" dirty="0"/>
              <a:t>Follow-up period</a:t>
            </a:r>
          </a:p>
          <a:p>
            <a:pPr marL="285750" indent="-285750"/>
            <a:r>
              <a:rPr lang="en-US" dirty="0"/>
              <a:t>Outcome</a:t>
            </a:r>
          </a:p>
          <a:p>
            <a:pPr marL="285750" indent="-285750"/>
            <a:r>
              <a:rPr lang="en-US" dirty="0"/>
              <a:t>Causal contrasts of interest</a:t>
            </a:r>
          </a:p>
          <a:p>
            <a:pPr marL="285750" indent="-285750"/>
            <a:r>
              <a:rPr lang="en-US" dirty="0"/>
              <a:t>Analysis plan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608" y="1676400"/>
            <a:ext cx="6858926" cy="518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5826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negative control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219200"/>
            <a:ext cx="22479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Infectious</a:t>
            </a:r>
          </a:p>
          <a:p>
            <a:r>
              <a:rPr lang="en-US" dirty="0"/>
              <a:t>mononucleosis</a:t>
            </a:r>
          </a:p>
        </p:txBody>
      </p:sp>
      <p:sp>
        <p:nvSpPr>
          <p:cNvPr id="5" name="Rectangle 4"/>
          <p:cNvSpPr/>
          <p:nvPr/>
        </p:nvSpPr>
        <p:spPr>
          <a:xfrm>
            <a:off x="8610600" y="1219200"/>
            <a:ext cx="1600200" cy="2065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Multiple sclerosis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419601" y="2059517"/>
            <a:ext cx="3886199" cy="381000"/>
          </a:xfrm>
          <a:prstGeom prst="right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1.31 *</a:t>
            </a:r>
          </a:p>
        </p:txBody>
      </p:sp>
      <p:sp>
        <p:nvSpPr>
          <p:cNvPr id="8" name="Rectangle 7"/>
          <p:cNvSpPr/>
          <p:nvPr/>
        </p:nvSpPr>
        <p:spPr>
          <a:xfrm>
            <a:off x="1981200" y="1938867"/>
            <a:ext cx="22479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Rubella</a:t>
            </a:r>
          </a:p>
        </p:txBody>
      </p:sp>
      <p:sp>
        <p:nvSpPr>
          <p:cNvPr id="9" name="Rectangle 8"/>
          <p:cNvSpPr/>
          <p:nvPr/>
        </p:nvSpPr>
        <p:spPr>
          <a:xfrm>
            <a:off x="1981200" y="2662768"/>
            <a:ext cx="22479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Measles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419601" y="1339850"/>
            <a:ext cx="3886199" cy="381000"/>
          </a:xfrm>
          <a:prstGeom prst="right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2.22 *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4430730" y="2783418"/>
            <a:ext cx="3886199" cy="381000"/>
          </a:xfrm>
          <a:prstGeom prst="right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1.42 *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05263" y="3585346"/>
            <a:ext cx="1606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* P &lt; .05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62600" y="819090"/>
            <a:ext cx="1337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Odds ratio: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248967"/>
            <a:ext cx="5860504" cy="16090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28600" dist="215900" dir="2700000" algn="ctr" rotWithShape="0">
              <a:schemeClr val="tx1">
                <a:alpha val="68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237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negative control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219200"/>
            <a:ext cx="22479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Infectious</a:t>
            </a:r>
          </a:p>
          <a:p>
            <a:r>
              <a:rPr lang="en-US" dirty="0"/>
              <a:t>mononucleosis</a:t>
            </a:r>
          </a:p>
        </p:txBody>
      </p:sp>
      <p:sp>
        <p:nvSpPr>
          <p:cNvPr id="5" name="Rectangle 4"/>
          <p:cNvSpPr/>
          <p:nvPr/>
        </p:nvSpPr>
        <p:spPr>
          <a:xfrm>
            <a:off x="8610600" y="1219200"/>
            <a:ext cx="1600200" cy="466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Multiple sclerosis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419601" y="2059517"/>
            <a:ext cx="3886199" cy="381000"/>
          </a:xfrm>
          <a:prstGeom prst="right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1.31 *</a:t>
            </a:r>
          </a:p>
        </p:txBody>
      </p:sp>
      <p:sp>
        <p:nvSpPr>
          <p:cNvPr id="8" name="Rectangle 7"/>
          <p:cNvSpPr/>
          <p:nvPr/>
        </p:nvSpPr>
        <p:spPr>
          <a:xfrm>
            <a:off x="1981200" y="1938867"/>
            <a:ext cx="22479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Rubella</a:t>
            </a:r>
          </a:p>
        </p:txBody>
      </p:sp>
      <p:sp>
        <p:nvSpPr>
          <p:cNvPr id="9" name="Rectangle 8"/>
          <p:cNvSpPr/>
          <p:nvPr/>
        </p:nvSpPr>
        <p:spPr>
          <a:xfrm>
            <a:off x="1981200" y="2662768"/>
            <a:ext cx="22479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Measles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419601" y="1339850"/>
            <a:ext cx="3886199" cy="381000"/>
          </a:xfrm>
          <a:prstGeom prst="right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2.22 *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4430730" y="2783418"/>
            <a:ext cx="3886199" cy="381000"/>
          </a:xfrm>
          <a:prstGeom prst="right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1.42 *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81200" y="3818179"/>
            <a:ext cx="22479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broken arm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419601" y="4658496"/>
            <a:ext cx="3886199" cy="381000"/>
          </a:xfrm>
          <a:prstGeom prst="right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1.23 *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81200" y="4537846"/>
            <a:ext cx="22479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Concussion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81200" y="5261747"/>
            <a:ext cx="22479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Tonsillectomy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4419601" y="3938829"/>
            <a:ext cx="3886199" cy="381000"/>
          </a:xfrm>
          <a:prstGeom prst="right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1.10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4430730" y="5382397"/>
            <a:ext cx="3886199" cy="381000"/>
          </a:xfrm>
          <a:prstGeom prst="rightArrow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1.25 *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0" y="3374535"/>
            <a:ext cx="188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 controls: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63000" y="5884047"/>
            <a:ext cx="1606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* P &lt; .05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62600" y="819090"/>
            <a:ext cx="1337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Odds ratio:</a:t>
            </a:r>
          </a:p>
        </p:txBody>
      </p:sp>
    </p:spTree>
    <p:extLst>
      <p:ext uri="{BB962C8B-B14F-4D97-AF65-F5344CB8AC3E}">
        <p14:creationId xmlns:p14="http://schemas.microsoft.com/office/powerpoint/2010/main" val="1553557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9C4A-6DBF-44ED-9F4D-42551F7F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Lipsitch</a:t>
            </a:r>
            <a:r>
              <a:rPr lang="en-US" dirty="0"/>
              <a:t> et al. 2010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2E4F0-2D21-4EA1-94A5-784C6C4A2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11049000" cy="2590799"/>
          </a:xfrm>
        </p:spPr>
        <p:txBody>
          <a:bodyPr>
            <a:noAutofit/>
          </a:bodyPr>
          <a:lstStyle/>
          <a:p>
            <a:r>
              <a:rPr lang="en-US" sz="2800" dirty="0"/>
              <a:t>Two types of controls:</a:t>
            </a:r>
          </a:p>
          <a:p>
            <a:pPr lvl="1"/>
            <a:r>
              <a:rPr lang="en-US" sz="2400" dirty="0"/>
              <a:t>Outcome controls: Same exposure, different outcome</a:t>
            </a:r>
          </a:p>
          <a:p>
            <a:pPr lvl="1"/>
            <a:r>
              <a:rPr lang="en-US" sz="2400" dirty="0"/>
              <a:t>Exposure controls: Same outcome, different exposures</a:t>
            </a:r>
          </a:p>
          <a:p>
            <a:pPr marL="285750" indent="-285750"/>
            <a:r>
              <a:rPr lang="en-US" sz="2800" dirty="0"/>
              <a:t>The ideal negative control has identical confounding </a:t>
            </a:r>
          </a:p>
          <a:p>
            <a:pPr marL="285750" indent="-285750"/>
            <a:r>
              <a:rPr lang="en-US" sz="2800" dirty="0"/>
              <a:t>In reality, this may be only approximate</a:t>
            </a:r>
          </a:p>
          <a:p>
            <a:pPr marL="285750" indent="-285750"/>
            <a:r>
              <a:rPr lang="en-US" sz="2800" dirty="0"/>
              <a:t>“Subject matter knowledge is required for the choice of negative controls”</a:t>
            </a:r>
          </a:p>
          <a:p>
            <a:pPr marL="285750" indent="-285750"/>
            <a:endParaRPr lang="en-US" sz="2800" dirty="0"/>
          </a:p>
          <a:p>
            <a:pPr marL="285750" indent="-285750"/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16DB38-1166-4E5F-98E2-729FBF0ABCF5}"/>
              </a:ext>
            </a:extLst>
          </p:cNvPr>
          <p:cNvGrpSpPr/>
          <p:nvPr/>
        </p:nvGrpSpPr>
        <p:grpSpPr>
          <a:xfrm>
            <a:off x="3444544" y="4384567"/>
            <a:ext cx="8747456" cy="2470291"/>
            <a:chOff x="108814" y="128225"/>
            <a:chExt cx="8747456" cy="247029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F42087-662F-4829-BD2E-3EEDDB2DC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814" y="128225"/>
              <a:ext cx="8747456" cy="247029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3A62E4D-CC80-484F-82F6-8FC08023B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0359" y="672038"/>
              <a:ext cx="3636200" cy="50784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17609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AE0A4-6114-4651-8521-A6C5DEE7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Arnold et al. 2016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1EF99-075F-4BE2-B919-C53552BEF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3505199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Negative controls can detect</a:t>
            </a:r>
          </a:p>
          <a:p>
            <a:pPr lvl="1"/>
            <a:r>
              <a:rPr lang="en-US" sz="2400" dirty="0"/>
              <a:t>Confounding</a:t>
            </a:r>
          </a:p>
          <a:p>
            <a:pPr lvl="1"/>
            <a:r>
              <a:rPr lang="en-US" sz="2400" dirty="0"/>
              <a:t>Selection bias</a:t>
            </a:r>
          </a:p>
          <a:p>
            <a:pPr lvl="1"/>
            <a:r>
              <a:rPr lang="en-US" sz="2400" dirty="0"/>
              <a:t>Measurement bias</a:t>
            </a:r>
          </a:p>
          <a:p>
            <a:r>
              <a:rPr lang="en-US" sz="2800" dirty="0"/>
              <a:t>Negative controls can be used in:  </a:t>
            </a:r>
          </a:p>
          <a:p>
            <a:pPr lvl="1"/>
            <a:r>
              <a:rPr lang="en-US" sz="2400" dirty="0"/>
              <a:t>observational or RCT</a:t>
            </a:r>
          </a:p>
          <a:p>
            <a:pPr lvl="1"/>
            <a:r>
              <a:rPr lang="en-US" sz="2400" dirty="0"/>
              <a:t>prospective or retrospective</a:t>
            </a:r>
          </a:p>
          <a:p>
            <a:pPr lvl="1"/>
            <a:r>
              <a:rPr lang="en-US" sz="2400" dirty="0"/>
              <a:t>case control or cohort</a:t>
            </a:r>
          </a:p>
          <a:p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01AF20-AC5B-4F2E-8EA2-BF2B1FE74AAE}"/>
              </a:ext>
            </a:extLst>
          </p:cNvPr>
          <p:cNvGrpSpPr/>
          <p:nvPr/>
        </p:nvGrpSpPr>
        <p:grpSpPr>
          <a:xfrm>
            <a:off x="3200400" y="4564973"/>
            <a:ext cx="8665857" cy="2293027"/>
            <a:chOff x="243533" y="116824"/>
            <a:chExt cx="8665857" cy="229302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5083A70-08E1-4A80-86E1-CEA97ED35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533" y="116824"/>
              <a:ext cx="8665857" cy="229302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33947AF-75C0-42DF-B17C-89058FB92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2765" y="678720"/>
              <a:ext cx="3476625" cy="4095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09047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992D-02CA-41C2-803B-CEECBA43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Schuemie et al. 2013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CB8FD-A436-4879-9C3E-7FE900CD0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large number of negative controls (n &gt; 25)</a:t>
            </a:r>
          </a:p>
          <a:p>
            <a:r>
              <a:rPr lang="en-US" dirty="0"/>
              <a:t>Estimate empirical null distribution</a:t>
            </a:r>
          </a:p>
          <a:p>
            <a:r>
              <a:rPr lang="en-US" dirty="0"/>
              <a:t>Compute calibrated p-value, accounting for</a:t>
            </a:r>
          </a:p>
          <a:p>
            <a:pPr lvl="1"/>
            <a:r>
              <a:rPr lang="en-US" dirty="0"/>
              <a:t>Random error</a:t>
            </a:r>
          </a:p>
          <a:p>
            <a:pPr lvl="1"/>
            <a:r>
              <a:rPr lang="en-US" dirty="0"/>
              <a:t>Systematic error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E5492C-52B8-40BF-88DF-480FFCDEB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234" y="3465113"/>
            <a:ext cx="6374516" cy="3392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313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0AED-A8F3-4E26-B420-BC8F2722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calibration</a:t>
            </a:r>
          </a:p>
        </p:txBody>
      </p:sp>
      <p:pic>
        <p:nvPicPr>
          <p:cNvPr id="4" name="Content Placeholder 3" descr="X:\Null\Intro14.png">
            <a:extLst>
              <a:ext uri="{FF2B5EF4-FFF2-40B4-BE49-F238E27FC236}">
                <a16:creationId xmlns:a16="http://schemas.microsoft.com/office/drawing/2014/main" id="{6B214E1C-48D5-4FA1-8D71-A4014B62B2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599" y="1031081"/>
            <a:ext cx="7924802" cy="52832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2094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0AA3-897B-4C4F-97FD-EDED3CC5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calibration</a:t>
            </a:r>
          </a:p>
        </p:txBody>
      </p:sp>
      <p:pic>
        <p:nvPicPr>
          <p:cNvPr id="5" name="Picture 2" descr="X:\Null\Intro15.png">
            <a:extLst>
              <a:ext uri="{FF2B5EF4-FFF2-40B4-BE49-F238E27FC236}">
                <a16:creationId xmlns:a16="http://schemas.microsoft.com/office/drawing/2014/main" id="{F06D9013-0888-495E-986C-15AB1B3DD0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031082"/>
            <a:ext cx="7924800" cy="5283200"/>
          </a:xfrm>
          <a:prstGeom prst="rect">
            <a:avLst/>
          </a:prstGeom>
          <a:noFill/>
        </p:spPr>
      </p:pic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C81AF81E-060D-4337-BBD6-2F881C4C7383}"/>
              </a:ext>
            </a:extLst>
          </p:cNvPr>
          <p:cNvSpPr/>
          <p:nvPr/>
        </p:nvSpPr>
        <p:spPr>
          <a:xfrm>
            <a:off x="8229600" y="1905000"/>
            <a:ext cx="3048000" cy="1447800"/>
          </a:xfrm>
          <a:prstGeom prst="roundRect">
            <a:avLst>
              <a:gd name="adj" fmla="val 25556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55% of negative controls have p &lt; .05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(Expected: 5%)</a:t>
            </a:r>
          </a:p>
        </p:txBody>
      </p:sp>
    </p:spTree>
    <p:extLst>
      <p:ext uri="{BB962C8B-B14F-4D97-AF65-F5344CB8AC3E}">
        <p14:creationId xmlns:p14="http://schemas.microsoft.com/office/powerpoint/2010/main" val="314110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80F9F-DD16-4E60-8719-6E71D580D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calibration</a:t>
            </a:r>
          </a:p>
        </p:txBody>
      </p:sp>
      <p:pic>
        <p:nvPicPr>
          <p:cNvPr id="4" name="Picture 2" descr="X:\Null\Intro16.png">
            <a:extLst>
              <a:ext uri="{FF2B5EF4-FFF2-40B4-BE49-F238E27FC236}">
                <a16:creationId xmlns:a16="http://schemas.microsoft.com/office/drawing/2014/main" id="{DDDE1963-A532-4FE4-9A6F-7F93821615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031082"/>
            <a:ext cx="7924800" cy="5283200"/>
          </a:xfrm>
          <a:prstGeom prst="rect">
            <a:avLst/>
          </a:prstGeom>
          <a:noFill/>
        </p:spPr>
      </p:pic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175D9B89-C524-4E52-BD79-A48D1B9A5A7F}"/>
              </a:ext>
            </a:extLst>
          </p:cNvPr>
          <p:cNvSpPr/>
          <p:nvPr/>
        </p:nvSpPr>
        <p:spPr>
          <a:xfrm>
            <a:off x="8763000" y="3276600"/>
            <a:ext cx="3276600" cy="1241258"/>
          </a:xfrm>
          <a:prstGeom prst="roundRect">
            <a:avLst>
              <a:gd name="adj" fmla="val 20000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Estimates in the orange area have p &lt; .05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(empirical null)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CE184A8-7593-47CC-9C9E-5BE1111DCD03}"/>
              </a:ext>
            </a:extLst>
          </p:cNvPr>
          <p:cNvSpPr/>
          <p:nvPr/>
        </p:nvSpPr>
        <p:spPr>
          <a:xfrm>
            <a:off x="8756984" y="4692170"/>
            <a:ext cx="3276600" cy="1556230"/>
          </a:xfrm>
          <a:prstGeom prst="roundRect">
            <a:avLst>
              <a:gd name="adj" fmla="val 1782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6% of negative controls have calibrated p &lt; .05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(Expected: 5%)</a:t>
            </a:r>
          </a:p>
        </p:txBody>
      </p:sp>
    </p:spTree>
    <p:extLst>
      <p:ext uri="{BB962C8B-B14F-4D97-AF65-F5344CB8AC3E}">
        <p14:creationId xmlns:p14="http://schemas.microsoft.com/office/powerpoint/2010/main" val="278314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47CCB-1965-4F53-A6A2-ED058D41D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calibration</a:t>
            </a:r>
          </a:p>
        </p:txBody>
      </p:sp>
      <p:pic>
        <p:nvPicPr>
          <p:cNvPr id="4" name="Content Placeholder 3" descr="X:\Null\Intro17.png">
            <a:extLst>
              <a:ext uri="{FF2B5EF4-FFF2-40B4-BE49-F238E27FC236}">
                <a16:creationId xmlns:a16="http://schemas.microsoft.com/office/drawing/2014/main" id="{D36AA249-B405-4731-8509-D734B62CE0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031083"/>
            <a:ext cx="7924800" cy="5283198"/>
          </a:xfrm>
          <a:prstGeom prst="rect">
            <a:avLst/>
          </a:prstGeom>
          <a:noFill/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38CB4939-CCB7-4BE5-8E24-9EE5306ED97D}"/>
              </a:ext>
            </a:extLst>
          </p:cNvPr>
          <p:cNvSpPr/>
          <p:nvPr/>
        </p:nvSpPr>
        <p:spPr>
          <a:xfrm>
            <a:off x="6781800" y="5181600"/>
            <a:ext cx="2133600" cy="38100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64DD65B4-FE4E-4B07-BDA4-79B2B3208DC8}"/>
              </a:ext>
            </a:extLst>
          </p:cNvPr>
          <p:cNvSpPr/>
          <p:nvPr/>
        </p:nvSpPr>
        <p:spPr>
          <a:xfrm>
            <a:off x="8756984" y="4419600"/>
            <a:ext cx="3276600" cy="1828800"/>
          </a:xfrm>
          <a:prstGeom prst="roundRect">
            <a:avLst>
              <a:gd name="adj" fmla="val 1782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Estimate was significant before calibration, but no different from negative controls</a:t>
            </a:r>
          </a:p>
        </p:txBody>
      </p:sp>
    </p:spTree>
    <p:extLst>
      <p:ext uri="{BB962C8B-B14F-4D97-AF65-F5344CB8AC3E}">
        <p14:creationId xmlns:p14="http://schemas.microsoft.com/office/powerpoint/2010/main" val="210136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calibration workflow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990600"/>
            <a:ext cx="2743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Hypothesis:</a:t>
            </a:r>
          </a:p>
          <a:p>
            <a:pPr algn="ctr"/>
            <a:r>
              <a:rPr lang="en-US" dirty="0"/>
              <a:t>exposure A </a:t>
            </a:r>
            <a:r>
              <a:rPr lang="en-US" dirty="0">
                <a:sym typeface="Wingdings" panose="05000000000000000000" pitchFamily="2" charset="2"/>
              </a:rPr>
              <a:t> outcome B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5257800" y="990600"/>
            <a:ext cx="3276600" cy="838200"/>
            <a:chOff x="2971800" y="1219200"/>
            <a:chExt cx="3276600" cy="838200"/>
          </a:xfrm>
        </p:grpSpPr>
        <p:sp>
          <p:nvSpPr>
            <p:cNvPr id="5" name="Right Arrow 4"/>
            <p:cNvSpPr/>
            <p:nvPr/>
          </p:nvSpPr>
          <p:spPr>
            <a:xfrm>
              <a:off x="2971800" y="1365703"/>
              <a:ext cx="1295400" cy="38100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Identify negative controls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419600" y="1219200"/>
              <a:ext cx="18288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Negative controls for A and/or B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86000" y="1899103"/>
            <a:ext cx="2743200" cy="1447800"/>
            <a:chOff x="0" y="2127703"/>
            <a:chExt cx="2743200" cy="1447800"/>
          </a:xfrm>
        </p:grpSpPr>
        <p:sp>
          <p:nvSpPr>
            <p:cNvPr id="8" name="Rectangle 7"/>
            <p:cNvSpPr/>
            <p:nvPr/>
          </p:nvSpPr>
          <p:spPr>
            <a:xfrm>
              <a:off x="0" y="2737303"/>
              <a:ext cx="2743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Analysis design</a:t>
              </a:r>
            </a:p>
            <a:p>
              <a:pPr algn="ctr"/>
              <a:r>
                <a:rPr lang="en-US" dirty="0"/>
                <a:t>(data + overall design + analysis plan)</a:t>
              </a:r>
            </a:p>
          </p:txBody>
        </p:sp>
        <p:sp>
          <p:nvSpPr>
            <p:cNvPr id="9" name="Down Arrow 8"/>
            <p:cNvSpPr/>
            <p:nvPr/>
          </p:nvSpPr>
          <p:spPr>
            <a:xfrm>
              <a:off x="1371600" y="2168436"/>
              <a:ext cx="457200" cy="457200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5933" y="2127703"/>
              <a:ext cx="16685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Design</a:t>
              </a:r>
              <a:r>
                <a:rPr lang="en-US" dirty="0"/>
                <a:t> analysis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57801" y="1939836"/>
            <a:ext cx="5249335" cy="1415534"/>
            <a:chOff x="2971800" y="2168436"/>
            <a:chExt cx="5249335" cy="1415534"/>
          </a:xfrm>
        </p:grpSpPr>
        <p:sp>
          <p:nvSpPr>
            <p:cNvPr id="11" name="Right Arrow 10"/>
            <p:cNvSpPr/>
            <p:nvPr/>
          </p:nvSpPr>
          <p:spPr>
            <a:xfrm>
              <a:off x="2971800" y="2965903"/>
              <a:ext cx="3276599" cy="38100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Perform analysis for negative controls</a:t>
              </a: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4796366" y="2168436"/>
              <a:ext cx="457200" cy="616521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92335" y="2745770"/>
              <a:ext cx="18288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Estimates + SEs for negative controls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286000" y="3477049"/>
            <a:ext cx="2819401" cy="1546086"/>
            <a:chOff x="-1" y="3705649"/>
            <a:chExt cx="2819401" cy="1546086"/>
          </a:xfrm>
        </p:grpSpPr>
        <p:sp>
          <p:nvSpPr>
            <p:cNvPr id="16" name="Down Arrow 15"/>
            <p:cNvSpPr/>
            <p:nvPr/>
          </p:nvSpPr>
          <p:spPr>
            <a:xfrm>
              <a:off x="1426934" y="3705649"/>
              <a:ext cx="457200" cy="582543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1405" y="3705649"/>
              <a:ext cx="23775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Perform analysis for A </a:t>
              </a:r>
              <a:r>
                <a:rPr lang="en-US" sz="2000" dirty="0">
                  <a:sym typeface="Wingdings" panose="05000000000000000000" pitchFamily="2" charset="2"/>
                </a:rPr>
                <a:t> B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" y="4413535"/>
              <a:ext cx="2819401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Estimate + SE for A </a:t>
              </a:r>
              <a:r>
                <a:rPr lang="en-US" dirty="0">
                  <a:sym typeface="Wingdings" panose="05000000000000000000" pitchFamily="2" charset="2"/>
                </a:rPr>
                <a:t> B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500534" y="3477049"/>
            <a:ext cx="2164695" cy="1546086"/>
            <a:chOff x="6214533" y="3705649"/>
            <a:chExt cx="2164695" cy="1546086"/>
          </a:xfrm>
        </p:grpSpPr>
        <p:sp>
          <p:nvSpPr>
            <p:cNvPr id="14" name="Down Arrow 13"/>
            <p:cNvSpPr/>
            <p:nvPr/>
          </p:nvSpPr>
          <p:spPr>
            <a:xfrm>
              <a:off x="7078133" y="3705649"/>
              <a:ext cx="457200" cy="582543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14533" y="3796865"/>
              <a:ext cx="21646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Fit null distribution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92335" y="4413535"/>
              <a:ext cx="18288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Null distribution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680472" y="5099503"/>
            <a:ext cx="2377590" cy="1249232"/>
            <a:chOff x="394472" y="5328103"/>
            <a:chExt cx="2377590" cy="1249232"/>
          </a:xfrm>
        </p:grpSpPr>
        <p:sp>
          <p:nvSpPr>
            <p:cNvPr id="20" name="Down Arrow 19"/>
            <p:cNvSpPr/>
            <p:nvPr/>
          </p:nvSpPr>
          <p:spPr>
            <a:xfrm>
              <a:off x="1410001" y="5328104"/>
              <a:ext cx="457200" cy="533400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4472" y="5328103"/>
              <a:ext cx="23775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Compute p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65933" y="5948625"/>
              <a:ext cx="1828800" cy="6287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Uncalibrated p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257800" y="4434181"/>
            <a:ext cx="3242732" cy="1914554"/>
            <a:chOff x="2971800" y="4662781"/>
            <a:chExt cx="3242732" cy="1914554"/>
          </a:xfrm>
        </p:grpSpPr>
        <p:sp>
          <p:nvSpPr>
            <p:cNvPr id="24" name="Bent-Up Arrow 23"/>
            <p:cNvSpPr/>
            <p:nvPr/>
          </p:nvSpPr>
          <p:spPr>
            <a:xfrm flipH="1" flipV="1">
              <a:off x="4366681" y="4766158"/>
              <a:ext cx="1847851" cy="884078"/>
            </a:xfrm>
            <a:prstGeom prst="bentUpArrow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" name="Bent-Up Arrow 22"/>
            <p:cNvSpPr/>
            <p:nvPr/>
          </p:nvSpPr>
          <p:spPr>
            <a:xfrm flipV="1">
              <a:off x="2971800" y="4766157"/>
              <a:ext cx="1816099" cy="858677"/>
            </a:xfrm>
            <a:prstGeom prst="bentUpArrow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68133" y="4662781"/>
              <a:ext cx="2606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Compute calibrated p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695699" y="5948625"/>
              <a:ext cx="1828800" cy="6287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Calibrated 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567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in randomized trials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326398" y="1110735"/>
            <a:ext cx="2052806" cy="789003"/>
            <a:chOff x="802398" y="1110734"/>
            <a:chExt cx="2052806" cy="789003"/>
          </a:xfrm>
        </p:grpSpPr>
        <p:sp>
          <p:nvSpPr>
            <p:cNvPr id="4" name="Down Arrow 3"/>
            <p:cNvSpPr/>
            <p:nvPr/>
          </p:nvSpPr>
          <p:spPr>
            <a:xfrm>
              <a:off x="1676400" y="1594937"/>
              <a:ext cx="304800" cy="304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02398" y="1110734"/>
              <a:ext cx="2052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True effect size</a:t>
              </a:r>
            </a:p>
          </p:txBody>
        </p:sp>
      </p:grpSp>
      <p:sp>
        <p:nvSpPr>
          <p:cNvPr id="6" name="Down Arrow 5"/>
          <p:cNvSpPr/>
          <p:nvPr/>
        </p:nvSpPr>
        <p:spPr>
          <a:xfrm>
            <a:off x="8686952" y="1605824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67600" y="1121622"/>
            <a:ext cx="2743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Estimated effect size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828801" y="1902192"/>
            <a:ext cx="8839199" cy="213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82987" y="1878376"/>
            <a:ext cx="1685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Relative risk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352798" y="2023044"/>
            <a:ext cx="5486552" cy="63399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3363510" y="2023043"/>
            <a:ext cx="5486552" cy="63399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Random error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837567" y="3305502"/>
            <a:ext cx="8839199" cy="2205292"/>
            <a:chOff x="313566" y="3305502"/>
            <a:chExt cx="8839199" cy="2205292"/>
          </a:xfrm>
        </p:grpSpPr>
        <p:sp>
          <p:nvSpPr>
            <p:cNvPr id="45" name="TextBox 44"/>
            <p:cNvSpPr txBox="1"/>
            <p:nvPr/>
          </p:nvSpPr>
          <p:spPr>
            <a:xfrm>
              <a:off x="3335457" y="3305502"/>
              <a:ext cx="2494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/>
                <a:t>Bigger study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811164" y="3964492"/>
              <a:ext cx="2052806" cy="789003"/>
              <a:chOff x="802398" y="1110734"/>
              <a:chExt cx="2052806" cy="789003"/>
            </a:xfrm>
          </p:grpSpPr>
          <p:sp>
            <p:nvSpPr>
              <p:cNvPr id="47" name="Down Arrow 46"/>
              <p:cNvSpPr/>
              <p:nvPr/>
            </p:nvSpPr>
            <p:spPr>
              <a:xfrm>
                <a:off x="1676400" y="1594937"/>
                <a:ext cx="304800" cy="3048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02398" y="1110734"/>
                <a:ext cx="2052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/>
                  <a:t>True effect size</a:t>
                </a:r>
              </a:p>
            </p:txBody>
          </p:sp>
        </p:grpSp>
        <p:sp>
          <p:nvSpPr>
            <p:cNvPr id="49" name="Down Arrow 48"/>
            <p:cNvSpPr/>
            <p:nvPr/>
          </p:nvSpPr>
          <p:spPr>
            <a:xfrm>
              <a:off x="4773186" y="4436036"/>
              <a:ext cx="304800" cy="304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553834" y="3951833"/>
              <a:ext cx="27435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/>
                <a:t>Estimated effect size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313566" y="4754906"/>
              <a:ext cx="8839199" cy="2136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467752" y="4732133"/>
              <a:ext cx="16850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Relative risk</a:t>
              </a: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1848276" y="4876801"/>
              <a:ext cx="3077312" cy="633993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</a:rPr>
                <a:t>Random 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830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AEDC-FA51-41C2-A3A1-23B97E3A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Schuemie et al.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1E5B6-EBE4-4A6A-972A-52470053E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Extends empirical calibration for confidence intervals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27C28F-3AA7-46B7-B574-3E485DEA6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507" y="3587416"/>
            <a:ext cx="8843419" cy="3276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408D8F-D22D-400F-982C-AECFD788D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34254"/>
            <a:ext cx="5457825" cy="3823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748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FAC67-2748-499C-A722-6A90AD665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93B86-1AD3-4D20-8DFE-DA211F49F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Many threads to validity in observational studies</a:t>
            </a:r>
          </a:p>
          <a:p>
            <a:pPr lvl="1"/>
            <a:r>
              <a:rPr lang="en-US" dirty="0"/>
              <a:t>Confounding</a:t>
            </a:r>
          </a:p>
          <a:p>
            <a:pPr lvl="1"/>
            <a:r>
              <a:rPr lang="en-US" dirty="0"/>
              <a:t>Misclassification (Measurement error)</a:t>
            </a:r>
          </a:p>
          <a:p>
            <a:pPr lvl="1"/>
            <a:r>
              <a:rPr lang="en-US" dirty="0"/>
              <a:t>Selection bias (generalizability)</a:t>
            </a:r>
          </a:p>
          <a:p>
            <a:r>
              <a:rPr lang="en-US" dirty="0"/>
              <a:t>Traditionally, these are merely mentioned in the discussion, and assumed to be solved by clever thinking</a:t>
            </a:r>
          </a:p>
          <a:p>
            <a:r>
              <a:rPr lang="en-US" dirty="0"/>
              <a:t>In OHDSI, we instead advocate the use of diagnostics </a:t>
            </a:r>
          </a:p>
          <a:p>
            <a:pPr lvl="1"/>
            <a:r>
              <a:rPr lang="en-US" dirty="0"/>
              <a:t>Covariate balance</a:t>
            </a:r>
          </a:p>
          <a:p>
            <a:pPr lvl="1"/>
            <a:r>
              <a:rPr lang="en-US" dirty="0" err="1"/>
              <a:t>PheValuator</a:t>
            </a:r>
            <a:endParaRPr lang="en-US" dirty="0"/>
          </a:p>
          <a:p>
            <a:pPr lvl="1"/>
            <a:r>
              <a:rPr lang="en-US" dirty="0"/>
              <a:t>Negative controls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2423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in observation studies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326398" y="1110735"/>
            <a:ext cx="2052806" cy="789003"/>
            <a:chOff x="802398" y="1110734"/>
            <a:chExt cx="2052806" cy="789003"/>
          </a:xfrm>
        </p:grpSpPr>
        <p:sp>
          <p:nvSpPr>
            <p:cNvPr id="4" name="Down Arrow 3"/>
            <p:cNvSpPr/>
            <p:nvPr/>
          </p:nvSpPr>
          <p:spPr>
            <a:xfrm>
              <a:off x="1676400" y="1594937"/>
              <a:ext cx="304800" cy="304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02398" y="1110734"/>
              <a:ext cx="2052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/>
                <a:t>True effect size</a:t>
              </a:r>
            </a:p>
          </p:txBody>
        </p:sp>
      </p:grpSp>
      <p:sp>
        <p:nvSpPr>
          <p:cNvPr id="6" name="Down Arrow 5"/>
          <p:cNvSpPr/>
          <p:nvPr/>
        </p:nvSpPr>
        <p:spPr>
          <a:xfrm>
            <a:off x="8686952" y="1605824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67600" y="1121622"/>
            <a:ext cx="2743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Estimated effect size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828801" y="1915175"/>
            <a:ext cx="8839199" cy="213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82987" y="1878376"/>
            <a:ext cx="1685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Relative risk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352798" y="2023044"/>
            <a:ext cx="5486552" cy="63399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Error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52799" y="2819399"/>
            <a:ext cx="5513213" cy="633994"/>
            <a:chOff x="1828798" y="2819399"/>
            <a:chExt cx="5513213" cy="633994"/>
          </a:xfrm>
        </p:grpSpPr>
        <p:sp>
          <p:nvSpPr>
            <p:cNvPr id="27" name="Right Arrow 26"/>
            <p:cNvSpPr/>
            <p:nvPr/>
          </p:nvSpPr>
          <p:spPr>
            <a:xfrm>
              <a:off x="1828798" y="2819400"/>
              <a:ext cx="3581402" cy="633993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</a:rPr>
                <a:t>Systematic error</a:t>
              </a:r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5410200" y="2819399"/>
              <a:ext cx="1905150" cy="633993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10200" y="2905563"/>
              <a:ext cx="193181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Random error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52800" y="2340040"/>
            <a:ext cx="5338896" cy="2987286"/>
            <a:chOff x="1828800" y="2657036"/>
            <a:chExt cx="5338896" cy="2987286"/>
          </a:xfrm>
        </p:grpSpPr>
        <p:sp>
          <p:nvSpPr>
            <p:cNvPr id="24" name="Right Arrow 23"/>
            <p:cNvSpPr/>
            <p:nvPr/>
          </p:nvSpPr>
          <p:spPr>
            <a:xfrm>
              <a:off x="4953000" y="3810000"/>
              <a:ext cx="457200" cy="633993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419600" y="3974596"/>
              <a:ext cx="5334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152900" y="3974596"/>
              <a:ext cx="266700" cy="3048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67000" y="3974596"/>
              <a:ext cx="1485899" cy="3048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843281" y="3974596"/>
              <a:ext cx="823719" cy="304800"/>
            </a:xfrm>
            <a:prstGeom prst="rect">
              <a:avLst/>
            </a:prstGeom>
            <a:solidFill>
              <a:srgbClr val="3EB0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69130" y="4443993"/>
              <a:ext cx="52985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Confounding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Misclassification (Measurement error)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Selection bias (generalizability)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1828800" y="2657036"/>
              <a:ext cx="28963" cy="179232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381237" y="2697527"/>
              <a:ext cx="28963" cy="179232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572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in observational studies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326398" y="1110735"/>
            <a:ext cx="2052806" cy="789003"/>
            <a:chOff x="802398" y="1110734"/>
            <a:chExt cx="2052806" cy="789003"/>
          </a:xfrm>
        </p:grpSpPr>
        <p:sp>
          <p:nvSpPr>
            <p:cNvPr id="4" name="Down Arrow 3"/>
            <p:cNvSpPr/>
            <p:nvPr/>
          </p:nvSpPr>
          <p:spPr>
            <a:xfrm>
              <a:off x="1676400" y="1594937"/>
              <a:ext cx="304800" cy="304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02398" y="1110734"/>
              <a:ext cx="2052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/>
                <a:t>True effect size</a:t>
              </a:r>
            </a:p>
          </p:txBody>
        </p:sp>
      </p:grpSp>
      <p:sp>
        <p:nvSpPr>
          <p:cNvPr id="6" name="Down Arrow 5"/>
          <p:cNvSpPr/>
          <p:nvPr/>
        </p:nvSpPr>
        <p:spPr>
          <a:xfrm>
            <a:off x="8686952" y="1605824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67600" y="1121622"/>
            <a:ext cx="2743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Estimated effect size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828801" y="1910624"/>
            <a:ext cx="8839199" cy="213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82987" y="1878376"/>
            <a:ext cx="1685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Relative risk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352798" y="2023044"/>
            <a:ext cx="5486552" cy="63399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Error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52799" y="2819399"/>
            <a:ext cx="5513212" cy="633994"/>
            <a:chOff x="1828799" y="2819399"/>
            <a:chExt cx="5513212" cy="633994"/>
          </a:xfrm>
        </p:grpSpPr>
        <p:sp>
          <p:nvSpPr>
            <p:cNvPr id="27" name="Right Arrow 26"/>
            <p:cNvSpPr/>
            <p:nvPr/>
          </p:nvSpPr>
          <p:spPr>
            <a:xfrm>
              <a:off x="1828799" y="2819400"/>
              <a:ext cx="3581402" cy="633993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</a:rPr>
                <a:t>Systematic error</a:t>
              </a:r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5410200" y="2819399"/>
              <a:ext cx="1905150" cy="633993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10200" y="2905563"/>
              <a:ext cx="193181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Random error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828800" y="3900867"/>
            <a:ext cx="8839199" cy="2280401"/>
            <a:chOff x="353586" y="3900866"/>
            <a:chExt cx="8839199" cy="2280401"/>
          </a:xfrm>
        </p:grpSpPr>
        <p:sp>
          <p:nvSpPr>
            <p:cNvPr id="34" name="TextBox 33"/>
            <p:cNvSpPr txBox="1"/>
            <p:nvPr/>
          </p:nvSpPr>
          <p:spPr>
            <a:xfrm>
              <a:off x="3375477" y="3900866"/>
              <a:ext cx="24946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/>
                <a:t>Bigger study</a:t>
              </a: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851184" y="4559856"/>
              <a:ext cx="2052806" cy="789003"/>
              <a:chOff x="802398" y="1110734"/>
              <a:chExt cx="2052806" cy="789003"/>
            </a:xfrm>
          </p:grpSpPr>
          <p:sp>
            <p:nvSpPr>
              <p:cNvPr id="41" name="Down Arrow 40"/>
              <p:cNvSpPr/>
              <p:nvPr/>
            </p:nvSpPr>
            <p:spPr>
              <a:xfrm>
                <a:off x="1676400" y="1594937"/>
                <a:ext cx="304800" cy="3048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02398" y="1110734"/>
                <a:ext cx="2052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/>
                  <a:t>True effect size</a:t>
                </a:r>
              </a:p>
            </p:txBody>
          </p:sp>
        </p:grpSp>
        <p:sp>
          <p:nvSpPr>
            <p:cNvPr id="36" name="Down Arrow 35"/>
            <p:cNvSpPr/>
            <p:nvPr/>
          </p:nvSpPr>
          <p:spPr>
            <a:xfrm>
              <a:off x="6042350" y="5008862"/>
              <a:ext cx="304800" cy="304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797656" y="4547196"/>
              <a:ext cx="27435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/>
                <a:t>Estimated effect size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353586" y="5350270"/>
              <a:ext cx="8839199" cy="2136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507772" y="5327497"/>
              <a:ext cx="16850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Relative risk</a:t>
              </a:r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1828801" y="5472165"/>
              <a:ext cx="3565849" cy="633993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</a:rPr>
                <a:t>Systematic error</a:t>
              </a:r>
            </a:p>
          </p:txBody>
        </p:sp>
        <p:sp>
          <p:nvSpPr>
            <p:cNvPr id="45" name="Right Arrow 44"/>
            <p:cNvSpPr/>
            <p:nvPr/>
          </p:nvSpPr>
          <p:spPr>
            <a:xfrm>
              <a:off x="5394650" y="5472165"/>
              <a:ext cx="824870" cy="633993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394650" y="5350270"/>
              <a:ext cx="1295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Random 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4546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144FD-20B6-43E9-8A26-53588253F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systematic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1E1AD-4037-4B44-A434-0DC7A15C6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Confounding</a:t>
            </a:r>
          </a:p>
          <a:p>
            <a:r>
              <a:rPr lang="en-US" dirty="0"/>
              <a:t>Misclassification (Measurement error)</a:t>
            </a:r>
          </a:p>
          <a:p>
            <a:r>
              <a:rPr lang="en-US" dirty="0"/>
              <a:t>Selection bias (generalizability)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66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F3090-4A51-45A8-B29B-C32D255D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31E180-95AC-440E-8CD4-3E847CC75346}"/>
              </a:ext>
            </a:extLst>
          </p:cNvPr>
          <p:cNvSpPr txBox="1"/>
          <p:nvPr/>
        </p:nvSpPr>
        <p:spPr>
          <a:xfrm>
            <a:off x="3459893" y="2427822"/>
            <a:ext cx="477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5718B-9F9F-4EFD-8CC7-E3703B15FE68}"/>
              </a:ext>
            </a:extLst>
          </p:cNvPr>
          <p:cNvSpPr txBox="1"/>
          <p:nvPr/>
        </p:nvSpPr>
        <p:spPr>
          <a:xfrm>
            <a:off x="8052487" y="2427823"/>
            <a:ext cx="477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8072D1-6C3A-4B39-8ED0-20361FD226CA}"/>
              </a:ext>
            </a:extLst>
          </p:cNvPr>
          <p:cNvCxnSpPr>
            <a:stCxn id="4" idx="3"/>
            <a:endCxn id="5" idx="1"/>
          </p:cNvCxnSpPr>
          <p:nvPr/>
        </p:nvCxnSpPr>
        <p:spPr bwMode="auto">
          <a:xfrm>
            <a:off x="3937687" y="2750988"/>
            <a:ext cx="4114800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F4C4141-90C3-43CB-A179-717FF4805C25}"/>
              </a:ext>
            </a:extLst>
          </p:cNvPr>
          <p:cNvSpPr txBox="1"/>
          <p:nvPr/>
        </p:nvSpPr>
        <p:spPr>
          <a:xfrm>
            <a:off x="4734698" y="2335491"/>
            <a:ext cx="2520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Effect of interest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RR=???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C2BBD9-836D-43C6-9F7A-73E55CA154C7}"/>
              </a:ext>
            </a:extLst>
          </p:cNvPr>
          <p:cNvSpPr txBox="1"/>
          <p:nvPr/>
        </p:nvSpPr>
        <p:spPr>
          <a:xfrm>
            <a:off x="5694406" y="1505634"/>
            <a:ext cx="477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207A42-1D6F-4381-A093-2ECC8B0DFBF6}"/>
              </a:ext>
            </a:extLst>
          </p:cNvPr>
          <p:cNvSpPr txBox="1"/>
          <p:nvPr/>
        </p:nvSpPr>
        <p:spPr>
          <a:xfrm>
            <a:off x="5694406" y="3350012"/>
            <a:ext cx="477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B457617-DB1E-4F7E-9088-745FD6C71363}"/>
              </a:ext>
            </a:extLst>
          </p:cNvPr>
          <p:cNvCxnSpPr>
            <a:stCxn id="8" idx="3"/>
            <a:endCxn id="5" idx="0"/>
          </p:cNvCxnSpPr>
          <p:nvPr/>
        </p:nvCxnSpPr>
        <p:spPr>
          <a:xfrm>
            <a:off x="6172200" y="1828800"/>
            <a:ext cx="2119184" cy="59902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55EE918-BBEB-4541-A4EC-7758175B5A4B}"/>
              </a:ext>
            </a:extLst>
          </p:cNvPr>
          <p:cNvCxnSpPr>
            <a:cxnSpLocks/>
            <a:stCxn id="8" idx="1"/>
            <a:endCxn id="4" idx="0"/>
          </p:cNvCxnSpPr>
          <p:nvPr/>
        </p:nvCxnSpPr>
        <p:spPr>
          <a:xfrm rot="10800000" flipV="1">
            <a:off x="3698790" y="1828800"/>
            <a:ext cx="1995616" cy="599022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2F357BA-8B14-446F-87B6-0D54AAC4D6B9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>
          <a:xfrm flipV="1">
            <a:off x="6172200" y="3074154"/>
            <a:ext cx="2119184" cy="59902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34539CD-C562-453B-B150-D80BB9E19FAE}"/>
              </a:ext>
            </a:extLst>
          </p:cNvPr>
          <p:cNvCxnSpPr>
            <a:cxnSpLocks/>
            <a:stCxn id="9" idx="1"/>
            <a:endCxn id="4" idx="2"/>
          </p:cNvCxnSpPr>
          <p:nvPr/>
        </p:nvCxnSpPr>
        <p:spPr>
          <a:xfrm rot="10800000">
            <a:off x="3698790" y="3074154"/>
            <a:ext cx="1995616" cy="599025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EAB132-10D6-4FA2-8AAE-6927FCC81F6D}"/>
              </a:ext>
            </a:extLst>
          </p:cNvPr>
          <p:cNvSpPr txBox="1"/>
          <p:nvPr/>
        </p:nvSpPr>
        <p:spPr>
          <a:xfrm>
            <a:off x="762000" y="4495800"/>
            <a:ext cx="18012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= Exposure</a:t>
            </a:r>
          </a:p>
          <a:p>
            <a:r>
              <a:rPr lang="en-US" sz="2400" dirty="0"/>
              <a:t>Y = Outcome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368D4E-92C3-4569-9EDB-FD941F693C1D}"/>
              </a:ext>
            </a:extLst>
          </p:cNvPr>
          <p:cNvSpPr txBox="1"/>
          <p:nvPr/>
        </p:nvSpPr>
        <p:spPr>
          <a:xfrm>
            <a:off x="765928" y="5211634"/>
            <a:ext cx="525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 = Confounder (observed and modeled)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7DED68-60F2-4842-AAEC-17F4800DE110}"/>
              </a:ext>
            </a:extLst>
          </p:cNvPr>
          <p:cNvSpPr/>
          <p:nvPr/>
        </p:nvSpPr>
        <p:spPr>
          <a:xfrm>
            <a:off x="762000" y="5585494"/>
            <a:ext cx="58452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U = Unobserved (or mismodeled) confounder</a:t>
            </a:r>
          </a:p>
        </p:txBody>
      </p:sp>
    </p:spTree>
    <p:extLst>
      <p:ext uri="{BB962C8B-B14F-4D97-AF65-F5344CB8AC3E}">
        <p14:creationId xmlns:p14="http://schemas.microsoft.com/office/powerpoint/2010/main" val="396665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F3090-4A51-45A8-B29B-C32D255D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31E180-95AC-440E-8CD4-3E847CC75346}"/>
              </a:ext>
            </a:extLst>
          </p:cNvPr>
          <p:cNvSpPr txBox="1"/>
          <p:nvPr/>
        </p:nvSpPr>
        <p:spPr>
          <a:xfrm>
            <a:off x="2438400" y="2427822"/>
            <a:ext cx="1499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Coffee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5718B-9F9F-4EFD-8CC7-E3703B15FE68}"/>
              </a:ext>
            </a:extLst>
          </p:cNvPr>
          <p:cNvSpPr txBox="1"/>
          <p:nvPr/>
        </p:nvSpPr>
        <p:spPr>
          <a:xfrm>
            <a:off x="8052486" y="2427823"/>
            <a:ext cx="1472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Cancer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8072D1-6C3A-4B39-8ED0-20361FD226C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 bwMode="auto">
          <a:xfrm>
            <a:off x="3937687" y="2750988"/>
            <a:ext cx="4114799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F4C4141-90C3-43CB-A179-717FF4805C25}"/>
              </a:ext>
            </a:extLst>
          </p:cNvPr>
          <p:cNvSpPr txBox="1"/>
          <p:nvPr/>
        </p:nvSpPr>
        <p:spPr>
          <a:xfrm>
            <a:off x="4734698" y="2335491"/>
            <a:ext cx="2520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Effect of interest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RR=???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C2BBD9-836D-43C6-9F7A-73E55CA154C7}"/>
              </a:ext>
            </a:extLst>
          </p:cNvPr>
          <p:cNvSpPr txBox="1"/>
          <p:nvPr/>
        </p:nvSpPr>
        <p:spPr>
          <a:xfrm>
            <a:off x="5371683" y="1522955"/>
            <a:ext cx="1123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207A42-1D6F-4381-A093-2ECC8B0DFBF6}"/>
              </a:ext>
            </a:extLst>
          </p:cNvPr>
          <p:cNvSpPr txBox="1"/>
          <p:nvPr/>
        </p:nvSpPr>
        <p:spPr>
          <a:xfrm>
            <a:off x="5032672" y="3355800"/>
            <a:ext cx="1801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Smoking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B457617-DB1E-4F7E-9088-745FD6C71363}"/>
              </a:ext>
            </a:extLst>
          </p:cNvPr>
          <p:cNvCxnSpPr>
            <a:cxnSpLocks/>
            <a:stCxn id="8" idx="3"/>
            <a:endCxn id="5" idx="0"/>
          </p:cNvCxnSpPr>
          <p:nvPr/>
        </p:nvCxnSpPr>
        <p:spPr>
          <a:xfrm>
            <a:off x="6494923" y="1846121"/>
            <a:ext cx="2293820" cy="581702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55EE918-BBEB-4541-A4EC-7758175B5A4B}"/>
              </a:ext>
            </a:extLst>
          </p:cNvPr>
          <p:cNvCxnSpPr>
            <a:cxnSpLocks/>
            <a:stCxn id="8" idx="1"/>
            <a:endCxn id="4" idx="0"/>
          </p:cNvCxnSpPr>
          <p:nvPr/>
        </p:nvCxnSpPr>
        <p:spPr>
          <a:xfrm rot="10800000" flipV="1">
            <a:off x="3188045" y="1846120"/>
            <a:ext cx="2183639" cy="581701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2F357BA-8B14-446F-87B6-0D54AAC4D6B9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>
          <a:xfrm flipV="1">
            <a:off x="6833934" y="3074154"/>
            <a:ext cx="1954809" cy="604812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34539CD-C562-453B-B150-D80BB9E19FAE}"/>
              </a:ext>
            </a:extLst>
          </p:cNvPr>
          <p:cNvCxnSpPr>
            <a:cxnSpLocks/>
            <a:stCxn id="9" idx="1"/>
            <a:endCxn id="4" idx="2"/>
          </p:cNvCxnSpPr>
          <p:nvPr/>
        </p:nvCxnSpPr>
        <p:spPr>
          <a:xfrm rot="10800000">
            <a:off x="3188044" y="3074154"/>
            <a:ext cx="1844628" cy="60481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854965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5C00-F1C1-4624-9D5C-1E210093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asses confounding?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894F4-69F0-4B74-ACBF-EE320F52A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Propensity score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1CF46A-D8FE-4BF0-AD01-A6145D720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946161"/>
            <a:ext cx="11963400" cy="423760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FAC688-BBCA-4C98-BB67-3A20FF094A63}"/>
              </a:ext>
            </a:extLst>
          </p:cNvPr>
          <p:cNvSpPr/>
          <p:nvPr/>
        </p:nvSpPr>
        <p:spPr>
          <a:xfrm>
            <a:off x="10079229" y="5194483"/>
            <a:ext cx="1828800" cy="1143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78478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895</Words>
  <Application>Microsoft Office PowerPoint</Application>
  <PresentationFormat>Widescreen</PresentationFormat>
  <Paragraphs>231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Threats to the validity of study results</vt:lpstr>
      <vt:lpstr>Design an observational study like you would a randomized trial</vt:lpstr>
      <vt:lpstr>Error in randomized trials</vt:lpstr>
      <vt:lpstr>Error in observation studies</vt:lpstr>
      <vt:lpstr>Error in observational studies</vt:lpstr>
      <vt:lpstr>Types of systematic error</vt:lpstr>
      <vt:lpstr>Confounding</vt:lpstr>
      <vt:lpstr>Confounding</vt:lpstr>
      <vt:lpstr>How to asses confounding?</vt:lpstr>
      <vt:lpstr>How to asses confounding?</vt:lpstr>
      <vt:lpstr>How to asses confounding?</vt:lpstr>
      <vt:lpstr>How to asses confounding?</vt:lpstr>
      <vt:lpstr>How to asses confounding?</vt:lpstr>
      <vt:lpstr>Measurement error</vt:lpstr>
      <vt:lpstr>How to assess measurement error?</vt:lpstr>
      <vt:lpstr>Selection bias and generalizability</vt:lpstr>
      <vt:lpstr>How to asses selection bias?</vt:lpstr>
      <vt:lpstr>How to address these challenges?</vt:lpstr>
      <vt:lpstr>Examples of negative controls</vt:lpstr>
      <vt:lpstr>Example of a negative control</vt:lpstr>
      <vt:lpstr>Example of a negative control</vt:lpstr>
      <vt:lpstr>Lipsitch et al. 2010</vt:lpstr>
      <vt:lpstr>Arnold et al. 2016</vt:lpstr>
      <vt:lpstr>Schuemie et al. 2013</vt:lpstr>
      <vt:lpstr>Empirical calibration</vt:lpstr>
      <vt:lpstr>Empirical calibration</vt:lpstr>
      <vt:lpstr>Empirical calibration</vt:lpstr>
      <vt:lpstr>Empirical calibration</vt:lpstr>
      <vt:lpstr>Empirical calibration workflow</vt:lpstr>
      <vt:lpstr>Schuemie et al. 2018</vt:lpstr>
      <vt:lpstr>Summary</vt:lpstr>
    </vt:vector>
  </TitlesOfParts>
  <Company>Johnson &amp; Johnson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Ryan</dc:creator>
  <cp:lastModifiedBy>Schuemie, Martijn [JRDNL]</cp:lastModifiedBy>
  <cp:revision>42</cp:revision>
  <dcterms:created xsi:type="dcterms:W3CDTF">2013-12-30T14:14:20Z</dcterms:created>
  <dcterms:modified xsi:type="dcterms:W3CDTF">2019-12-05T08:12:02Z</dcterms:modified>
</cp:coreProperties>
</file>