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57" r:id="rId4"/>
    <p:sldId id="258" r:id="rId5"/>
    <p:sldId id="259" r:id="rId6"/>
    <p:sldId id="260" r:id="rId7"/>
    <p:sldId id="262" r:id="rId8"/>
    <p:sldId id="263" r:id="rId9"/>
    <p:sldId id="268" r:id="rId10"/>
    <p:sldId id="264" r:id="rId11"/>
    <p:sldId id="261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25A"/>
    <a:srgbClr val="FCCB10"/>
    <a:srgbClr val="EB6622"/>
    <a:srgbClr val="153153"/>
    <a:srgbClr val="E28700"/>
    <a:srgbClr val="FF9900"/>
    <a:srgbClr val="EB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9" d="100"/>
          <a:sy n="159" d="100"/>
        </p:scale>
        <p:origin x="342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52742-373F-4A87-92C3-F1BD6DE2FDEE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A093-4890-4B46-98EB-711D340F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2130426"/>
            <a:ext cx="8128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4038600"/>
            <a:ext cx="8128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3" descr="C:\Users\pryan4\Downloads\want-impact-public-health-help-shape-journey-ahead\OHDSI logo with text - vertical - colored.png">
            <a:extLst>
              <a:ext uri="{FF2B5EF4-FFF2-40B4-BE49-F238E27FC236}">
                <a16:creationId xmlns:a16="http://schemas.microsoft.com/office/drawing/2014/main" id="{E7554C83-E62F-48C0-8308-2B4788DD0E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447800"/>
            <a:ext cx="3451860" cy="41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E51E90-0C4E-473C-AC0E-58AA21A6B7FD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253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8E27D786-324D-4E22-B525-044E22AFE8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6704EB07-5162-4E35-A2EB-81F553E396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F7E808-9302-4B4C-9AD7-0211CD846277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1A5E6E12-2FC3-42E8-8BB6-3627951F88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FBDDB2-0751-4639-B11D-C8B98E7ACF92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66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F1865-3EF1-48A0-9F37-5FB0798E68D5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09A03D4B-1AF1-4F2F-A794-7D4F3F3D1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4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1005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Dissecting a cohort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 </a:t>
            </a:r>
            <a:r>
              <a:rPr lang="en-US" dirty="0" err="1"/>
              <a:t>Suchard</a:t>
            </a:r>
            <a:endParaRPr lang="en-US" dirty="0"/>
          </a:p>
          <a:p>
            <a:r>
              <a:rPr lang="en-US" dirty="0"/>
              <a:t>Martijn Schuemie</a:t>
            </a:r>
          </a:p>
          <a:p>
            <a:r>
              <a:rPr lang="en-US" dirty="0"/>
              <a:t>Patrick Ryan</a:t>
            </a:r>
          </a:p>
        </p:txBody>
      </p:sp>
    </p:spTree>
    <p:extLst>
      <p:ext uri="{BB962C8B-B14F-4D97-AF65-F5344CB8AC3E}">
        <p14:creationId xmlns:p14="http://schemas.microsoft.com/office/powerpoint/2010/main" val="138750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E238-30D3-41FC-934F-6B3FD1A1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51925-DDDE-4CED-8EDA-419A8DA1C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 back to Graham’s paper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Discuss:</a:t>
            </a:r>
          </a:p>
          <a:p>
            <a:r>
              <a:rPr lang="en-US" dirty="0"/>
              <a:t>What threats are there to the validity of the study results?</a:t>
            </a:r>
          </a:p>
          <a:p>
            <a:r>
              <a:rPr lang="en-US" dirty="0"/>
              <a:t>How do Graham </a:t>
            </a:r>
            <a:r>
              <a:rPr lang="en-US" i="1" dirty="0"/>
              <a:t>et al</a:t>
            </a:r>
            <a:r>
              <a:rPr lang="en-US" dirty="0"/>
              <a:t>. address these threads?</a:t>
            </a:r>
          </a:p>
        </p:txBody>
      </p:sp>
    </p:spTree>
    <p:extLst>
      <p:ext uri="{BB962C8B-B14F-4D97-AF65-F5344CB8AC3E}">
        <p14:creationId xmlns:p14="http://schemas.microsoft.com/office/powerpoint/2010/main" val="1431353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BD14-6ADB-4066-B0FA-9AAE88DA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9200D-C5AD-4FD1-B43C-6569E5DE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Using propensity score model: Logistic regression with “initiated dabigatran” as outcome and predictors:</a:t>
            </a:r>
          </a:p>
          <a:p>
            <a:pPr lvl="1" fontAlgn="base"/>
            <a:r>
              <a:rPr lang="en-US" dirty="0" err="1"/>
              <a:t>Sociodemographics</a:t>
            </a:r>
            <a:endParaRPr lang="en-US" dirty="0"/>
          </a:p>
          <a:p>
            <a:pPr lvl="1" fontAlgn="base"/>
            <a:r>
              <a:rPr lang="en-US" dirty="0"/>
              <a:t>Prescriber characteristics</a:t>
            </a:r>
          </a:p>
          <a:p>
            <a:pPr lvl="1" fontAlgn="base"/>
            <a:r>
              <a:rPr lang="en-US" dirty="0"/>
              <a:t>Baseline comorbidities</a:t>
            </a:r>
          </a:p>
          <a:p>
            <a:pPr lvl="1" fontAlgn="base"/>
            <a:r>
              <a:rPr lang="en-US" dirty="0"/>
              <a:t>“Other potentially relevant variables”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1:1 ratio, greedy matching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Balance assessment via: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Standardized mean difference (target: &lt;= 0.1)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45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CE39-33D9-4364-BDF7-1FDB18F5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33047-7E92-45A4-9CED-9D9E629E1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Sensitivity and specificity of the outcome measures?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6B6A23-0AF5-4671-B98A-1ACF01799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6000"/>
            <a:ext cx="8064137" cy="304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58C9A3-02B7-464C-95D3-EF5AAC6A0E42}"/>
              </a:ext>
            </a:extLst>
          </p:cNvPr>
          <p:cNvSpPr/>
          <p:nvPr/>
        </p:nvSpPr>
        <p:spPr>
          <a:xfrm>
            <a:off x="7391400" y="4648200"/>
            <a:ext cx="2362200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028B4F-771B-49E9-A0CD-B2633D43977D}"/>
              </a:ext>
            </a:extLst>
          </p:cNvPr>
          <p:cNvSpPr/>
          <p:nvPr/>
        </p:nvSpPr>
        <p:spPr>
          <a:xfrm>
            <a:off x="1846846" y="4963026"/>
            <a:ext cx="4096753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4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E3C46-5D67-46CC-863E-6F245DF9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systematic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76EF4-A9B8-4817-8DFD-4F9E11573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Negative controls could show amount of residual bias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D2504-E23F-413F-B3C3-A88E37F08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2667000"/>
            <a:ext cx="120015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57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BDA40A-1DD8-4471-901B-3944A376E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BA33378-94E1-4678-8824-B3D7EAE7D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51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84D5-49E0-4A76-9363-AF492C72F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074D8-CF97-4B48-870D-EC96A752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Graham </a:t>
            </a:r>
            <a:r>
              <a:rPr lang="en-US" sz="2800" i="1" dirty="0"/>
              <a:t>et al. </a:t>
            </a:r>
            <a:r>
              <a:rPr lang="en-US" sz="2800" dirty="0"/>
              <a:t>(2015) Circulation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i="1" dirty="0"/>
              <a:t>“Cardiovascular, bleeding and mortality risks in elderly Medicare patients treated with dabigatran or warfarin for nonvalvular atrial fibrillation”</a:t>
            </a:r>
          </a:p>
          <a:p>
            <a:pPr marL="0" indent="0">
              <a:buNone/>
            </a:pPr>
            <a:endParaRPr lang="en-US" sz="2800" i="1" dirty="0"/>
          </a:p>
          <a:p>
            <a:r>
              <a:rPr lang="en-US" sz="2800" dirty="0"/>
              <a:t>Team up into groups of 4</a:t>
            </a:r>
          </a:p>
          <a:p>
            <a:r>
              <a:rPr lang="en-US" sz="2800" dirty="0"/>
              <a:t>Identify </a:t>
            </a:r>
          </a:p>
          <a:p>
            <a:pPr lvl="1"/>
            <a:r>
              <a:rPr lang="en-US" sz="2400" dirty="0"/>
              <a:t>Target</a:t>
            </a:r>
          </a:p>
          <a:p>
            <a:pPr lvl="1"/>
            <a:r>
              <a:rPr lang="en-US" sz="2400" dirty="0"/>
              <a:t>Comparator</a:t>
            </a:r>
          </a:p>
          <a:p>
            <a:pPr lvl="1"/>
            <a:r>
              <a:rPr lang="en-US" sz="2400" dirty="0"/>
              <a:t>Outcome</a:t>
            </a:r>
          </a:p>
          <a:p>
            <a:pPr lvl="1"/>
            <a:r>
              <a:rPr lang="en-US" sz="2400" dirty="0"/>
              <a:t>Time at risk</a:t>
            </a:r>
          </a:p>
          <a:p>
            <a:pPr lvl="1"/>
            <a:r>
              <a:rPr lang="en-US" sz="2400" dirty="0"/>
              <a:t>Model</a:t>
            </a:r>
            <a:endParaRPr lang="en-US" sz="2000" dirty="0"/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87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02EC-8AF6-4C2A-833A-0890627E8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 and C cohorts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64BE8-929E-4EDD-B549-BC4A9A665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Elderly (&gt;= 65) Medicare beneficiaries (A, B and D) with nonvalvular atrial fibrillation who initiated therapy with dabigatran (T) or warfarin (C)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B0E795-F2D8-477F-9F5A-AF2D7BF8EBFF}"/>
              </a:ext>
            </a:extLst>
          </p:cNvPr>
          <p:cNvSpPr txBox="1"/>
          <p:nvPr/>
        </p:nvSpPr>
        <p:spPr>
          <a:xfrm>
            <a:off x="4724400" y="3962400"/>
            <a:ext cx="2003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Is this correct?</a:t>
            </a:r>
          </a:p>
        </p:txBody>
      </p:sp>
    </p:spTree>
    <p:extLst>
      <p:ext uri="{BB962C8B-B14F-4D97-AF65-F5344CB8AC3E}">
        <p14:creationId xmlns:p14="http://schemas.microsoft.com/office/powerpoint/2010/main" val="951658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1307-687D-4409-9450-6D1A7FD3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Inclusion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2E279-A7B5-4140-9549-A8C7203E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All patients who:</a:t>
            </a:r>
          </a:p>
          <a:p>
            <a:pPr fontAlgn="base"/>
            <a:r>
              <a:rPr lang="en-US" dirty="0"/>
              <a:t>Have any inpatient or outpatient AF or atrial flutter ICD9 codes</a:t>
            </a:r>
          </a:p>
          <a:p>
            <a:pPr fontAlgn="base"/>
            <a:r>
              <a:rPr lang="en-US" dirty="0"/>
              <a:t>Filled at least 1 prescription for either drug between Oct 19, 2010 - Dec 31, 2012</a:t>
            </a:r>
          </a:p>
          <a:p>
            <a:pPr marL="0" indent="0" fontAlgn="base">
              <a:buNone/>
            </a:pPr>
            <a:r>
              <a:rPr lang="en-US" dirty="0"/>
              <a:t>Index date: first prescription date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37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F653E-B8C4-4E6A-AE0F-253A235B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73094-0D58-4130-A69F-BB5500141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fontAlgn="base">
              <a:buNone/>
            </a:pPr>
            <a:r>
              <a:rPr lang="en-US" dirty="0"/>
              <a:t>All patients who:</a:t>
            </a:r>
          </a:p>
          <a:p>
            <a:pPr fontAlgn="base"/>
            <a:r>
              <a:rPr lang="en-US" dirty="0"/>
              <a:t>Have &lt; 6 months of Medicare enrollment before index date</a:t>
            </a:r>
          </a:p>
          <a:p>
            <a:pPr fontAlgn="base"/>
            <a:r>
              <a:rPr lang="en-US" dirty="0"/>
              <a:t>Were &lt; 65</a:t>
            </a:r>
          </a:p>
          <a:p>
            <a:pPr fontAlgn="base"/>
            <a:r>
              <a:rPr lang="en-US" dirty="0"/>
              <a:t>Received prior treatment (when?) with NOAC or warfarin</a:t>
            </a:r>
          </a:p>
          <a:p>
            <a:pPr fontAlgn="base"/>
            <a:r>
              <a:rPr lang="en-US" dirty="0"/>
              <a:t>Were in a skilled nursing facility on index date (why?)</a:t>
            </a:r>
          </a:p>
          <a:p>
            <a:pPr fontAlgn="base"/>
            <a:r>
              <a:rPr lang="en-US" dirty="0"/>
              <a:t>Were in hospice on index date (why?)</a:t>
            </a:r>
          </a:p>
          <a:p>
            <a:pPr fontAlgn="base"/>
            <a:r>
              <a:rPr lang="en-US" dirty="0"/>
              <a:t>Had a hospitalization “that extended beyond the index dispensing date”</a:t>
            </a:r>
          </a:p>
          <a:p>
            <a:pPr fontAlgn="base"/>
            <a:r>
              <a:rPr lang="en-US" dirty="0"/>
              <a:t>Undergoing dialysis (when?)</a:t>
            </a:r>
          </a:p>
          <a:p>
            <a:pPr fontAlgn="base"/>
            <a:r>
              <a:rPr lang="en-US" dirty="0"/>
              <a:t>Were kidney transplant recipients</a:t>
            </a:r>
          </a:p>
          <a:p>
            <a:pPr fontAlgn="base"/>
            <a:r>
              <a:rPr lang="en-US" dirty="0"/>
              <a:t>Had diagnoses of valvular disease, DVT, PE, joint replacement during baseline 6 months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5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03783-FD77-4014-A1FF-83BFCC5B1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46D36-376E-4C2B-A70B-D9B274D47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Stroke</a:t>
            </a:r>
          </a:p>
          <a:p>
            <a:r>
              <a:rPr lang="en-US" dirty="0"/>
              <a:t>Major gastrointestinal and intracranial bleeding</a:t>
            </a:r>
          </a:p>
          <a:p>
            <a:r>
              <a:rPr lang="en-US" dirty="0"/>
              <a:t>Acute myocardial infarction</a:t>
            </a:r>
          </a:p>
          <a:p>
            <a:r>
              <a:rPr lang="en-US" dirty="0"/>
              <a:t>Mortality</a:t>
            </a:r>
          </a:p>
        </p:txBody>
      </p:sp>
    </p:spTree>
    <p:extLst>
      <p:ext uri="{BB962C8B-B14F-4D97-AF65-F5344CB8AC3E}">
        <p14:creationId xmlns:p14="http://schemas.microsoft.com/office/powerpoint/2010/main" val="313697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EECC-9798-4504-B18F-D911C355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at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29103-3702-4AC8-8D9F-2AD8550E7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Follow-up starts on index date + 1 and censored at:</a:t>
            </a:r>
          </a:p>
          <a:p>
            <a:pPr lvl="1"/>
            <a:r>
              <a:rPr lang="en-US" dirty="0"/>
              <a:t>Medicare disenrollment</a:t>
            </a:r>
          </a:p>
          <a:p>
            <a:pPr lvl="1"/>
            <a:r>
              <a:rPr lang="en-US" dirty="0"/>
              <a:t>&gt; 3 day gap in anticoagulant supply</a:t>
            </a:r>
            <a:br>
              <a:rPr lang="en-US" dirty="0"/>
            </a:br>
            <a:r>
              <a:rPr lang="en-US" dirty="0"/>
              <a:t>RX fill for a different anticoagulant</a:t>
            </a:r>
          </a:p>
          <a:p>
            <a:pPr lvl="1"/>
            <a:r>
              <a:rPr lang="en-US" dirty="0"/>
              <a:t>Start of hospice</a:t>
            </a:r>
          </a:p>
          <a:p>
            <a:pPr lvl="1"/>
            <a:r>
              <a:rPr lang="en-US" dirty="0" err="1"/>
              <a:t>Initation</a:t>
            </a:r>
            <a:r>
              <a:rPr lang="en-US" dirty="0"/>
              <a:t> of dialysis or kidney transplant</a:t>
            </a:r>
          </a:p>
          <a:p>
            <a:pPr lvl="1"/>
            <a:r>
              <a:rPr lang="en-US" dirty="0"/>
              <a:t>Admission to nursing facility</a:t>
            </a:r>
          </a:p>
          <a:p>
            <a:pPr lvl="1"/>
            <a:r>
              <a:rPr lang="en-US" dirty="0"/>
              <a:t>End of study</a:t>
            </a:r>
          </a:p>
        </p:txBody>
      </p:sp>
    </p:spTree>
    <p:extLst>
      <p:ext uri="{BB962C8B-B14F-4D97-AF65-F5344CB8AC3E}">
        <p14:creationId xmlns:p14="http://schemas.microsoft.com/office/powerpoint/2010/main" val="291863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BDA40A-1DD8-4471-901B-3944A376ED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BA33378-94E1-4678-8824-B3D7EAE7D2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5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315</Words>
  <Application>Microsoft Office PowerPoint</Application>
  <PresentationFormat>Widescreen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Dissecting a cohort study</vt:lpstr>
      <vt:lpstr>Part 1</vt:lpstr>
      <vt:lpstr>Exercise #1</vt:lpstr>
      <vt:lpstr>T and C cohorts</vt:lpstr>
      <vt:lpstr>Inclusion criteria</vt:lpstr>
      <vt:lpstr>Exclusion criteria</vt:lpstr>
      <vt:lpstr>Outcomes</vt:lpstr>
      <vt:lpstr>Time at risk</vt:lpstr>
      <vt:lpstr>Part 2</vt:lpstr>
      <vt:lpstr>Exercise #2</vt:lpstr>
      <vt:lpstr>Confounding</vt:lpstr>
      <vt:lpstr>Measurement error</vt:lpstr>
      <vt:lpstr>Overall systematic error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Ryan</dc:creator>
  <cp:lastModifiedBy>Schuemie, Martijn [JRDNL]</cp:lastModifiedBy>
  <cp:revision>17</cp:revision>
  <dcterms:created xsi:type="dcterms:W3CDTF">2013-12-30T14:14:20Z</dcterms:created>
  <dcterms:modified xsi:type="dcterms:W3CDTF">2019-03-28T13:53:35Z</dcterms:modified>
</cp:coreProperties>
</file>