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5"/>
  </p:notesMasterIdLst>
  <p:sldIdLst>
    <p:sldId id="337" r:id="rId3"/>
    <p:sldId id="437" r:id="rId4"/>
    <p:sldId id="440" r:id="rId5"/>
    <p:sldId id="472" r:id="rId6"/>
    <p:sldId id="344" r:id="rId7"/>
    <p:sldId id="453" r:id="rId8"/>
    <p:sldId id="454" r:id="rId9"/>
    <p:sldId id="455" r:id="rId10"/>
    <p:sldId id="458" r:id="rId11"/>
    <p:sldId id="462" r:id="rId12"/>
    <p:sldId id="456" r:id="rId13"/>
    <p:sldId id="461" r:id="rId14"/>
    <p:sldId id="460" r:id="rId15"/>
    <p:sldId id="463" r:id="rId16"/>
    <p:sldId id="465" r:id="rId17"/>
    <p:sldId id="464" r:id="rId18"/>
    <p:sldId id="466" r:id="rId19"/>
    <p:sldId id="467" r:id="rId20"/>
    <p:sldId id="468" r:id="rId21"/>
    <p:sldId id="430" r:id="rId22"/>
    <p:sldId id="469" r:id="rId23"/>
    <p:sldId id="457" r:id="rId24"/>
    <p:sldId id="471" r:id="rId25"/>
    <p:sldId id="390" r:id="rId26"/>
    <p:sldId id="392" r:id="rId27"/>
    <p:sldId id="394" r:id="rId28"/>
    <p:sldId id="395" r:id="rId29"/>
    <p:sldId id="396" r:id="rId30"/>
    <p:sldId id="397" r:id="rId31"/>
    <p:sldId id="398" r:id="rId32"/>
    <p:sldId id="399" r:id="rId33"/>
    <p:sldId id="4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3" autoAdjust="0"/>
    <p:restoredTop sz="90637" autoAdjust="0"/>
  </p:normalViewPr>
  <p:slideViewPr>
    <p:cSldViewPr>
      <p:cViewPr varScale="1">
        <p:scale>
          <a:sx n="82" d="100"/>
          <a:sy n="82" d="100"/>
        </p:scale>
        <p:origin x="169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2" y="129289"/>
            <a:ext cx="7287489" cy="69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41" y="8953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535113"/>
            <a:ext cx="4040188" cy="4821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821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2541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707" y="114078"/>
            <a:ext cx="7295094" cy="71489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5760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4738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502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16125"/>
            <a:ext cx="3008313" cy="4340224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637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1363"/>
            <a:ext cx="5486400" cy="39062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1" indent="0">
              <a:buNone/>
              <a:defRPr sz="2000"/>
            </a:lvl5pPr>
            <a:lvl6pPr marL="2285839" indent="0">
              <a:buNone/>
              <a:defRPr sz="2000"/>
            </a:lvl6pPr>
            <a:lvl7pPr marL="2743007" indent="0">
              <a:buNone/>
              <a:defRPr sz="2000"/>
            </a:lvl7pPr>
            <a:lvl8pPr marL="3200175" indent="0">
              <a:buNone/>
              <a:defRPr sz="2000"/>
            </a:lvl8pPr>
            <a:lvl9pPr marL="36573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989012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767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546" y="136895"/>
            <a:ext cx="7234255" cy="684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319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52275"/>
            <a:ext cx="2057400" cy="3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4033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5715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7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2387600"/>
            <a:ext cx="9144000" cy="2151063"/>
          </a:xfrm>
          <a:prstGeom prst="rect">
            <a:avLst/>
          </a:prstGeom>
          <a:solidFill>
            <a:srgbClr val="D4E3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77800" y="2573338"/>
            <a:ext cx="4730750" cy="2035175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55708" y="2573494"/>
            <a:ext cx="5135289" cy="18299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9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220663" y="114300"/>
            <a:ext cx="2028825" cy="723900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8838C6-14CB-4E5E-B43D-03405385AA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780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102" y="152104"/>
            <a:ext cx="7302699" cy="6768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0652"/>
            <a:ext cx="4038600" cy="54056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652"/>
            <a:ext cx="4038600" cy="54056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605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92238" y="114300"/>
            <a:ext cx="729456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73138"/>
            <a:ext cx="8229600" cy="538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663" y="114300"/>
            <a:ext cx="2028825" cy="723900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</p:spTree>
    <p:extLst>
      <p:ext uri="{BB962C8B-B14F-4D97-AF65-F5344CB8AC3E}">
        <p14:creationId xmlns:p14="http://schemas.microsoft.com/office/powerpoint/2010/main" val="7671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hf sldNum="0"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1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9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6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9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7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3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keletonComparativeEffectStudy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hdsitutorialtest.eu-central-1.elasticbeanstal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Walkthrough of implementing a cohort study using OHDSI tools</a:t>
            </a:r>
          </a:p>
        </p:txBody>
      </p:sp>
    </p:spTree>
    <p:extLst>
      <p:ext uri="{BB962C8B-B14F-4D97-AF65-F5344CB8AC3E}">
        <p14:creationId xmlns:p14="http://schemas.microsoft.com/office/powerpoint/2010/main" val="3826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9F84F-2ED5-43B5-B498-AE6501073D01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1437E5F-4929-4CC4-A14C-F35E2FB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42D91-6EAC-44AB-A39A-E66314AE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2410"/>
            <a:ext cx="7351733" cy="5755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A3A1A4-3D59-4CF0-8C69-C6BE3F2A2D5B}"/>
              </a:ext>
            </a:extLst>
          </p:cNvPr>
          <p:cNvSpPr/>
          <p:nvPr/>
        </p:nvSpPr>
        <p:spPr>
          <a:xfrm>
            <a:off x="2398733" y="6324601"/>
            <a:ext cx="6096000" cy="5038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analysis settings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467A6-93F1-42BE-916C-9E680E3F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7" y="1141899"/>
            <a:ext cx="7046463" cy="5716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90A97B-F815-4EF2-A668-8062394E4DBD}"/>
              </a:ext>
            </a:extLst>
          </p:cNvPr>
          <p:cNvSpPr/>
          <p:nvPr/>
        </p:nvSpPr>
        <p:spPr>
          <a:xfrm>
            <a:off x="3352800" y="2590800"/>
            <a:ext cx="9144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87AED-1EBA-4294-9CCC-6206CD3F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9132"/>
            <a:ext cx="7402622" cy="57288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3E272B-F511-49D2-BC48-49BFBABD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analysis settings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9A14E-27A1-4DCE-8351-A525614EC2E0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9CA242-78C3-4705-A52F-5B7CACBF645D}"/>
              </a:ext>
            </a:extLst>
          </p:cNvPr>
          <p:cNvSpPr/>
          <p:nvPr/>
        </p:nvSpPr>
        <p:spPr>
          <a:xfrm>
            <a:off x="2438400" y="2438400"/>
            <a:ext cx="4876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2CA9CC-8A6D-474A-925F-3B00D5BC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B0C9C-6D0C-4C8D-A147-87A82D7C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00200"/>
            <a:ext cx="5591175" cy="4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4B470-A757-4618-ADFB-22D9955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143000"/>
            <a:ext cx="7543801" cy="5664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B32D6-6386-4535-A1FE-7E921B9652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8C3CEA-96C9-4FCB-9BA5-459507473C5E}"/>
              </a:ext>
            </a:extLst>
          </p:cNvPr>
          <p:cNvSpPr/>
          <p:nvPr/>
        </p:nvSpPr>
        <p:spPr>
          <a:xfrm flipV="1">
            <a:off x="38100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E5C3387-DE5B-4CE9-A22E-7AADCF37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16107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4B470-A757-4618-ADFB-22D9955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143000"/>
            <a:ext cx="7543801" cy="5664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B32D6-6386-4535-A1FE-7E921B9652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8C3CEA-96C9-4FCB-9BA5-459507473C5E}"/>
              </a:ext>
            </a:extLst>
          </p:cNvPr>
          <p:cNvSpPr/>
          <p:nvPr/>
        </p:nvSpPr>
        <p:spPr>
          <a:xfrm flipV="1">
            <a:off x="38100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34162-B806-4B0D-A744-1DC3BE9A86AB}"/>
              </a:ext>
            </a:extLst>
          </p:cNvPr>
          <p:cNvSpPr/>
          <p:nvPr/>
        </p:nvSpPr>
        <p:spPr>
          <a:xfrm>
            <a:off x="2514600" y="4333777"/>
            <a:ext cx="6096000" cy="4468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169982-2172-47B1-8206-0807EE5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3056371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9A8CB-DCCE-401E-9D21-5F16E55F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46" y="1143000"/>
            <a:ext cx="4966854" cy="5715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2DB30B-0A87-4E11-A5AB-7F043A768C45}"/>
              </a:ext>
            </a:extLst>
          </p:cNvPr>
          <p:cNvSpPr txBox="1">
            <a:spLocks/>
          </p:cNvSpPr>
          <p:nvPr/>
        </p:nvSpPr>
        <p:spPr>
          <a:xfrm>
            <a:off x="365464" y="1219200"/>
            <a:ext cx="3063536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Leverages </a:t>
            </a:r>
            <a:r>
              <a:rPr lang="en-US" sz="2000" dirty="0" err="1"/>
              <a:t>FeatureExtraction</a:t>
            </a:r>
            <a:r>
              <a:rPr lang="en-US" sz="2000" dirty="0"/>
              <a:t>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Default settings create covariates for all drug and condition group concepts, and procedure, measurement, observation, and device exposure concepts during 2 lookback window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Defaults also include demographics and 4 risk indexes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B777E-C7CF-4F2E-9B6E-AE9E5820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42479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time-at-risk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AB206-C088-4BE1-A074-DAE6E3CD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86" y="1139552"/>
            <a:ext cx="7613114" cy="57184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139308-AC1B-4E02-937A-66DE2AA2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78" y="5486400"/>
            <a:ext cx="6203022" cy="1000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FD6E07-45C3-4569-A8C2-0C0C72C23381}"/>
              </a:ext>
            </a:extLst>
          </p:cNvPr>
          <p:cNvSpPr/>
          <p:nvPr/>
        </p:nvSpPr>
        <p:spPr>
          <a:xfrm>
            <a:off x="3581400" y="6248400"/>
            <a:ext cx="502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CBD73-ECC0-4673-8972-093ABAD701DE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DA3CE-E99A-47FA-81E0-CEAC1A0CB056}"/>
              </a:ext>
            </a:extLst>
          </p:cNvPr>
          <p:cNvSpPr/>
          <p:nvPr/>
        </p:nvSpPr>
        <p:spPr>
          <a:xfrm flipV="1">
            <a:off x="4648200" y="2819400"/>
            <a:ext cx="8382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propensity score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F8DF2-B1F1-4901-98D0-8D57413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4562"/>
            <a:ext cx="6496651" cy="2428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4F642-6285-4500-8DCF-7A3E3FE28884}"/>
              </a:ext>
            </a:extLst>
          </p:cNvPr>
          <p:cNvSpPr/>
          <p:nvPr/>
        </p:nvSpPr>
        <p:spPr>
          <a:xfrm>
            <a:off x="1143000" y="2214562"/>
            <a:ext cx="4648200" cy="37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propensity score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CBD73-ECC0-4673-8972-093ABAD701DE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A1FFFE-665D-4D8F-8FEC-D3A3FC78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9404"/>
            <a:ext cx="7270392" cy="56985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943642-6A4F-423B-AC61-D897089C9206}"/>
              </a:ext>
            </a:extLst>
          </p:cNvPr>
          <p:cNvSpPr/>
          <p:nvPr/>
        </p:nvSpPr>
        <p:spPr>
          <a:xfrm flipV="1">
            <a:off x="5105400" y="2590800"/>
            <a:ext cx="13716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76581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6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657AD-4015-4427-A235-0561DDB9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6315232" cy="2085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17D0AD-74FB-4803-9B95-B49AC227A7A8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outcome model</a:t>
            </a:r>
          </a:p>
        </p:txBody>
      </p:sp>
    </p:spTree>
    <p:extLst>
      <p:ext uri="{BB962C8B-B14F-4D97-AF65-F5344CB8AC3E}">
        <p14:creationId xmlns:p14="http://schemas.microsoft.com/office/powerpoint/2010/main" val="946884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31677-18C5-4AE7-96E7-2CCD17D8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6434"/>
            <a:ext cx="7587108" cy="57315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596F8-E63E-4A86-80E5-CDC1FA7257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5E3273-4CB5-4135-A7C7-F64082D2BF62}"/>
              </a:ext>
            </a:extLst>
          </p:cNvPr>
          <p:cNvSpPr/>
          <p:nvPr/>
        </p:nvSpPr>
        <p:spPr>
          <a:xfrm flipV="1">
            <a:off x="64008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CC426-139F-4DFB-8E6D-2B8370621FC5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outcome model</a:t>
            </a:r>
          </a:p>
        </p:txBody>
      </p:sp>
    </p:spTree>
    <p:extLst>
      <p:ext uri="{BB962C8B-B14F-4D97-AF65-F5344CB8AC3E}">
        <p14:creationId xmlns:p14="http://schemas.microsoft.com/office/powerpoint/2010/main" val="1880522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EDBF0C-A0F2-40DC-9DB7-927C32CE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2958"/>
            <a:ext cx="6931203" cy="5675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4EEFD-2EFF-46F4-AD1E-CE855E47BF48}"/>
              </a:ext>
            </a:extLst>
          </p:cNvPr>
          <p:cNvSpPr/>
          <p:nvPr/>
        </p:nvSpPr>
        <p:spPr>
          <a:xfrm>
            <a:off x="4191000" y="2590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49FD95-4B6A-41B7-8E7A-38904FB8D4DD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evaluation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73352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exporting the study package for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FB9FD-159D-459B-8E68-E67810FA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96" y="1143000"/>
            <a:ext cx="7306604" cy="5715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B8F3D-A2B6-462A-BC8A-CBD084C7B6EA}"/>
              </a:ext>
            </a:extLst>
          </p:cNvPr>
          <p:cNvCxnSpPr>
            <a:cxnSpLocks/>
          </p:cNvCxnSpPr>
          <p:nvPr/>
        </p:nvCxnSpPr>
        <p:spPr>
          <a:xfrm>
            <a:off x="3810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1FF1DB-24FC-4A17-B595-B78645AEB6D0}"/>
              </a:ext>
            </a:extLst>
          </p:cNvPr>
          <p:cNvSpPr/>
          <p:nvPr/>
        </p:nvSpPr>
        <p:spPr>
          <a:xfrm>
            <a:off x="2133600" y="6172200"/>
            <a:ext cx="1905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F323E3-D781-4E4D-AA88-2E9A06E5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65F138-42BE-4742-B55E-E1ED3ED73587}"/>
              </a:ext>
            </a:extLst>
          </p:cNvPr>
          <p:cNvSpPr/>
          <p:nvPr/>
        </p:nvSpPr>
        <p:spPr>
          <a:xfrm>
            <a:off x="4563725" y="1718303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/cohorts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F962D6-72E8-4A35-937A-521E8F8268EB}"/>
              </a:ext>
            </a:extLst>
          </p:cNvPr>
          <p:cNvSpPr/>
          <p:nvPr/>
        </p:nvSpPr>
        <p:spPr>
          <a:xfrm>
            <a:off x="7625887" y="172616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CA0639-731A-43BF-85C0-72B4B06EFBE7}"/>
              </a:ext>
            </a:extLst>
          </p:cNvPr>
          <p:cNvSpPr/>
          <p:nvPr/>
        </p:nvSpPr>
        <p:spPr>
          <a:xfrm>
            <a:off x="4562315" y="2931464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8228FC-B344-4C84-8DD9-CB9C5E929F0F}"/>
              </a:ext>
            </a:extLst>
          </p:cNvPr>
          <p:cNvSpPr/>
          <p:nvPr/>
        </p:nvSpPr>
        <p:spPr>
          <a:xfrm>
            <a:off x="7634660" y="2881705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BEE5C9-1843-448D-879C-D24EAE1BEE59}"/>
              </a:ext>
            </a:extLst>
          </p:cNvPr>
          <p:cNvSpPr/>
          <p:nvPr/>
        </p:nvSpPr>
        <p:spPr>
          <a:xfrm>
            <a:off x="4569603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16E1AD-E257-40C9-B653-735853B35586}"/>
              </a:ext>
            </a:extLst>
          </p:cNvPr>
          <p:cNvSpPr/>
          <p:nvPr/>
        </p:nvSpPr>
        <p:spPr>
          <a:xfrm>
            <a:off x="4562314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D67F07-9B76-4BB9-9625-4914768C3293}"/>
              </a:ext>
            </a:extLst>
          </p:cNvPr>
          <p:cNvSpPr/>
          <p:nvPr/>
        </p:nvSpPr>
        <p:spPr>
          <a:xfrm>
            <a:off x="7640411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32DBDA-12EB-4A7B-B80B-BA69F7F06900}"/>
              </a:ext>
            </a:extLst>
          </p:cNvPr>
          <p:cNvSpPr/>
          <p:nvPr/>
        </p:nvSpPr>
        <p:spPr>
          <a:xfrm>
            <a:off x="1329943" y="1902969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6EC35E-D1E9-4B25-8BE2-8647A11212CC}"/>
              </a:ext>
            </a:extLst>
          </p:cNvPr>
          <p:cNvSpPr/>
          <p:nvPr/>
        </p:nvSpPr>
        <p:spPr>
          <a:xfrm>
            <a:off x="1390620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/shiny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896E-0C6C-45C0-9DF3-8A065318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8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810-AF6D-4134-A44F-94E87A9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A80C-AF95-48C4-9020-1A5F2006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and run in R-Studio</a:t>
            </a:r>
          </a:p>
          <a:p>
            <a:pPr lvl="1"/>
            <a:r>
              <a:rPr lang="en-US" dirty="0"/>
              <a:t>Open package</a:t>
            </a:r>
          </a:p>
          <a:p>
            <a:pPr lvl="2"/>
            <a:r>
              <a:rPr lang="en-US" dirty="0"/>
              <a:t>Own machine: unzip, double-click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R-Studio Server: upload zip, 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Install dependencies (see readme)</a:t>
            </a:r>
          </a:p>
          <a:p>
            <a:pPr lvl="1"/>
            <a:r>
              <a:rPr lang="en-US" dirty="0"/>
              <a:t>‘Build’ </a:t>
            </a:r>
            <a:r>
              <a:rPr lang="en-US" dirty="0">
                <a:sym typeface="Wingdings" panose="05000000000000000000" pitchFamily="2" charset="2"/>
              </a:rPr>
              <a:t> ‘Install and Restart’</a:t>
            </a:r>
            <a:endParaRPr lang="en-US" dirty="0"/>
          </a:p>
          <a:p>
            <a:r>
              <a:rPr lang="en-US" dirty="0"/>
              <a:t>Build from GitHub</a:t>
            </a:r>
          </a:p>
          <a:p>
            <a:pPr lvl="1"/>
            <a:r>
              <a:rPr lang="en-US" dirty="0"/>
              <a:t>Unzip and put in GitHub repo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depencies</a:t>
            </a:r>
            <a:r>
              <a:rPr lang="en-US" dirty="0"/>
              <a:t> (see readme)</a:t>
            </a:r>
          </a:p>
          <a:p>
            <a:pPr lvl="1"/>
            <a:r>
              <a:rPr lang="en-US" dirty="0"/>
              <a:t>Install with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5313-D00A-47B6-B97D-9A1CE01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410-D8D0-4340-A008-468A732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F9265-2004-4A82-8669-90623D933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85" y="1600200"/>
            <a:ext cx="7966315" cy="4285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4863D-F74C-4A36-8AAB-3D708BCBBC5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52F3-BEE0-4762-BE66-0CECC0DA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5158-7819-4649-AAC8-B5BA5BB5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87B13-A8C4-455E-B963-47725748B77D}"/>
              </a:ext>
            </a:extLst>
          </p:cNvPr>
          <p:cNvSpPr/>
          <p:nvPr/>
        </p:nvSpPr>
        <p:spPr>
          <a:xfrm>
            <a:off x="0" y="6324600"/>
            <a:ext cx="914400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9FFF5-8FBF-4B84-BB98-0DDCB0B0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610104"/>
            <a:ext cx="7644831" cy="52366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F701-82B1-456E-89AE-DD6A1F21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2E25-757D-42A5-A2C9-72649B80A54F}"/>
              </a:ext>
            </a:extLst>
          </p:cNvPr>
          <p:cNvSpPr txBox="1"/>
          <p:nvPr/>
        </p:nvSpPr>
        <p:spPr>
          <a:xfrm>
            <a:off x="7063140" y="111568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2719806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5C8D-75D4-496B-A2FD-6787666C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60D0-6A37-4C75-8214-2EFE6689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4F59EC-171F-48A7-BD0C-B8F988C7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143000"/>
            <a:ext cx="9067800" cy="42252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FC3642F-6262-4EBB-B058-13A26E276787}"/>
              </a:ext>
            </a:extLst>
          </p:cNvPr>
          <p:cNvSpPr txBox="1"/>
          <p:nvPr/>
        </p:nvSpPr>
        <p:spPr>
          <a:xfrm>
            <a:off x="304800" y="5723729"/>
            <a:ext cx="814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vignette at </a:t>
            </a:r>
            <a:r>
              <a:rPr lang="en-US" dirty="0">
                <a:hlinkClick r:id="rId3"/>
              </a:rPr>
              <a:t>https://github.com/ohdsi/SkeletonComparativeEffectStudy</a:t>
            </a:r>
            <a:r>
              <a:rPr lang="en-US" dirty="0"/>
              <a:t> for details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0A80C5E-7E5A-4F60-9A40-E09FCC94E626}"/>
              </a:ext>
            </a:extLst>
          </p:cNvPr>
          <p:cNvSpPr/>
          <p:nvPr/>
        </p:nvSpPr>
        <p:spPr>
          <a:xfrm>
            <a:off x="4267200" y="3728271"/>
            <a:ext cx="4618145" cy="1839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1143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Can be shared: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Aggregated, so no patient-level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Minimum cell count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Saved as CSV, so easily reviewable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Zipped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222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design used by  Graham et al?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9866"/>
              </p:ext>
            </p:extLst>
          </p:nvPr>
        </p:nvGraphicFramePr>
        <p:xfrm>
          <a:off x="228600" y="1371600"/>
          <a:ext cx="8610600" cy="451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  <a:r>
                        <a:rPr lang="en-US" sz="2400" baseline="0" dirty="0"/>
                        <a:t> 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choice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Target cohort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dabigatran</a:t>
                      </a:r>
                      <a:r>
                        <a:rPr lang="en-US" sz="2400" dirty="0"/>
                        <a:t> new users</a:t>
                      </a:r>
                      <a:r>
                        <a:rPr lang="en-US" sz="2400" baseline="0" dirty="0"/>
                        <a:t> with prior atrial fibrillation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Comparator cohort</a:t>
                      </a:r>
                      <a:r>
                        <a:rPr lang="en-US" sz="2400" baseline="0" dirty="0"/>
                        <a:t>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warfarin new users</a:t>
                      </a:r>
                      <a:r>
                        <a:rPr lang="en-US" sz="2400" baseline="0" dirty="0"/>
                        <a:t> with prior atrial fibrillation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Outcome cohort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Ischemic stroke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Time-at-risk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day after cohort start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cohort</a:t>
                      </a:r>
                      <a:r>
                        <a:rPr lang="en-US" sz="2400" baseline="0" dirty="0">
                          <a:sym typeface="Wingdings" panose="05000000000000000000" pitchFamily="2" charset="2"/>
                        </a:rPr>
                        <a:t> end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Model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1:1 propensity score-matched </a:t>
                      </a:r>
                      <a:r>
                        <a:rPr lang="en-US" sz="2400" dirty="0" err="1"/>
                        <a:t>univariable</a:t>
                      </a:r>
                      <a:r>
                        <a:rPr lang="en-US" sz="2400" dirty="0"/>
                        <a:t> conditional Cox proportional hazards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7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889-7C99-4B43-B335-60D683DB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9514-0521-4A36-8596-5ED3467B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552038" cy="144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32D4-F091-46E2-A5DB-BA63FF5C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7BCF-9F03-454E-B63D-8A7405398ED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69638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33F6-C335-4123-8C14-9F8BED5F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Explorer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73866-BDBA-4042-B177-9904D1A9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3340"/>
            <a:ext cx="8229600" cy="43386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8782-2CBC-4220-B99F-909D3BFB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E70-4B12-4ABF-8657-56CD1DB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39A3-1E11-4E8F-812C-8C0EE80E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CohortMethod</a:t>
            </a:r>
            <a:r>
              <a:rPr lang="en-US" dirty="0"/>
              <a:t> package + R offer large flexibility</a:t>
            </a:r>
          </a:p>
          <a:p>
            <a:r>
              <a:rPr lang="en-US" dirty="0"/>
              <a:t>80% of studies are ‘cookie-cutter’ design, supported by ATLAS</a:t>
            </a:r>
          </a:p>
          <a:p>
            <a:r>
              <a:rPr lang="en-US" dirty="0"/>
              <a:t>For remaining 20%, will need to modify code generated by ATLAS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854-41C0-4281-BC83-0DED0EC9E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F36C-AD42-4E74-9112-6D96E8FE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Click-a-long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0CC0-FF7B-453E-A536-DD172A2B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http://ohdsitutorialtest.eu-central-1.elasticbeanstalk.com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your own estimation study!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980FC-D1E9-4C7E-83BE-F66ADA5E4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02"/>
          <a:stretch/>
        </p:blipFill>
        <p:spPr>
          <a:xfrm>
            <a:off x="291071" y="3124200"/>
            <a:ext cx="8848725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062354-D866-4071-A62C-D0A591442F7E}"/>
              </a:ext>
            </a:extLst>
          </p:cNvPr>
          <p:cNvSpPr/>
          <p:nvPr/>
        </p:nvSpPr>
        <p:spPr>
          <a:xfrm>
            <a:off x="228600" y="5943601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2B2FA-33B5-472B-B54C-F9C2C9982F2B}"/>
              </a:ext>
            </a:extLst>
          </p:cNvPr>
          <p:cNvSpPr/>
          <p:nvPr/>
        </p:nvSpPr>
        <p:spPr>
          <a:xfrm>
            <a:off x="6996670" y="3810000"/>
            <a:ext cx="214732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5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Graham et al. description of the cohort(s)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20119"/>
            <a:ext cx="6477000" cy="6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51BE1-BDEE-416A-AF17-9C8A4498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15" y="1150578"/>
            <a:ext cx="6871685" cy="57074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CA8E4-D0F0-49B3-B70C-FCDE0F4F2C66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D38EEA1-2404-42DA-8CFB-42AF574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study in ATLAS</a:t>
            </a:r>
          </a:p>
        </p:txBody>
      </p:sp>
    </p:spTree>
    <p:extLst>
      <p:ext uri="{BB962C8B-B14F-4D97-AF65-F5344CB8AC3E}">
        <p14:creationId xmlns:p14="http://schemas.microsoft.com/office/powerpoint/2010/main" val="95646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51BE1-BDEE-416A-AF17-9C8A4498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15" y="1150578"/>
            <a:ext cx="6871685" cy="57074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CA8E4-D0F0-49B3-B70C-FCDE0F4F2C66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D38EEA1-2404-42DA-8CFB-42AF574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study in ATLAS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C45F7-A667-477C-A6DE-A819475D6782}"/>
              </a:ext>
            </a:extLst>
          </p:cNvPr>
          <p:cNvSpPr/>
          <p:nvPr/>
        </p:nvSpPr>
        <p:spPr>
          <a:xfrm>
            <a:off x="2282477" y="2590800"/>
            <a:ext cx="2746724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7E2DE-2C27-461D-88C6-E22C2688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9" y="1143000"/>
            <a:ext cx="6951171" cy="56643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2A10F-B060-47D5-A75C-FB5F2F1E8C59}"/>
              </a:ext>
            </a:extLst>
          </p:cNvPr>
          <p:cNvSpPr/>
          <p:nvPr/>
        </p:nvSpPr>
        <p:spPr>
          <a:xfrm>
            <a:off x="2819399" y="2590799"/>
            <a:ext cx="685801" cy="2286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9F84F-2ED5-43B5-B498-AE6501073D01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1437E5F-4929-4CC4-A14C-F35E2FB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A037D-60E2-4CC2-9AD4-83CEF649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2410"/>
            <a:ext cx="7351733" cy="57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MOPPwerptv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33605</TotalTime>
  <Words>524</Words>
  <Application>Microsoft Office PowerPoint</Application>
  <PresentationFormat>On-screen Show (4:3)</PresentationFormat>
  <Paragraphs>118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OMOPPwerptv5</vt:lpstr>
      <vt:lpstr>Walkthrough of implementing a cohort study using OHDSI tools</vt:lpstr>
      <vt:lpstr>PowerPoint Presentation</vt:lpstr>
      <vt:lpstr>What is the design used by  Graham et al?</vt:lpstr>
      <vt:lpstr>Click-a-long</vt:lpstr>
      <vt:lpstr>Graham et al. description of the cohort(s)</vt:lpstr>
      <vt:lpstr>Graham et al. replication:  Designing the study in ATLAS</vt:lpstr>
      <vt:lpstr>Graham et al. replication:  Designing the study in ATLAS</vt:lpstr>
      <vt:lpstr>Graham et al. replication:  Specifying the comparison</vt:lpstr>
      <vt:lpstr>Graham et al. replication:  Specifying the comparison</vt:lpstr>
      <vt:lpstr>Graham et al. replication:  Specifying the comparison</vt:lpstr>
      <vt:lpstr>Graham et al. replication:  Specifying the analysis settings</vt:lpstr>
      <vt:lpstr>Graham et al. replication:  Specifying the analysis settings</vt:lpstr>
      <vt:lpstr>Graham et al. replication:  covariates for confounding adjustment</vt:lpstr>
      <vt:lpstr>Graham et al. replication:  covariates for confounding adjustment</vt:lpstr>
      <vt:lpstr>Graham et al. replication:  covariates for confounding adjustment</vt:lpstr>
      <vt:lpstr>Graham et al. replication:  covariates for confounding adjustment</vt:lpstr>
      <vt:lpstr>Graham et al. replication:  specifying time-at-risk</vt:lpstr>
      <vt:lpstr>Graham et al. replication:  specifying the propensity score model</vt:lpstr>
      <vt:lpstr>Graham et al. replication:  specifying the propensity score model</vt:lpstr>
      <vt:lpstr>PowerPoint Presentation</vt:lpstr>
      <vt:lpstr>PowerPoint Presentation</vt:lpstr>
      <vt:lpstr>PowerPoint Presentation</vt:lpstr>
      <vt:lpstr>Graham et al. replication:  exporting the study package for execution</vt:lpstr>
      <vt:lpstr>Anatomy of the study package</vt:lpstr>
      <vt:lpstr>Anatomy of the study package</vt:lpstr>
      <vt:lpstr>How to install?</vt:lpstr>
      <vt:lpstr>Installing dependencies</vt:lpstr>
      <vt:lpstr>Running package</vt:lpstr>
      <vt:lpstr>Export data model</vt:lpstr>
      <vt:lpstr>Launching the Shiny app</vt:lpstr>
      <vt:lpstr>Evidence Explorer</vt:lpstr>
      <vt:lpstr>Concluding remarks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523</cp:revision>
  <dcterms:created xsi:type="dcterms:W3CDTF">2013-12-30T14:14:20Z</dcterms:created>
  <dcterms:modified xsi:type="dcterms:W3CDTF">2019-03-28T15:12:01Z</dcterms:modified>
</cp:coreProperties>
</file>