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3" r:id="rId9"/>
    <p:sldId id="268" r:id="rId10"/>
    <p:sldId id="264" r:id="rId11"/>
    <p:sldId id="261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25A"/>
    <a:srgbClr val="FCCB10"/>
    <a:srgbClr val="EB6622"/>
    <a:srgbClr val="153153"/>
    <a:srgbClr val="E28700"/>
    <a:srgbClr val="FF99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Dissecting a cohort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5029200"/>
            <a:ext cx="8128000" cy="1066800"/>
          </a:xfrm>
        </p:spPr>
        <p:txBody>
          <a:bodyPr>
            <a:normAutofit/>
          </a:bodyPr>
          <a:lstStyle/>
          <a:p>
            <a:r>
              <a:rPr lang="en-US" dirty="0"/>
              <a:t>Martijn Schuemie</a:t>
            </a:r>
          </a:p>
          <a:p>
            <a:r>
              <a:rPr lang="en-US" dirty="0"/>
              <a:t>Janssen R&amp;D, UCLA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114BC16-95E1-4B73-A483-8F65D72AE7BF}"/>
              </a:ext>
            </a:extLst>
          </p:cNvPr>
          <p:cNvSpPr txBox="1">
            <a:spLocks/>
          </p:cNvSpPr>
          <p:nvPr/>
        </p:nvSpPr>
        <p:spPr>
          <a:xfrm>
            <a:off x="4699000" y="3886201"/>
            <a:ext cx="5029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rgbClr val="15315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17 September 2019</a:t>
            </a:r>
          </a:p>
          <a:p>
            <a:r>
              <a:rPr lang="en-US" sz="2400" dirty="0"/>
              <a:t>Bethesda, MD</a:t>
            </a:r>
          </a:p>
        </p:txBody>
      </p:sp>
    </p:spTree>
    <p:extLst>
      <p:ext uri="{BB962C8B-B14F-4D97-AF65-F5344CB8AC3E}">
        <p14:creationId xmlns:p14="http://schemas.microsoft.com/office/powerpoint/2010/main" val="138750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E238-30D3-41FC-934F-6B3FD1A1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1925-DDDE-4CED-8EDA-419A8DA1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back to Graham’s paper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Discuss:</a:t>
            </a:r>
          </a:p>
          <a:p>
            <a:r>
              <a:rPr lang="en-US" dirty="0"/>
              <a:t>What threats are there to the validity of the study results?</a:t>
            </a:r>
          </a:p>
          <a:p>
            <a:r>
              <a:rPr lang="en-US" dirty="0"/>
              <a:t>How do Graham </a:t>
            </a:r>
            <a:r>
              <a:rPr lang="en-US" i="1" dirty="0"/>
              <a:t>et al</a:t>
            </a:r>
            <a:r>
              <a:rPr lang="en-US" dirty="0"/>
              <a:t>. address these threads?</a:t>
            </a:r>
          </a:p>
        </p:txBody>
      </p:sp>
    </p:spTree>
    <p:extLst>
      <p:ext uri="{BB962C8B-B14F-4D97-AF65-F5344CB8AC3E}">
        <p14:creationId xmlns:p14="http://schemas.microsoft.com/office/powerpoint/2010/main" val="143135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BD14-6ADB-4066-B0FA-9AAE88DA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200D-C5AD-4FD1-B43C-6569E5DE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Using propensity score model: Logistic regression with “initiated dabigatran” as outcome and predictors:</a:t>
            </a:r>
          </a:p>
          <a:p>
            <a:pPr lvl="1" fontAlgn="base"/>
            <a:r>
              <a:rPr lang="en-US" dirty="0" err="1"/>
              <a:t>Sociodemographics</a:t>
            </a:r>
            <a:endParaRPr lang="en-US" dirty="0"/>
          </a:p>
          <a:p>
            <a:pPr lvl="1" fontAlgn="base"/>
            <a:r>
              <a:rPr lang="en-US" dirty="0"/>
              <a:t>Prescriber characteristics</a:t>
            </a:r>
          </a:p>
          <a:p>
            <a:pPr lvl="1" fontAlgn="base"/>
            <a:r>
              <a:rPr lang="en-US" dirty="0"/>
              <a:t>Baseline comorbidities</a:t>
            </a:r>
          </a:p>
          <a:p>
            <a:pPr lvl="1" fontAlgn="base"/>
            <a:r>
              <a:rPr lang="en-US" dirty="0"/>
              <a:t>“Other potentially relevant variables”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1:1 ratio, greedy matching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Balance assessment via: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Standardized mean difference (target: &lt;= 0.1)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4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CE39-33D9-4364-BDF7-1FDB18F5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33047-7E92-45A4-9CED-9D9E629E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Sensitivity and specificity of the outcome measures?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B6A23-0AF5-4671-B98A-1ACF0179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8064137" cy="304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58C9A3-02B7-464C-95D3-EF5AAC6A0E42}"/>
              </a:ext>
            </a:extLst>
          </p:cNvPr>
          <p:cNvSpPr/>
          <p:nvPr/>
        </p:nvSpPr>
        <p:spPr>
          <a:xfrm>
            <a:off x="7391400" y="4648200"/>
            <a:ext cx="2362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28B4F-771B-49E9-A0CD-B2633D43977D}"/>
              </a:ext>
            </a:extLst>
          </p:cNvPr>
          <p:cNvSpPr/>
          <p:nvPr/>
        </p:nvSpPr>
        <p:spPr>
          <a:xfrm>
            <a:off x="1846846" y="4963026"/>
            <a:ext cx="409675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3C46-5D67-46CC-863E-6F245DF9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systematic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6EF4-A9B8-4817-8DFD-4F9E1157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controls could show amount of residual bias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D2504-E23F-413F-B3C3-A88E37F0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667000"/>
            <a:ext cx="12001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BDA40A-1DD8-4471-901B-3944A376E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A33378-94E1-4678-8824-B3D7EAE7D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5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84D5-49E0-4A76-9363-AF492C72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74D8-CF97-4B48-870D-EC96A752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Graham </a:t>
            </a:r>
            <a:r>
              <a:rPr lang="en-US" sz="2800" i="1" dirty="0"/>
              <a:t>et al. </a:t>
            </a:r>
            <a:r>
              <a:rPr lang="en-US" sz="2800" dirty="0"/>
              <a:t>(2015) Circulation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i="1" dirty="0"/>
              <a:t>“Cardiovascular, bleeding and mortality risks in elderly Medicare patients treated with dabigatran or warfarin for nonvalvular atrial fibrillation”</a:t>
            </a:r>
          </a:p>
          <a:p>
            <a:pPr marL="0" indent="0">
              <a:buNone/>
            </a:pPr>
            <a:endParaRPr lang="en-US" sz="2800" i="1" dirty="0"/>
          </a:p>
          <a:p>
            <a:r>
              <a:rPr lang="en-US" sz="2800" dirty="0"/>
              <a:t>Team up into groups of 4</a:t>
            </a:r>
          </a:p>
          <a:p>
            <a:r>
              <a:rPr lang="en-US" sz="2800" dirty="0"/>
              <a:t>Identify </a:t>
            </a:r>
          </a:p>
          <a:p>
            <a:pPr lvl="1"/>
            <a:r>
              <a:rPr lang="en-US" sz="2400" dirty="0"/>
              <a:t>Target</a:t>
            </a:r>
          </a:p>
          <a:p>
            <a:pPr lvl="1"/>
            <a:r>
              <a:rPr lang="en-US" sz="2400" dirty="0"/>
              <a:t>Comparator</a:t>
            </a:r>
          </a:p>
          <a:p>
            <a:pPr lvl="1"/>
            <a:r>
              <a:rPr lang="en-US" sz="2400" dirty="0"/>
              <a:t>Outcome</a:t>
            </a:r>
          </a:p>
          <a:p>
            <a:pPr lvl="1"/>
            <a:r>
              <a:rPr lang="en-US" sz="2400" dirty="0"/>
              <a:t>Time at risk</a:t>
            </a:r>
          </a:p>
          <a:p>
            <a:pPr lvl="1"/>
            <a:r>
              <a:rPr lang="en-US" sz="2400" dirty="0"/>
              <a:t>Model</a:t>
            </a:r>
            <a:endParaRPr lang="en-US" sz="20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87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02EC-8AF6-4C2A-833A-0890627E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and C cohorts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4BE8-929E-4EDD-B549-BC4A9A665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Elderly (&gt;= 65) Medicare beneficiaries (A, B and D) with nonvalvular atrial fibrillation who initiated therapy with dabigatran (T) or warfarin (C)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0E795-F2D8-477F-9F5A-AF2D7BF8EBFF}"/>
              </a:ext>
            </a:extLst>
          </p:cNvPr>
          <p:cNvSpPr txBox="1"/>
          <p:nvPr/>
        </p:nvSpPr>
        <p:spPr>
          <a:xfrm>
            <a:off x="4724400" y="3962400"/>
            <a:ext cx="2003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Is this correct?</a:t>
            </a:r>
          </a:p>
        </p:txBody>
      </p:sp>
    </p:spTree>
    <p:extLst>
      <p:ext uri="{BB962C8B-B14F-4D97-AF65-F5344CB8AC3E}">
        <p14:creationId xmlns:p14="http://schemas.microsoft.com/office/powerpoint/2010/main" val="95165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1307-687D-4409-9450-6D1A7FD3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E279-A7B5-4140-9549-A8C7203E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All patients who:</a:t>
            </a:r>
          </a:p>
          <a:p>
            <a:pPr fontAlgn="base"/>
            <a:r>
              <a:rPr lang="en-US" dirty="0"/>
              <a:t>Have any inpatient or outpatient AF or atrial flutter ICD9 codes</a:t>
            </a:r>
          </a:p>
          <a:p>
            <a:pPr fontAlgn="base"/>
            <a:r>
              <a:rPr lang="en-US" dirty="0"/>
              <a:t>Filled at least 1 prescription for either drug between Oct 19, 2010 - Dec 31, 2012</a:t>
            </a:r>
          </a:p>
          <a:p>
            <a:pPr marL="0" indent="0" fontAlgn="base">
              <a:buNone/>
            </a:pPr>
            <a:r>
              <a:rPr lang="en-US" dirty="0"/>
              <a:t>Index date: first prescription date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7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653E-B8C4-4E6A-AE0F-253A235B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3094-0D58-4130-A69F-BB5500141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US" dirty="0"/>
              <a:t>All patients who:</a:t>
            </a:r>
          </a:p>
          <a:p>
            <a:pPr fontAlgn="base"/>
            <a:r>
              <a:rPr lang="en-US" dirty="0"/>
              <a:t>Have &lt; 6 months of Medicare enrollment before index date</a:t>
            </a:r>
          </a:p>
          <a:p>
            <a:pPr fontAlgn="base"/>
            <a:r>
              <a:rPr lang="en-US" dirty="0"/>
              <a:t>Were &lt; 65</a:t>
            </a:r>
          </a:p>
          <a:p>
            <a:pPr fontAlgn="base"/>
            <a:r>
              <a:rPr lang="en-US" dirty="0"/>
              <a:t>Received prior treatment (when?) with NOAC or warfarin</a:t>
            </a:r>
          </a:p>
          <a:p>
            <a:pPr fontAlgn="base"/>
            <a:r>
              <a:rPr lang="en-US" dirty="0"/>
              <a:t>Were in a skilled nursing facility on index date (why?)</a:t>
            </a:r>
          </a:p>
          <a:p>
            <a:pPr fontAlgn="base"/>
            <a:r>
              <a:rPr lang="en-US" dirty="0"/>
              <a:t>Were in hospice on index date (why?)</a:t>
            </a:r>
          </a:p>
          <a:p>
            <a:pPr fontAlgn="base"/>
            <a:r>
              <a:rPr lang="en-US" dirty="0"/>
              <a:t>Had a hospitalization “that extended beyond the index dispensing date”</a:t>
            </a:r>
          </a:p>
          <a:p>
            <a:pPr fontAlgn="base"/>
            <a:r>
              <a:rPr lang="en-US" dirty="0"/>
              <a:t>Undergoing dialysis (when?)</a:t>
            </a:r>
          </a:p>
          <a:p>
            <a:pPr fontAlgn="base"/>
            <a:r>
              <a:rPr lang="en-US" dirty="0"/>
              <a:t>Were kidney transplant recipients</a:t>
            </a:r>
          </a:p>
          <a:p>
            <a:pPr fontAlgn="base"/>
            <a:r>
              <a:rPr lang="en-US" dirty="0"/>
              <a:t>Had diagnoses of valvular disease, DVT, PE, joint replacement during baseline 6 months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5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3783-FD77-4014-A1FF-83BFCC5B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6D36-376E-4C2B-A70B-D9B274D4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Stroke</a:t>
            </a:r>
          </a:p>
          <a:p>
            <a:r>
              <a:rPr lang="en-US" dirty="0"/>
              <a:t>Major gastrointestinal and intracranial bleeding</a:t>
            </a:r>
          </a:p>
          <a:p>
            <a:r>
              <a:rPr lang="en-US" dirty="0"/>
              <a:t>Acute myocardial infarction</a:t>
            </a:r>
          </a:p>
          <a:p>
            <a:r>
              <a:rPr lang="en-US" dirty="0"/>
              <a:t>Mortality</a:t>
            </a:r>
          </a:p>
        </p:txBody>
      </p:sp>
    </p:spTree>
    <p:extLst>
      <p:ext uri="{BB962C8B-B14F-4D97-AF65-F5344CB8AC3E}">
        <p14:creationId xmlns:p14="http://schemas.microsoft.com/office/powerpoint/2010/main" val="31369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EECC-9798-4504-B18F-D911C355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at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29103-3702-4AC8-8D9F-2AD8550E7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Follow-up starts on index date + 1 and censored at:</a:t>
            </a:r>
          </a:p>
          <a:p>
            <a:pPr lvl="1"/>
            <a:r>
              <a:rPr lang="en-US" dirty="0"/>
              <a:t>Medicare disenrollment</a:t>
            </a:r>
          </a:p>
          <a:p>
            <a:pPr lvl="1"/>
            <a:r>
              <a:rPr lang="en-US" dirty="0"/>
              <a:t>&gt; 3 day gap in anticoagulant supply</a:t>
            </a:r>
            <a:br>
              <a:rPr lang="en-US" dirty="0"/>
            </a:br>
            <a:r>
              <a:rPr lang="en-US" dirty="0"/>
              <a:t>RX fill for a different anticoagulant</a:t>
            </a:r>
          </a:p>
          <a:p>
            <a:pPr lvl="1"/>
            <a:r>
              <a:rPr lang="en-US" dirty="0"/>
              <a:t>Start of hospice</a:t>
            </a:r>
          </a:p>
          <a:p>
            <a:pPr lvl="1"/>
            <a:r>
              <a:rPr lang="en-US" dirty="0" err="1"/>
              <a:t>Initation</a:t>
            </a:r>
            <a:r>
              <a:rPr lang="en-US" dirty="0"/>
              <a:t> of dialysis or kidney transplant</a:t>
            </a:r>
          </a:p>
          <a:p>
            <a:pPr lvl="1"/>
            <a:r>
              <a:rPr lang="en-US" dirty="0"/>
              <a:t>Admission to nursing facility</a:t>
            </a:r>
          </a:p>
          <a:p>
            <a:pPr lvl="1"/>
            <a:r>
              <a:rPr lang="en-US" dirty="0"/>
              <a:t>End of study</a:t>
            </a:r>
          </a:p>
        </p:txBody>
      </p:sp>
    </p:spTree>
    <p:extLst>
      <p:ext uri="{BB962C8B-B14F-4D97-AF65-F5344CB8AC3E}">
        <p14:creationId xmlns:p14="http://schemas.microsoft.com/office/powerpoint/2010/main" val="291863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BDA40A-1DD8-4471-901B-3944A376E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A33378-94E1-4678-8824-B3D7EAE7D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323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Dissecting a cohort study</vt:lpstr>
      <vt:lpstr>Part 1</vt:lpstr>
      <vt:lpstr>Exercise #1</vt:lpstr>
      <vt:lpstr>T and C cohorts</vt:lpstr>
      <vt:lpstr>Inclusion criteria</vt:lpstr>
      <vt:lpstr>Exclusion criteria</vt:lpstr>
      <vt:lpstr>Outcomes</vt:lpstr>
      <vt:lpstr>Time at risk</vt:lpstr>
      <vt:lpstr>Part 2</vt:lpstr>
      <vt:lpstr>Exercise #2</vt:lpstr>
      <vt:lpstr>Confounding</vt:lpstr>
      <vt:lpstr>Measurement error</vt:lpstr>
      <vt:lpstr>Overall systematic error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Ryan</dc:creator>
  <cp:lastModifiedBy>Weaver, James [JANUS]</cp:lastModifiedBy>
  <cp:revision>18</cp:revision>
  <dcterms:created xsi:type="dcterms:W3CDTF">2013-12-30T14:14:20Z</dcterms:created>
  <dcterms:modified xsi:type="dcterms:W3CDTF">2019-09-18T13:55:02Z</dcterms:modified>
</cp:coreProperties>
</file>