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44"/>
  </p:notesMasterIdLst>
  <p:sldIdLst>
    <p:sldId id="337" r:id="rId3"/>
    <p:sldId id="437" r:id="rId4"/>
    <p:sldId id="440" r:id="rId5"/>
    <p:sldId id="472" r:id="rId6"/>
    <p:sldId id="344" r:id="rId7"/>
    <p:sldId id="409" r:id="rId8"/>
    <p:sldId id="443" r:id="rId9"/>
    <p:sldId id="444" r:id="rId10"/>
    <p:sldId id="442" r:id="rId11"/>
    <p:sldId id="445" r:id="rId12"/>
    <p:sldId id="446" r:id="rId13"/>
    <p:sldId id="447" r:id="rId14"/>
    <p:sldId id="418" r:id="rId15"/>
    <p:sldId id="452" r:id="rId16"/>
    <p:sldId id="453" r:id="rId17"/>
    <p:sldId id="454" r:id="rId18"/>
    <p:sldId id="455" r:id="rId19"/>
    <p:sldId id="458" r:id="rId20"/>
    <p:sldId id="462" r:id="rId21"/>
    <p:sldId id="456" r:id="rId22"/>
    <p:sldId id="461" r:id="rId23"/>
    <p:sldId id="460" r:id="rId24"/>
    <p:sldId id="463" r:id="rId25"/>
    <p:sldId id="465" r:id="rId26"/>
    <p:sldId id="464" r:id="rId27"/>
    <p:sldId id="466" r:id="rId28"/>
    <p:sldId id="467" r:id="rId29"/>
    <p:sldId id="468" r:id="rId30"/>
    <p:sldId id="430" r:id="rId31"/>
    <p:sldId id="469" r:id="rId32"/>
    <p:sldId id="457" r:id="rId33"/>
    <p:sldId id="471" r:id="rId34"/>
    <p:sldId id="390" r:id="rId35"/>
    <p:sldId id="392" r:id="rId36"/>
    <p:sldId id="394" r:id="rId37"/>
    <p:sldId id="395" r:id="rId38"/>
    <p:sldId id="396" r:id="rId39"/>
    <p:sldId id="397" r:id="rId40"/>
    <p:sldId id="398" r:id="rId41"/>
    <p:sldId id="399" r:id="rId42"/>
    <p:sldId id="40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CCB10"/>
    <a:srgbClr val="EB6622"/>
    <a:srgbClr val="153153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93" autoAdjust="0"/>
    <p:restoredTop sz="79384" autoAdjust="0"/>
  </p:normalViewPr>
  <p:slideViewPr>
    <p:cSldViewPr>
      <p:cViewPr varScale="1">
        <p:scale>
          <a:sx n="87" d="100"/>
          <a:sy n="87" d="100"/>
        </p:scale>
        <p:origin x="228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6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4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0425"/>
            <a:ext cx="6096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038600"/>
            <a:ext cx="6096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7" name="Picture 3" descr="C:\Users\pryan4\Downloads\want-impact-public-health-help-shape-journey-ahead\OHDSI logo with text - vertical - colore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875375"/>
            <a:ext cx="2682875" cy="323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2" y="129289"/>
            <a:ext cx="7287489" cy="69207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41" y="8953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8" indent="0">
              <a:buNone/>
              <a:defRPr sz="2000" b="1"/>
            </a:lvl2pPr>
            <a:lvl3pPr marL="914336" indent="0">
              <a:buNone/>
              <a:defRPr sz="1800" b="1"/>
            </a:lvl3pPr>
            <a:lvl4pPr marL="1371503" indent="0">
              <a:buNone/>
              <a:defRPr sz="1600" b="1"/>
            </a:lvl4pPr>
            <a:lvl5pPr marL="1828671" indent="0">
              <a:buNone/>
              <a:defRPr sz="1600" b="1"/>
            </a:lvl5pPr>
            <a:lvl6pPr marL="2285839" indent="0">
              <a:buNone/>
              <a:defRPr sz="1600" b="1"/>
            </a:lvl6pPr>
            <a:lvl7pPr marL="2743007" indent="0">
              <a:buNone/>
              <a:defRPr sz="1600" b="1"/>
            </a:lvl7pPr>
            <a:lvl8pPr marL="3200175" indent="0">
              <a:buNone/>
              <a:defRPr sz="1600" b="1"/>
            </a:lvl8pPr>
            <a:lvl9pPr marL="36573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535113"/>
            <a:ext cx="4040188" cy="4821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953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8" indent="0">
              <a:buNone/>
              <a:defRPr sz="2000" b="1"/>
            </a:lvl2pPr>
            <a:lvl3pPr marL="914336" indent="0">
              <a:buNone/>
              <a:defRPr sz="1800" b="1"/>
            </a:lvl3pPr>
            <a:lvl4pPr marL="1371503" indent="0">
              <a:buNone/>
              <a:defRPr sz="1600" b="1"/>
            </a:lvl4pPr>
            <a:lvl5pPr marL="1828671" indent="0">
              <a:buNone/>
              <a:defRPr sz="1600" b="1"/>
            </a:lvl5pPr>
            <a:lvl6pPr marL="2285839" indent="0">
              <a:buNone/>
              <a:defRPr sz="1600" b="1"/>
            </a:lvl6pPr>
            <a:lvl7pPr marL="2743007" indent="0">
              <a:buNone/>
              <a:defRPr sz="1600" b="1"/>
            </a:lvl7pPr>
            <a:lvl8pPr marL="3200175" indent="0">
              <a:buNone/>
              <a:defRPr sz="1600" b="1"/>
            </a:lvl8pPr>
            <a:lvl9pPr marL="36573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821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725414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707" y="114078"/>
            <a:ext cx="7295094" cy="71489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757606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47384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54075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4075"/>
            <a:ext cx="5111750" cy="5502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016125"/>
            <a:ext cx="3008313" cy="4340224"/>
          </a:xfrm>
        </p:spPr>
        <p:txBody>
          <a:bodyPr/>
          <a:lstStyle>
            <a:lvl1pPr marL="0" indent="0">
              <a:buNone/>
              <a:defRPr sz="1400"/>
            </a:lvl1pPr>
            <a:lvl2pPr marL="457168" indent="0">
              <a:buNone/>
              <a:defRPr sz="1200"/>
            </a:lvl2pPr>
            <a:lvl3pPr marL="914336" indent="0">
              <a:buNone/>
              <a:defRPr sz="1000"/>
            </a:lvl3pPr>
            <a:lvl4pPr marL="1371503" indent="0">
              <a:buNone/>
              <a:defRPr sz="900"/>
            </a:lvl4pPr>
            <a:lvl5pPr marL="1828671" indent="0">
              <a:buNone/>
              <a:defRPr sz="900"/>
            </a:lvl5pPr>
            <a:lvl6pPr marL="2285839" indent="0">
              <a:buNone/>
              <a:defRPr sz="900"/>
            </a:lvl6pPr>
            <a:lvl7pPr marL="2743007" indent="0">
              <a:buNone/>
              <a:defRPr sz="900"/>
            </a:lvl7pPr>
            <a:lvl8pPr marL="3200175" indent="0">
              <a:buNone/>
              <a:defRPr sz="900"/>
            </a:lvl8pPr>
            <a:lvl9pPr marL="36573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46379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1363"/>
            <a:ext cx="5486400" cy="39062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8" indent="0">
              <a:buNone/>
              <a:defRPr sz="2800"/>
            </a:lvl2pPr>
            <a:lvl3pPr marL="914336" indent="0">
              <a:buNone/>
              <a:defRPr sz="2400"/>
            </a:lvl3pPr>
            <a:lvl4pPr marL="1371503" indent="0">
              <a:buNone/>
              <a:defRPr sz="2000"/>
            </a:lvl4pPr>
            <a:lvl5pPr marL="1828671" indent="0">
              <a:buNone/>
              <a:defRPr sz="2000"/>
            </a:lvl5pPr>
            <a:lvl6pPr marL="2285839" indent="0">
              <a:buNone/>
              <a:defRPr sz="2000"/>
            </a:lvl6pPr>
            <a:lvl7pPr marL="2743007" indent="0">
              <a:buNone/>
              <a:defRPr sz="2000"/>
            </a:lvl7pPr>
            <a:lvl8pPr marL="3200175" indent="0">
              <a:buNone/>
              <a:defRPr sz="2000"/>
            </a:lvl8pPr>
            <a:lvl9pPr marL="36573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989012"/>
          </a:xfrm>
        </p:spPr>
        <p:txBody>
          <a:bodyPr/>
          <a:lstStyle>
            <a:lvl1pPr marL="0" indent="0">
              <a:buNone/>
              <a:defRPr sz="1400"/>
            </a:lvl1pPr>
            <a:lvl2pPr marL="457168" indent="0">
              <a:buNone/>
              <a:defRPr sz="1200"/>
            </a:lvl2pPr>
            <a:lvl3pPr marL="914336" indent="0">
              <a:buNone/>
              <a:defRPr sz="1000"/>
            </a:lvl3pPr>
            <a:lvl4pPr marL="1371503" indent="0">
              <a:buNone/>
              <a:defRPr sz="900"/>
            </a:lvl4pPr>
            <a:lvl5pPr marL="1828671" indent="0">
              <a:buNone/>
              <a:defRPr sz="900"/>
            </a:lvl5pPr>
            <a:lvl6pPr marL="2285839" indent="0">
              <a:buNone/>
              <a:defRPr sz="900"/>
            </a:lvl6pPr>
            <a:lvl7pPr marL="2743007" indent="0">
              <a:buNone/>
              <a:defRPr sz="900"/>
            </a:lvl7pPr>
            <a:lvl8pPr marL="3200175" indent="0">
              <a:buNone/>
              <a:defRPr sz="900"/>
            </a:lvl8pPr>
            <a:lvl9pPr marL="36573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7670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546" y="136895"/>
            <a:ext cx="7234255" cy="6844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63194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52275"/>
            <a:ext cx="2057400" cy="397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540338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5715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957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478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/>
          <p:nvPr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0" y="2387600"/>
            <a:ext cx="9144000" cy="2151063"/>
          </a:xfrm>
          <a:prstGeom prst="rect">
            <a:avLst/>
          </a:prstGeom>
          <a:solidFill>
            <a:srgbClr val="D4E3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3" tIns="45717" rIns="91433" bIns="45717"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177800" y="2573338"/>
            <a:ext cx="4730750" cy="2035175"/>
          </a:xfrm>
          <a:prstGeom prst="rect">
            <a:avLst/>
          </a:prstGeom>
          <a:noFill/>
        </p:spPr>
        <p:txBody>
          <a:bodyPr lIns="91433" tIns="45717" rIns="91433" bIns="45717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sz="40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O</a:t>
            </a:r>
            <a:r>
              <a:rPr lang="en-US" sz="40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BSERVATIONAL </a:t>
            </a:r>
          </a:p>
          <a:p>
            <a:pPr>
              <a:lnSpc>
                <a:spcPts val="3600"/>
              </a:lnSpc>
              <a:defRPr/>
            </a:pPr>
            <a:r>
              <a:rPr lang="en-US" sz="40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M</a:t>
            </a:r>
            <a:r>
              <a:rPr lang="en-US" sz="40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EDICAL</a:t>
            </a:r>
          </a:p>
          <a:p>
            <a:pPr>
              <a:lnSpc>
                <a:spcPts val="3600"/>
              </a:lnSpc>
              <a:defRPr/>
            </a:pPr>
            <a:r>
              <a:rPr lang="en-US" sz="40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O</a:t>
            </a:r>
            <a:r>
              <a:rPr lang="en-US" sz="40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UTCOMES</a:t>
            </a:r>
          </a:p>
          <a:p>
            <a:pPr>
              <a:lnSpc>
                <a:spcPts val="3600"/>
              </a:lnSpc>
              <a:defRPr/>
            </a:pPr>
            <a:r>
              <a:rPr lang="en-US" sz="40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P</a:t>
            </a:r>
            <a:r>
              <a:rPr lang="en-US" sz="40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ARTNERSHIP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855708" y="2573494"/>
            <a:ext cx="5135289" cy="18299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91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/>
        </p:nvSpPr>
        <p:spPr>
          <a:xfrm>
            <a:off x="220663" y="114300"/>
            <a:ext cx="2028825" cy="723900"/>
          </a:xfrm>
          <a:prstGeom prst="rect">
            <a:avLst/>
          </a:prstGeom>
          <a:noFill/>
        </p:spPr>
        <p:txBody>
          <a:bodyPr lIns="91433" tIns="45717" rIns="91433" bIns="45717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sz="12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O</a:t>
            </a:r>
            <a:r>
              <a:rPr lang="en-US" sz="12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BSERVATIONAL </a:t>
            </a:r>
          </a:p>
          <a:p>
            <a:pPr>
              <a:lnSpc>
                <a:spcPts val="1200"/>
              </a:lnSpc>
              <a:defRPr/>
            </a:pPr>
            <a:r>
              <a:rPr lang="en-US" sz="12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M</a:t>
            </a:r>
            <a:r>
              <a:rPr lang="en-US" sz="12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EDICAL</a:t>
            </a:r>
          </a:p>
          <a:p>
            <a:pPr>
              <a:lnSpc>
                <a:spcPts val="1200"/>
              </a:lnSpc>
              <a:defRPr/>
            </a:pPr>
            <a:r>
              <a:rPr lang="en-US" sz="12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O</a:t>
            </a:r>
            <a:r>
              <a:rPr lang="en-US" sz="12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UTCOMES</a:t>
            </a:r>
          </a:p>
          <a:p>
            <a:pPr>
              <a:lnSpc>
                <a:spcPts val="1200"/>
              </a:lnSpc>
              <a:defRPr/>
            </a:pPr>
            <a:r>
              <a:rPr lang="en-US" sz="12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P</a:t>
            </a:r>
            <a:r>
              <a:rPr lang="en-US" sz="12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ARTNERSHIP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A8838C6-14CB-4E5E-B43D-03405385AA6D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5780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102" y="152104"/>
            <a:ext cx="7302699" cy="6768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0652"/>
            <a:ext cx="4038600" cy="54056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0652"/>
            <a:ext cx="4038600" cy="54056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605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92238" y="114300"/>
            <a:ext cx="7294562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73138"/>
            <a:ext cx="8229600" cy="538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663" y="114300"/>
            <a:ext cx="2028825" cy="723900"/>
          </a:xfrm>
          <a:prstGeom prst="rect">
            <a:avLst/>
          </a:prstGeom>
          <a:noFill/>
        </p:spPr>
        <p:txBody>
          <a:bodyPr lIns="91433" tIns="45717" rIns="91433" bIns="45717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sz="12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O</a:t>
            </a:r>
            <a:r>
              <a:rPr lang="en-US" sz="12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BSERVATIONAL </a:t>
            </a:r>
          </a:p>
          <a:p>
            <a:pPr>
              <a:lnSpc>
                <a:spcPts val="1200"/>
              </a:lnSpc>
              <a:defRPr/>
            </a:pPr>
            <a:r>
              <a:rPr lang="en-US" sz="12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M</a:t>
            </a:r>
            <a:r>
              <a:rPr lang="en-US" sz="12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EDICAL</a:t>
            </a:r>
          </a:p>
          <a:p>
            <a:pPr>
              <a:lnSpc>
                <a:spcPts val="1200"/>
              </a:lnSpc>
              <a:defRPr/>
            </a:pPr>
            <a:r>
              <a:rPr lang="en-US" sz="12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O</a:t>
            </a:r>
            <a:r>
              <a:rPr lang="en-US" sz="12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UTCOMES</a:t>
            </a:r>
          </a:p>
          <a:p>
            <a:pPr>
              <a:lnSpc>
                <a:spcPts val="1200"/>
              </a:lnSpc>
              <a:defRPr/>
            </a:pPr>
            <a:r>
              <a:rPr lang="en-US" sz="1200" b="1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P</a:t>
            </a:r>
            <a:r>
              <a:rPr lang="en-US" sz="1200" dirty="0">
                <a:solidFill>
                  <a:srgbClr val="28568A"/>
                </a:solidFill>
                <a:effectLst>
                  <a:outerShdw blurRad="127000" dist="76200" dir="2700000" algn="tl" rotWithShape="0">
                    <a:prstClr val="black">
                      <a:lumMod val="65000"/>
                      <a:lumOff val="35000"/>
                      <a:alpha val="25000"/>
                    </a:prstClr>
                  </a:outerShdw>
                </a:effectLst>
              </a:rPr>
              <a:t>ARTNERSHIP</a:t>
            </a:r>
          </a:p>
        </p:txBody>
      </p:sp>
    </p:spTree>
    <p:extLst>
      <p:ext uri="{BB962C8B-B14F-4D97-AF65-F5344CB8AC3E}">
        <p14:creationId xmlns:p14="http://schemas.microsoft.com/office/powerpoint/2010/main" val="76712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/>
  <p:hf sldNum="0" hdr="0" ftr="0" dt="0"/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ctr" defTabSz="45561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ctr" defTabSz="45561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ctr" defTabSz="45561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ctr" defTabSz="45561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23" indent="-228584" algn="l" defTabSz="45716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91" indent="-228584" algn="l" defTabSz="45716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9" indent="-228584" algn="l" defTabSz="45716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26" indent="-228584" algn="l" defTabSz="45716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8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6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3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1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9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7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5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3" algn="l" defTabSz="4571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hdsi/SkeletonComparativeEffectStudy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plee.ohdsitutorials.amazingawsdemos.com/" TargetMode="External"/><Relationship Id="rId2" Type="http://schemas.openxmlformats.org/officeDocument/2006/relationships/hyperlink" Target="https://plee.ohdsitutorials.amazingawsdemos.com/#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292225"/>
            <a:ext cx="6096000" cy="1755775"/>
          </a:xfrm>
        </p:spPr>
        <p:txBody>
          <a:bodyPr>
            <a:noAutofit/>
          </a:bodyPr>
          <a:lstStyle/>
          <a:p>
            <a:r>
              <a:rPr lang="en-US" sz="3600" dirty="0"/>
              <a:t>Walkthrough of implementing a cohort study using OHDSI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4F7B3-5DE2-4FAA-8A73-AD2BF325A16A}"/>
              </a:ext>
            </a:extLst>
          </p:cNvPr>
          <p:cNvSpPr txBox="1">
            <a:spLocks/>
          </p:cNvSpPr>
          <p:nvPr/>
        </p:nvSpPr>
        <p:spPr>
          <a:xfrm>
            <a:off x="2971800" y="3698150"/>
            <a:ext cx="5029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rgbClr val="15315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17 September 2019</a:t>
            </a:r>
          </a:p>
          <a:p>
            <a:r>
              <a:rPr lang="en-US" sz="2400" dirty="0"/>
              <a:t>Bethesda, MD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5C7C1C-5995-4053-AE52-5BF442360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4764950"/>
            <a:ext cx="6629400" cy="1257300"/>
          </a:xfrm>
        </p:spPr>
        <p:txBody>
          <a:bodyPr>
            <a:noAutofit/>
          </a:bodyPr>
          <a:lstStyle/>
          <a:p>
            <a:r>
              <a:rPr lang="en-US" sz="2400" dirty="0"/>
              <a:t>Jamie Weaver MS MPH</a:t>
            </a:r>
          </a:p>
          <a:p>
            <a:r>
              <a:rPr lang="en-US" sz="2400" dirty="0"/>
              <a:t>Janssen Research and Development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623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0E844F-40A3-4ACB-B66D-AA2B27F6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58976"/>
            <a:ext cx="7269568" cy="56990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1E5BF03-61CE-402F-A07F-AE53AE08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Designing the target cohort in ATLAS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725B3-8D37-49EA-A0C7-BFB5FB692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2209800"/>
            <a:ext cx="8791575" cy="25269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54D237-15AD-4591-BAAA-112EAD1110AE}"/>
              </a:ext>
            </a:extLst>
          </p:cNvPr>
          <p:cNvSpPr/>
          <p:nvPr/>
        </p:nvSpPr>
        <p:spPr>
          <a:xfrm>
            <a:off x="176212" y="2209799"/>
            <a:ext cx="8791575" cy="252697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9027FF-4354-43A7-8DD8-8D8D5222D282}"/>
              </a:ext>
            </a:extLst>
          </p:cNvPr>
          <p:cNvSpPr/>
          <p:nvPr/>
        </p:nvSpPr>
        <p:spPr>
          <a:xfrm>
            <a:off x="1905000" y="4736776"/>
            <a:ext cx="6019800" cy="14354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ACF488-61EC-4F17-B264-744729B7980D}"/>
              </a:ext>
            </a:extLst>
          </p:cNvPr>
          <p:cNvCxnSpPr>
            <a:cxnSpLocks/>
          </p:cNvCxnSpPr>
          <p:nvPr/>
        </p:nvCxnSpPr>
        <p:spPr>
          <a:xfrm flipH="1" flipV="1">
            <a:off x="197072" y="4736776"/>
            <a:ext cx="1707928" cy="143542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FD45BA-5C05-48D5-9725-651DF6BE6A31}"/>
              </a:ext>
            </a:extLst>
          </p:cNvPr>
          <p:cNvCxnSpPr>
            <a:cxnSpLocks/>
          </p:cNvCxnSpPr>
          <p:nvPr/>
        </p:nvCxnSpPr>
        <p:spPr>
          <a:xfrm flipV="1">
            <a:off x="7909560" y="4727450"/>
            <a:ext cx="1060704" cy="143560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788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63F594-F1B1-4FF7-B9C6-73A0346AF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24678"/>
            <a:ext cx="7583650" cy="57333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883FA9-DCE9-403B-9649-BD73481FB086}"/>
              </a:ext>
            </a:extLst>
          </p:cNvPr>
          <p:cNvSpPr txBox="1"/>
          <p:nvPr/>
        </p:nvSpPr>
        <p:spPr>
          <a:xfrm>
            <a:off x="4546731" y="2743200"/>
            <a:ext cx="4307377" cy="156966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Every entity referenced the cohort definition needs to a complete definition of concepts and associated source codes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462E2-E9F5-49EB-94DB-CE570366ED5A}"/>
              </a:ext>
            </a:extLst>
          </p:cNvPr>
          <p:cNvSpPr/>
          <p:nvPr/>
        </p:nvSpPr>
        <p:spPr>
          <a:xfrm>
            <a:off x="1828800" y="2667000"/>
            <a:ext cx="1905000" cy="2133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625E8A-AF17-4824-8EA8-7F3C4BBF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Designing the target cohort in ATLAS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243C43-F2A2-42BC-8D23-B0835130B1F9}"/>
              </a:ext>
            </a:extLst>
          </p:cNvPr>
          <p:cNvCxnSpPr>
            <a:cxnSpLocks/>
          </p:cNvCxnSpPr>
          <p:nvPr/>
        </p:nvCxnSpPr>
        <p:spPr>
          <a:xfrm>
            <a:off x="76200" y="2590801"/>
            <a:ext cx="5334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00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0597A-3AF6-4F9F-9357-F3816C3DC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47" y="1142380"/>
            <a:ext cx="7047353" cy="5715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CDA3D-273C-4FF6-92E1-C89B0FC92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319" y="1600200"/>
            <a:ext cx="5606344" cy="33147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86D0AD6-3374-460B-A257-FAD5ABC2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Designing the target cohort in ATLAS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B1BB9-EF39-4D8B-813A-4B9D90886F0C}"/>
              </a:ext>
            </a:extLst>
          </p:cNvPr>
          <p:cNvSpPr/>
          <p:nvPr/>
        </p:nvSpPr>
        <p:spPr>
          <a:xfrm>
            <a:off x="3376318" y="1600201"/>
            <a:ext cx="5606344" cy="33147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6315CF-D331-460C-93A7-B2455045FD0B}"/>
              </a:ext>
            </a:extLst>
          </p:cNvPr>
          <p:cNvSpPr/>
          <p:nvPr/>
        </p:nvSpPr>
        <p:spPr>
          <a:xfrm>
            <a:off x="2133599" y="2457450"/>
            <a:ext cx="1242717" cy="2057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E3CE6C-FAAF-4963-A5C8-C6BA389B69E9}"/>
              </a:ext>
            </a:extLst>
          </p:cNvPr>
          <p:cNvCxnSpPr>
            <a:cxnSpLocks/>
          </p:cNvCxnSpPr>
          <p:nvPr/>
        </p:nvCxnSpPr>
        <p:spPr>
          <a:xfrm flipV="1">
            <a:off x="2133599" y="1611857"/>
            <a:ext cx="1238248" cy="845593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4BBEC6-E245-4D91-B711-5B0A822C3481}"/>
              </a:ext>
            </a:extLst>
          </p:cNvPr>
          <p:cNvCxnSpPr>
            <a:cxnSpLocks/>
          </p:cNvCxnSpPr>
          <p:nvPr/>
        </p:nvCxnSpPr>
        <p:spPr>
          <a:xfrm>
            <a:off x="2133599" y="4514850"/>
            <a:ext cx="1238248" cy="40005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AD0DDD-D934-4022-9C3A-0312C208D352}"/>
              </a:ext>
            </a:extLst>
          </p:cNvPr>
          <p:cNvCxnSpPr>
            <a:cxnSpLocks/>
          </p:cNvCxnSpPr>
          <p:nvPr/>
        </p:nvCxnSpPr>
        <p:spPr>
          <a:xfrm>
            <a:off x="152400" y="2514600"/>
            <a:ext cx="6858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5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8486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Designing the outcome cohort in ATLAS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9A3C7-929D-4BF1-8035-305F6DE0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8534400" cy="474494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5238C8-F07E-4E41-A266-9D1009CA64C0}"/>
              </a:ext>
            </a:extLst>
          </p:cNvPr>
          <p:cNvCxnSpPr>
            <a:cxnSpLocks/>
          </p:cNvCxnSpPr>
          <p:nvPr/>
        </p:nvCxnSpPr>
        <p:spPr>
          <a:xfrm>
            <a:off x="128726" y="3352800"/>
            <a:ext cx="4808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5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8486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Designing the outcome cohort in ATLAS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9A3C7-929D-4BF1-8035-305F6DE0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8534400" cy="4744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1B3C4-730E-4ACE-95A9-4DD4FB957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477" y="2076480"/>
            <a:ext cx="6861523" cy="25717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12C594-B6A0-4D8B-9D5D-9A4CC77EF3AD}"/>
              </a:ext>
            </a:extLst>
          </p:cNvPr>
          <p:cNvSpPr/>
          <p:nvPr/>
        </p:nvSpPr>
        <p:spPr>
          <a:xfrm>
            <a:off x="2282476" y="2105774"/>
            <a:ext cx="6861523" cy="25424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7E1FE1-E9A8-44DE-ABCC-7F61E80406F5}"/>
              </a:ext>
            </a:extLst>
          </p:cNvPr>
          <p:cNvCxnSpPr>
            <a:cxnSpLocks/>
          </p:cNvCxnSpPr>
          <p:nvPr/>
        </p:nvCxnSpPr>
        <p:spPr>
          <a:xfrm>
            <a:off x="2133600" y="5759611"/>
            <a:ext cx="5970643" cy="1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029045-A829-4433-8AB9-7FC573E735A3}"/>
              </a:ext>
            </a:extLst>
          </p:cNvPr>
          <p:cNvCxnSpPr>
            <a:cxnSpLocks/>
          </p:cNvCxnSpPr>
          <p:nvPr/>
        </p:nvCxnSpPr>
        <p:spPr>
          <a:xfrm flipV="1">
            <a:off x="8104243" y="4677496"/>
            <a:ext cx="1039757" cy="108211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1E5E8E-0B19-4E1E-A1E4-8725676FF86F}"/>
              </a:ext>
            </a:extLst>
          </p:cNvPr>
          <p:cNvCxnSpPr>
            <a:cxnSpLocks/>
          </p:cNvCxnSpPr>
          <p:nvPr/>
        </p:nvCxnSpPr>
        <p:spPr>
          <a:xfrm flipV="1">
            <a:off x="8104243" y="4677495"/>
            <a:ext cx="0" cy="1082116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80A891-5128-4A40-8E76-537053665053}"/>
              </a:ext>
            </a:extLst>
          </p:cNvPr>
          <p:cNvCxnSpPr>
            <a:cxnSpLocks/>
          </p:cNvCxnSpPr>
          <p:nvPr/>
        </p:nvCxnSpPr>
        <p:spPr>
          <a:xfrm flipV="1">
            <a:off x="2133600" y="3810000"/>
            <a:ext cx="0" cy="194961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ADB011-1BE1-421F-A301-8DCE50C3F5A6}"/>
              </a:ext>
            </a:extLst>
          </p:cNvPr>
          <p:cNvCxnSpPr>
            <a:cxnSpLocks/>
          </p:cNvCxnSpPr>
          <p:nvPr/>
        </p:nvCxnSpPr>
        <p:spPr>
          <a:xfrm flipV="1">
            <a:off x="2133600" y="2105775"/>
            <a:ext cx="148876" cy="1704225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016EAB-F65A-4691-BA13-2E4928B60C4A}"/>
              </a:ext>
            </a:extLst>
          </p:cNvPr>
          <p:cNvCxnSpPr>
            <a:cxnSpLocks/>
          </p:cNvCxnSpPr>
          <p:nvPr/>
        </p:nvCxnSpPr>
        <p:spPr>
          <a:xfrm>
            <a:off x="128726" y="3352800"/>
            <a:ext cx="4808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27EE7E-F4CB-4FD2-963B-55DB3C6B80CA}"/>
              </a:ext>
            </a:extLst>
          </p:cNvPr>
          <p:cNvCxnSpPr>
            <a:cxnSpLocks/>
          </p:cNvCxnSpPr>
          <p:nvPr/>
        </p:nvCxnSpPr>
        <p:spPr>
          <a:xfrm flipV="1">
            <a:off x="2097349" y="4648200"/>
            <a:ext cx="185127" cy="1128574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254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A51BE1-BDEE-416A-AF17-9C8A4498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15" y="1150578"/>
            <a:ext cx="6871685" cy="570742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8CA8E4-D0F0-49B3-B70C-FCDE0F4F2C66}"/>
              </a:ext>
            </a:extLst>
          </p:cNvPr>
          <p:cNvCxnSpPr>
            <a:cxnSpLocks/>
          </p:cNvCxnSpPr>
          <p:nvPr/>
        </p:nvCxnSpPr>
        <p:spPr>
          <a:xfrm>
            <a:off x="304800" y="38100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D38EEA1-2404-42DA-8CFB-42AF574F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Designing the study in ATLAS</a:t>
            </a:r>
          </a:p>
        </p:txBody>
      </p:sp>
    </p:spTree>
    <p:extLst>
      <p:ext uri="{BB962C8B-B14F-4D97-AF65-F5344CB8AC3E}">
        <p14:creationId xmlns:p14="http://schemas.microsoft.com/office/powerpoint/2010/main" val="95646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A51BE1-BDEE-416A-AF17-9C8A4498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15" y="1150578"/>
            <a:ext cx="6871685" cy="570742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8CA8E4-D0F0-49B3-B70C-FCDE0F4F2C66}"/>
              </a:ext>
            </a:extLst>
          </p:cNvPr>
          <p:cNvCxnSpPr>
            <a:cxnSpLocks/>
          </p:cNvCxnSpPr>
          <p:nvPr/>
        </p:nvCxnSpPr>
        <p:spPr>
          <a:xfrm>
            <a:off x="304800" y="38100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D38EEA1-2404-42DA-8CFB-42AF574F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Designing the study in ATLAS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C45F7-A667-477C-A6DE-A819475D6782}"/>
              </a:ext>
            </a:extLst>
          </p:cNvPr>
          <p:cNvSpPr/>
          <p:nvPr/>
        </p:nvSpPr>
        <p:spPr>
          <a:xfrm>
            <a:off x="2282477" y="2590800"/>
            <a:ext cx="2746724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61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17E2DE-2C27-461D-88C6-E22C2688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29" y="1143000"/>
            <a:ext cx="6951171" cy="56643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A34F0E-48F9-4981-8725-9D85F26C3CDA}"/>
              </a:ext>
            </a:extLst>
          </p:cNvPr>
          <p:cNvCxnSpPr>
            <a:cxnSpLocks/>
          </p:cNvCxnSpPr>
          <p:nvPr/>
        </p:nvCxnSpPr>
        <p:spPr>
          <a:xfrm>
            <a:off x="304800" y="38100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D60D80-4D5F-44BD-9CA6-7778289D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comparison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A2A10F-B060-47D5-A75C-FB5F2F1E8C59}"/>
              </a:ext>
            </a:extLst>
          </p:cNvPr>
          <p:cNvSpPr/>
          <p:nvPr/>
        </p:nvSpPr>
        <p:spPr>
          <a:xfrm>
            <a:off x="2819399" y="2590799"/>
            <a:ext cx="685801" cy="2286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1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D9F84F-2ED5-43B5-B498-AE6501073D01}"/>
              </a:ext>
            </a:extLst>
          </p:cNvPr>
          <p:cNvCxnSpPr>
            <a:cxnSpLocks/>
          </p:cNvCxnSpPr>
          <p:nvPr/>
        </p:nvCxnSpPr>
        <p:spPr>
          <a:xfrm>
            <a:off x="304800" y="39624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1437E5F-4929-4CC4-A14C-F35E2FB0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A037D-60E2-4CC2-9AD4-83CEF649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02410"/>
            <a:ext cx="7351733" cy="575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4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D9F84F-2ED5-43B5-B498-AE6501073D01}"/>
              </a:ext>
            </a:extLst>
          </p:cNvPr>
          <p:cNvCxnSpPr>
            <a:cxnSpLocks/>
          </p:cNvCxnSpPr>
          <p:nvPr/>
        </p:nvCxnSpPr>
        <p:spPr>
          <a:xfrm>
            <a:off x="304800" y="39624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71437E5F-4929-4CC4-A14C-F35E2FB0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comparison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442D91-6EAC-44AB-A39A-E66314AE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02410"/>
            <a:ext cx="7351733" cy="57555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A3A1A4-3D59-4CF0-8C69-C6BE3F2A2D5B}"/>
              </a:ext>
            </a:extLst>
          </p:cNvPr>
          <p:cNvSpPr/>
          <p:nvPr/>
        </p:nvSpPr>
        <p:spPr>
          <a:xfrm>
            <a:off x="2398733" y="6324601"/>
            <a:ext cx="6096000" cy="5038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09600"/>
            <a:ext cx="76581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68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A34F0E-48F9-4981-8725-9D85F26C3CDA}"/>
              </a:ext>
            </a:extLst>
          </p:cNvPr>
          <p:cNvCxnSpPr>
            <a:cxnSpLocks/>
          </p:cNvCxnSpPr>
          <p:nvPr/>
        </p:nvCxnSpPr>
        <p:spPr>
          <a:xfrm>
            <a:off x="304800" y="38100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D60D80-4D5F-44BD-9CA6-7778289D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analysis settings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1467A6-93F1-42BE-916C-9E680E3F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37" y="1141899"/>
            <a:ext cx="7046463" cy="57161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90A97B-F815-4EF2-A668-8062394E4DBD}"/>
              </a:ext>
            </a:extLst>
          </p:cNvPr>
          <p:cNvSpPr/>
          <p:nvPr/>
        </p:nvSpPr>
        <p:spPr>
          <a:xfrm>
            <a:off x="3352800" y="2590800"/>
            <a:ext cx="9144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57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87AED-1EBA-4294-9CCC-6206CD3F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29132"/>
            <a:ext cx="7402622" cy="57288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33E272B-F511-49D2-BC48-49BFBABD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analysis settings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49A14E-27A1-4DCE-8351-A525614EC2E0}"/>
              </a:ext>
            </a:extLst>
          </p:cNvPr>
          <p:cNvCxnSpPr>
            <a:cxnSpLocks/>
          </p:cNvCxnSpPr>
          <p:nvPr/>
        </p:nvCxnSpPr>
        <p:spPr>
          <a:xfrm>
            <a:off x="304800" y="39624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19CA242-78C3-4705-A52F-5B7CACBF645D}"/>
              </a:ext>
            </a:extLst>
          </p:cNvPr>
          <p:cNvSpPr/>
          <p:nvPr/>
        </p:nvSpPr>
        <p:spPr>
          <a:xfrm>
            <a:off x="2438400" y="2438400"/>
            <a:ext cx="48768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D2CA9CC-8A6D-474A-925F-3B00D5BC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covariates for confounding adjustment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B0C9C-6D0C-4C8D-A147-87A82D7C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600200"/>
            <a:ext cx="5591175" cy="402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76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B4B470-A757-4618-ADFB-22D99552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143000"/>
            <a:ext cx="7543801" cy="566468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CB32D6-6386-4535-A1FE-7E921B96524F}"/>
              </a:ext>
            </a:extLst>
          </p:cNvPr>
          <p:cNvCxnSpPr>
            <a:cxnSpLocks/>
          </p:cNvCxnSpPr>
          <p:nvPr/>
        </p:nvCxnSpPr>
        <p:spPr>
          <a:xfrm>
            <a:off x="304800" y="40386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8C3CEA-96C9-4FCB-9BA5-459507473C5E}"/>
              </a:ext>
            </a:extLst>
          </p:cNvPr>
          <p:cNvSpPr/>
          <p:nvPr/>
        </p:nvSpPr>
        <p:spPr>
          <a:xfrm flipV="1">
            <a:off x="3810000" y="2819400"/>
            <a:ext cx="9906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E5C3387-DE5B-4CE9-A22E-7AADCF37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covariates for confounding adjustment</a:t>
            </a:r>
          </a:p>
        </p:txBody>
      </p:sp>
    </p:spTree>
    <p:extLst>
      <p:ext uri="{BB962C8B-B14F-4D97-AF65-F5344CB8AC3E}">
        <p14:creationId xmlns:p14="http://schemas.microsoft.com/office/powerpoint/2010/main" val="1610783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B4B470-A757-4618-ADFB-22D99552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143000"/>
            <a:ext cx="7543801" cy="566468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CB32D6-6386-4535-A1FE-7E921B96524F}"/>
              </a:ext>
            </a:extLst>
          </p:cNvPr>
          <p:cNvCxnSpPr>
            <a:cxnSpLocks/>
          </p:cNvCxnSpPr>
          <p:nvPr/>
        </p:nvCxnSpPr>
        <p:spPr>
          <a:xfrm>
            <a:off x="304800" y="40386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8C3CEA-96C9-4FCB-9BA5-459507473C5E}"/>
              </a:ext>
            </a:extLst>
          </p:cNvPr>
          <p:cNvSpPr/>
          <p:nvPr/>
        </p:nvSpPr>
        <p:spPr>
          <a:xfrm flipV="1">
            <a:off x="3810000" y="2819400"/>
            <a:ext cx="9906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169982-2172-47B1-8206-0807EE50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covariates for confounding adjustment</a:t>
            </a:r>
          </a:p>
        </p:txBody>
      </p:sp>
    </p:spTree>
    <p:extLst>
      <p:ext uri="{BB962C8B-B14F-4D97-AF65-F5344CB8AC3E}">
        <p14:creationId xmlns:p14="http://schemas.microsoft.com/office/powerpoint/2010/main" val="3056371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9A8CB-DCCE-401E-9D21-5F16E55F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146" y="1143000"/>
            <a:ext cx="4966854" cy="5715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82DB30B-0A87-4E11-A5AB-7F043A768C45}"/>
              </a:ext>
            </a:extLst>
          </p:cNvPr>
          <p:cNvSpPr txBox="1">
            <a:spLocks/>
          </p:cNvSpPr>
          <p:nvPr/>
        </p:nvSpPr>
        <p:spPr>
          <a:xfrm>
            <a:off x="365464" y="1219200"/>
            <a:ext cx="3063536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Leverages </a:t>
            </a:r>
            <a:r>
              <a:rPr lang="en-US" sz="2000" dirty="0" err="1"/>
              <a:t>FeatureExtraction</a:t>
            </a:r>
            <a:r>
              <a:rPr lang="en-US" sz="2000" dirty="0"/>
              <a:t> package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Default settings create covariates for all drug and condition group concepts, and procedure, measurement, observation, and device exposure concepts during 2 lookback window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Defaults also include demographics and 4 risk indexes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AB777E-C7CF-4F2E-9B6E-AE9E5820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covariates for confounding adjustment</a:t>
            </a:r>
          </a:p>
        </p:txBody>
      </p:sp>
    </p:spTree>
    <p:extLst>
      <p:ext uri="{BB962C8B-B14F-4D97-AF65-F5344CB8AC3E}">
        <p14:creationId xmlns:p14="http://schemas.microsoft.com/office/powerpoint/2010/main" val="4247900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43C7C6-DF60-4D0D-921E-B4C5F8DA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time-at-risk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AB206-C088-4BE1-A074-DAE6E3CD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86" y="1139552"/>
            <a:ext cx="7613114" cy="57184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139308-AC1B-4E02-937A-66DE2AA2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78" y="5486400"/>
            <a:ext cx="6203022" cy="10001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FD6E07-45C3-4569-A8C2-0C0C72C23381}"/>
              </a:ext>
            </a:extLst>
          </p:cNvPr>
          <p:cNvSpPr/>
          <p:nvPr/>
        </p:nvSpPr>
        <p:spPr>
          <a:xfrm>
            <a:off x="3581400" y="6248400"/>
            <a:ext cx="5029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CBD73-ECC0-4673-8972-093ABAD701DE}"/>
              </a:ext>
            </a:extLst>
          </p:cNvPr>
          <p:cNvCxnSpPr>
            <a:cxnSpLocks/>
          </p:cNvCxnSpPr>
          <p:nvPr/>
        </p:nvCxnSpPr>
        <p:spPr>
          <a:xfrm>
            <a:off x="304800" y="40386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DA3CE-E99A-47FA-81E0-CEAC1A0CB056}"/>
              </a:ext>
            </a:extLst>
          </p:cNvPr>
          <p:cNvSpPr/>
          <p:nvPr/>
        </p:nvSpPr>
        <p:spPr>
          <a:xfrm flipV="1">
            <a:off x="4648200" y="2819400"/>
            <a:ext cx="8382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7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43C7C6-DF60-4D0D-921E-B4C5F8DA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propensity score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F8DF2-B1F1-4901-98D0-8D57413D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14562"/>
            <a:ext cx="6496651" cy="24288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D4F642-6285-4500-8DCF-7A3E3FE28884}"/>
              </a:ext>
            </a:extLst>
          </p:cNvPr>
          <p:cNvSpPr/>
          <p:nvPr/>
        </p:nvSpPr>
        <p:spPr>
          <a:xfrm>
            <a:off x="1143000" y="2214562"/>
            <a:ext cx="4648200" cy="376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87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43C7C6-DF60-4D0D-921E-B4C5F8DA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propensity score 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CBD73-ECC0-4673-8972-093ABAD701DE}"/>
              </a:ext>
            </a:extLst>
          </p:cNvPr>
          <p:cNvCxnSpPr>
            <a:cxnSpLocks/>
          </p:cNvCxnSpPr>
          <p:nvPr/>
        </p:nvCxnSpPr>
        <p:spPr>
          <a:xfrm>
            <a:off x="304800" y="39624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A1FFFE-665D-4D8F-8FEC-D3A3FC78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59404"/>
            <a:ext cx="7270392" cy="56985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943642-6A4F-423B-AC61-D897089C9206}"/>
              </a:ext>
            </a:extLst>
          </p:cNvPr>
          <p:cNvSpPr/>
          <p:nvPr/>
        </p:nvSpPr>
        <p:spPr>
          <a:xfrm flipV="1">
            <a:off x="5105400" y="2590800"/>
            <a:ext cx="13716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5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A657AD-4015-4427-A235-0561DDB91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86000"/>
            <a:ext cx="6315232" cy="20859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F17D0AD-74FB-4803-9B95-B49AC227A7A8}"/>
              </a:ext>
            </a:extLst>
          </p:cNvPr>
          <p:cNvSpPr txBox="1">
            <a:spLocks/>
          </p:cNvSpPr>
          <p:nvPr/>
        </p:nvSpPr>
        <p:spPr>
          <a:xfrm>
            <a:off x="1295400" y="304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outcome model</a:t>
            </a:r>
          </a:p>
        </p:txBody>
      </p:sp>
    </p:spTree>
    <p:extLst>
      <p:ext uri="{BB962C8B-B14F-4D97-AF65-F5344CB8AC3E}">
        <p14:creationId xmlns:p14="http://schemas.microsoft.com/office/powerpoint/2010/main" val="94688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design used by  Graham et al?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9866"/>
              </p:ext>
            </p:extLst>
          </p:nvPr>
        </p:nvGraphicFramePr>
        <p:xfrm>
          <a:off x="228600" y="1371600"/>
          <a:ext cx="8610600" cy="451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1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1567">
                <a:tc>
                  <a:txBody>
                    <a:bodyPr/>
                    <a:lstStyle/>
                    <a:p>
                      <a:r>
                        <a:rPr lang="en-US" sz="2400" dirty="0"/>
                        <a:t>Input</a:t>
                      </a:r>
                      <a:r>
                        <a:rPr lang="en-US" sz="2400" baseline="0" dirty="0"/>
                        <a:t> parameter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Design</a:t>
                      </a:r>
                      <a:r>
                        <a:rPr lang="en-US" sz="2400" baseline="0" dirty="0"/>
                        <a:t> choice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r>
                        <a:rPr lang="en-US" sz="2400" dirty="0"/>
                        <a:t>Target cohort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dabigatran</a:t>
                      </a:r>
                      <a:r>
                        <a:rPr lang="en-US" sz="2400" dirty="0"/>
                        <a:t> new users</a:t>
                      </a:r>
                      <a:r>
                        <a:rPr lang="en-US" sz="2400" baseline="0" dirty="0"/>
                        <a:t> with prior atrial fibrillation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r>
                        <a:rPr lang="en-US" sz="2400" dirty="0"/>
                        <a:t>Comparator cohort</a:t>
                      </a:r>
                      <a:r>
                        <a:rPr lang="en-US" sz="2400" baseline="0" dirty="0"/>
                        <a:t> (C)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warfarin new users</a:t>
                      </a:r>
                      <a:r>
                        <a:rPr lang="en-US" sz="2400" baseline="0" dirty="0"/>
                        <a:t> with prior atrial fibrillation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r>
                        <a:rPr lang="en-US" sz="2400" dirty="0"/>
                        <a:t>Outcome cohort (O)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Ischemic stroke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r>
                        <a:rPr lang="en-US" sz="2400" dirty="0"/>
                        <a:t>Time-at-risk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day after cohort start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 cohort</a:t>
                      </a:r>
                      <a:r>
                        <a:rPr lang="en-US" sz="2400" baseline="0" dirty="0">
                          <a:sym typeface="Wingdings" panose="05000000000000000000" pitchFamily="2" charset="2"/>
                        </a:rPr>
                        <a:t> end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567">
                <a:tc>
                  <a:txBody>
                    <a:bodyPr/>
                    <a:lstStyle/>
                    <a:p>
                      <a:r>
                        <a:rPr lang="en-US" sz="2400" dirty="0"/>
                        <a:t>Model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1:1 propensity score-matched </a:t>
                      </a:r>
                      <a:r>
                        <a:rPr lang="en-US" sz="2400" dirty="0" err="1"/>
                        <a:t>univariable</a:t>
                      </a:r>
                      <a:r>
                        <a:rPr lang="en-US" sz="2400" dirty="0"/>
                        <a:t> conditional Cox proportional hazards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874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931677-18C5-4AE7-96E7-2CCD17D8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26434"/>
            <a:ext cx="7587108" cy="573156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E596F8-E63E-4A86-80E5-CDC1FA72574F}"/>
              </a:ext>
            </a:extLst>
          </p:cNvPr>
          <p:cNvCxnSpPr>
            <a:cxnSpLocks/>
          </p:cNvCxnSpPr>
          <p:nvPr/>
        </p:nvCxnSpPr>
        <p:spPr>
          <a:xfrm>
            <a:off x="304800" y="40386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05E3273-4CB5-4135-A7C7-F64082D2BF62}"/>
              </a:ext>
            </a:extLst>
          </p:cNvPr>
          <p:cNvSpPr/>
          <p:nvPr/>
        </p:nvSpPr>
        <p:spPr>
          <a:xfrm flipV="1">
            <a:off x="6400800" y="2819400"/>
            <a:ext cx="9906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ECC426-139F-4DFB-8E6D-2B8370621FC5}"/>
              </a:ext>
            </a:extLst>
          </p:cNvPr>
          <p:cNvSpPr txBox="1">
            <a:spLocks/>
          </p:cNvSpPr>
          <p:nvPr/>
        </p:nvSpPr>
        <p:spPr>
          <a:xfrm>
            <a:off x="1295400" y="304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outcome model</a:t>
            </a:r>
          </a:p>
        </p:txBody>
      </p:sp>
    </p:spTree>
    <p:extLst>
      <p:ext uri="{BB962C8B-B14F-4D97-AF65-F5344CB8AC3E}">
        <p14:creationId xmlns:p14="http://schemas.microsoft.com/office/powerpoint/2010/main" val="1880522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A34F0E-48F9-4981-8725-9D85F26C3CDA}"/>
              </a:ext>
            </a:extLst>
          </p:cNvPr>
          <p:cNvCxnSpPr>
            <a:cxnSpLocks/>
          </p:cNvCxnSpPr>
          <p:nvPr/>
        </p:nvCxnSpPr>
        <p:spPr>
          <a:xfrm>
            <a:off x="304800" y="38100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EEDBF0C-A0F2-40DC-9DB7-927C32CE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82958"/>
            <a:ext cx="6931203" cy="56750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D4EEFD-2EFF-46F4-AD1E-CE855E47BF48}"/>
              </a:ext>
            </a:extLst>
          </p:cNvPr>
          <p:cNvSpPr/>
          <p:nvPr/>
        </p:nvSpPr>
        <p:spPr>
          <a:xfrm>
            <a:off x="4191000" y="2590800"/>
            <a:ext cx="9144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49FD95-4B6A-41B7-8E7A-38904FB8D4DD}"/>
              </a:ext>
            </a:extLst>
          </p:cNvPr>
          <p:cNvSpPr txBox="1">
            <a:spLocks/>
          </p:cNvSpPr>
          <p:nvPr/>
        </p:nvSpPr>
        <p:spPr>
          <a:xfrm>
            <a:off x="1295400" y="3048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specifying the evaluation settings</a:t>
            </a:r>
          </a:p>
        </p:txBody>
      </p:sp>
    </p:spTree>
    <p:extLst>
      <p:ext uri="{BB962C8B-B14F-4D97-AF65-F5344CB8AC3E}">
        <p14:creationId xmlns:p14="http://schemas.microsoft.com/office/powerpoint/2010/main" val="1733526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6D60D80-4D5F-44BD-9CA6-7778289D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exporting the study package for execution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BFB9FD-159D-459B-8E68-E67810FA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96" y="1143000"/>
            <a:ext cx="7306604" cy="5715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CB8F3D-A2B6-462A-BC8A-CBD084C7B6EA}"/>
              </a:ext>
            </a:extLst>
          </p:cNvPr>
          <p:cNvCxnSpPr>
            <a:cxnSpLocks/>
          </p:cNvCxnSpPr>
          <p:nvPr/>
        </p:nvCxnSpPr>
        <p:spPr>
          <a:xfrm>
            <a:off x="381000" y="3962400"/>
            <a:ext cx="7094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51FF1DB-24FC-4A17-B595-B78645AEB6D0}"/>
              </a:ext>
            </a:extLst>
          </p:cNvPr>
          <p:cNvSpPr/>
          <p:nvPr/>
        </p:nvSpPr>
        <p:spPr>
          <a:xfrm>
            <a:off x="2133600" y="6172200"/>
            <a:ext cx="19050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0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79ED-A20C-441B-A820-372F3F0D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the study package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638EFE-EF3E-49CE-8477-8BE16F907113}"/>
              </a:ext>
            </a:extLst>
          </p:cNvPr>
          <p:cNvSpPr/>
          <p:nvPr/>
        </p:nvSpPr>
        <p:spPr>
          <a:xfrm>
            <a:off x="76200" y="1219200"/>
            <a:ext cx="8991600" cy="5029200"/>
          </a:xfrm>
          <a:prstGeom prst="roundRect">
            <a:avLst>
              <a:gd name="adj" fmla="val 62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E907B-C606-4B4A-842E-27CC2349FA53}"/>
              </a:ext>
            </a:extLst>
          </p:cNvPr>
          <p:cNvSpPr/>
          <p:nvPr/>
        </p:nvSpPr>
        <p:spPr>
          <a:xfrm>
            <a:off x="2764136" y="2691755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9426B-1283-446B-B1DC-2C355C033B3C}"/>
              </a:ext>
            </a:extLst>
          </p:cNvPr>
          <p:cNvSpPr/>
          <p:nvPr/>
        </p:nvSpPr>
        <p:spPr>
          <a:xfrm>
            <a:off x="2874434" y="3134192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Negative control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2C7E0-549F-4CDC-9D2D-4478B067FFD3}"/>
              </a:ext>
            </a:extLst>
          </p:cNvPr>
          <p:cNvSpPr/>
          <p:nvPr/>
        </p:nvSpPr>
        <p:spPr>
          <a:xfrm>
            <a:off x="5925488" y="3134192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5C3C8-512E-4BA4-8C94-6FC6A4A203E4}"/>
              </a:ext>
            </a:extLst>
          </p:cNvPr>
          <p:cNvSpPr txBox="1"/>
          <p:nvPr/>
        </p:nvSpPr>
        <p:spPr>
          <a:xfrm>
            <a:off x="2813294" y="2709257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Negative controls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007E-FCA3-48A6-8155-8223349450AD}"/>
              </a:ext>
            </a:extLst>
          </p:cNvPr>
          <p:cNvSpPr/>
          <p:nvPr/>
        </p:nvSpPr>
        <p:spPr>
          <a:xfrm>
            <a:off x="2766958" y="1524000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9F43C-AAC4-4AD7-B5AE-5852BBFE9352}"/>
              </a:ext>
            </a:extLst>
          </p:cNvPr>
          <p:cNvSpPr/>
          <p:nvPr/>
        </p:nvSpPr>
        <p:spPr>
          <a:xfrm>
            <a:off x="2877256" y="1967089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JSON definitions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ABA716-B8D6-4A15-8B14-73FDDAF9BEC8}"/>
              </a:ext>
            </a:extLst>
          </p:cNvPr>
          <p:cNvSpPr/>
          <p:nvPr/>
        </p:nvSpPr>
        <p:spPr>
          <a:xfrm>
            <a:off x="5928310" y="1967089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definitions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9A78E-CC1A-464E-BB52-C7D16BE113F5}"/>
              </a:ext>
            </a:extLst>
          </p:cNvPr>
          <p:cNvSpPr txBox="1"/>
          <p:nvPr/>
        </p:nvSpPr>
        <p:spPr>
          <a:xfrm>
            <a:off x="2816116" y="154150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Cohorts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13B57-23AC-4A78-A905-B44F28B9AECE}"/>
              </a:ext>
            </a:extLst>
          </p:cNvPr>
          <p:cNvSpPr/>
          <p:nvPr/>
        </p:nvSpPr>
        <p:spPr>
          <a:xfrm>
            <a:off x="2764136" y="5021113"/>
            <a:ext cx="6199242" cy="1079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D1260-2188-4FE2-9C87-F19526C761AF}"/>
              </a:ext>
            </a:extLst>
          </p:cNvPr>
          <p:cNvSpPr/>
          <p:nvPr/>
        </p:nvSpPr>
        <p:spPr>
          <a:xfrm>
            <a:off x="2874434" y="5445488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Target-comparator-outcomes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4197B6-3515-43E5-B496-1F5ABD79991C}"/>
              </a:ext>
            </a:extLst>
          </p:cNvPr>
          <p:cNvSpPr/>
          <p:nvPr/>
        </p:nvSpPr>
        <p:spPr>
          <a:xfrm>
            <a:off x="5925488" y="5445488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 definitions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D71D57-5D66-4EEC-B780-F3CCA965AEF2}"/>
              </a:ext>
            </a:extLst>
          </p:cNvPr>
          <p:cNvSpPr txBox="1"/>
          <p:nvPr/>
        </p:nvSpPr>
        <p:spPr>
          <a:xfrm>
            <a:off x="2813294" y="5038615"/>
            <a:ext cx="175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 settings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525761-2920-4E0E-9EE2-9190B06A0D91}"/>
              </a:ext>
            </a:extLst>
          </p:cNvPr>
          <p:cNvSpPr/>
          <p:nvPr/>
        </p:nvSpPr>
        <p:spPr>
          <a:xfrm>
            <a:off x="2764136" y="3859510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5B8E4E-C263-498F-833B-F8155076B005}"/>
              </a:ext>
            </a:extLst>
          </p:cNvPr>
          <p:cNvSpPr/>
          <p:nvPr/>
        </p:nvSpPr>
        <p:spPr>
          <a:xfrm>
            <a:off x="2874434" y="4301947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Positive control settings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6EA3A-92C2-42E8-9B22-73CEEA8BA1F9}"/>
              </a:ext>
            </a:extLst>
          </p:cNvPr>
          <p:cNvSpPr txBox="1"/>
          <p:nvPr/>
        </p:nvSpPr>
        <p:spPr>
          <a:xfrm>
            <a:off x="2813294" y="3877012"/>
            <a:ext cx="180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Positive 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C3EE46-0018-4509-9AE0-BF5F39B6F3D6}"/>
              </a:ext>
            </a:extLst>
          </p:cNvPr>
          <p:cNvSpPr/>
          <p:nvPr/>
        </p:nvSpPr>
        <p:spPr>
          <a:xfrm>
            <a:off x="241068" y="1524000"/>
            <a:ext cx="2409484" cy="457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6975A-C46D-4AEE-A993-CF244C64FBD8}"/>
              </a:ext>
            </a:extLst>
          </p:cNvPr>
          <p:cNvSpPr txBox="1"/>
          <p:nvPr/>
        </p:nvSpPr>
        <p:spPr>
          <a:xfrm>
            <a:off x="241068" y="1541502"/>
            <a:ext cx="16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Execution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BE2F31-D6E0-416D-80DD-168AE5C303FA}"/>
              </a:ext>
            </a:extLst>
          </p:cNvPr>
          <p:cNvSpPr/>
          <p:nvPr/>
        </p:nvSpPr>
        <p:spPr>
          <a:xfrm>
            <a:off x="309347" y="1967088"/>
            <a:ext cx="2205253" cy="1960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execution 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7F5234-EEC4-47D4-B4A6-D8D035B7976F}"/>
              </a:ext>
            </a:extLst>
          </p:cNvPr>
          <p:cNvSpPr/>
          <p:nvPr/>
        </p:nvSpPr>
        <p:spPr>
          <a:xfrm>
            <a:off x="309346" y="4075581"/>
            <a:ext cx="2205253" cy="1903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Shiny app to view results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FF323E3-D781-4E4D-AA88-2E9A06E5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3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79ED-A20C-441B-A820-372F3F0D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the study package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638EFE-EF3E-49CE-8477-8BE16F907113}"/>
              </a:ext>
            </a:extLst>
          </p:cNvPr>
          <p:cNvSpPr/>
          <p:nvPr/>
        </p:nvSpPr>
        <p:spPr>
          <a:xfrm>
            <a:off x="76200" y="1219200"/>
            <a:ext cx="8991600" cy="5029200"/>
          </a:xfrm>
          <a:prstGeom prst="roundRect">
            <a:avLst>
              <a:gd name="adj" fmla="val 62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E907B-C606-4B4A-842E-27CC2349FA53}"/>
              </a:ext>
            </a:extLst>
          </p:cNvPr>
          <p:cNvSpPr/>
          <p:nvPr/>
        </p:nvSpPr>
        <p:spPr>
          <a:xfrm>
            <a:off x="2764136" y="2691755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9426B-1283-446B-B1DC-2C355C033B3C}"/>
              </a:ext>
            </a:extLst>
          </p:cNvPr>
          <p:cNvSpPr/>
          <p:nvPr/>
        </p:nvSpPr>
        <p:spPr>
          <a:xfrm>
            <a:off x="2874434" y="3134192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Negative control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2C7E0-549F-4CDC-9D2D-4478B067FFD3}"/>
              </a:ext>
            </a:extLst>
          </p:cNvPr>
          <p:cNvSpPr/>
          <p:nvPr/>
        </p:nvSpPr>
        <p:spPr>
          <a:xfrm>
            <a:off x="5925488" y="3134192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template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5C3C8-512E-4BA4-8C94-6FC6A4A203E4}"/>
              </a:ext>
            </a:extLst>
          </p:cNvPr>
          <p:cNvSpPr txBox="1"/>
          <p:nvPr/>
        </p:nvSpPr>
        <p:spPr>
          <a:xfrm>
            <a:off x="2813294" y="2709257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Negative controls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007E-FCA3-48A6-8155-8223349450AD}"/>
              </a:ext>
            </a:extLst>
          </p:cNvPr>
          <p:cNvSpPr/>
          <p:nvPr/>
        </p:nvSpPr>
        <p:spPr>
          <a:xfrm>
            <a:off x="2766958" y="1524000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9F43C-AAC4-4AD7-B5AE-5852BBFE9352}"/>
              </a:ext>
            </a:extLst>
          </p:cNvPr>
          <p:cNvSpPr/>
          <p:nvPr/>
        </p:nvSpPr>
        <p:spPr>
          <a:xfrm>
            <a:off x="2877256" y="1967089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JSON definitions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ABA716-B8D6-4A15-8B14-73FDDAF9BEC8}"/>
              </a:ext>
            </a:extLst>
          </p:cNvPr>
          <p:cNvSpPr/>
          <p:nvPr/>
        </p:nvSpPr>
        <p:spPr>
          <a:xfrm>
            <a:off x="5928310" y="1967089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 definitions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9A78E-CC1A-464E-BB52-C7D16BE113F5}"/>
              </a:ext>
            </a:extLst>
          </p:cNvPr>
          <p:cNvSpPr txBox="1"/>
          <p:nvPr/>
        </p:nvSpPr>
        <p:spPr>
          <a:xfrm>
            <a:off x="2816116" y="154150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Cohorts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13B57-23AC-4A78-A905-B44F28B9AECE}"/>
              </a:ext>
            </a:extLst>
          </p:cNvPr>
          <p:cNvSpPr/>
          <p:nvPr/>
        </p:nvSpPr>
        <p:spPr>
          <a:xfrm>
            <a:off x="2764136" y="5021113"/>
            <a:ext cx="6199242" cy="10790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3D1260-2188-4FE2-9C87-F19526C761AF}"/>
              </a:ext>
            </a:extLst>
          </p:cNvPr>
          <p:cNvSpPr/>
          <p:nvPr/>
        </p:nvSpPr>
        <p:spPr>
          <a:xfrm>
            <a:off x="2874434" y="5445488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Target-comparator-outcomes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4197B6-3515-43E5-B496-1F5ABD79991C}"/>
              </a:ext>
            </a:extLst>
          </p:cNvPr>
          <p:cNvSpPr/>
          <p:nvPr/>
        </p:nvSpPr>
        <p:spPr>
          <a:xfrm>
            <a:off x="5925488" y="5445488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 definitions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D71D57-5D66-4EEC-B780-F3CCA965AEF2}"/>
              </a:ext>
            </a:extLst>
          </p:cNvPr>
          <p:cNvSpPr txBox="1"/>
          <p:nvPr/>
        </p:nvSpPr>
        <p:spPr>
          <a:xfrm>
            <a:off x="2813294" y="5038615"/>
            <a:ext cx="175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 settings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525761-2920-4E0E-9EE2-9190B06A0D91}"/>
              </a:ext>
            </a:extLst>
          </p:cNvPr>
          <p:cNvSpPr/>
          <p:nvPr/>
        </p:nvSpPr>
        <p:spPr>
          <a:xfrm>
            <a:off x="2764136" y="3859510"/>
            <a:ext cx="6199242" cy="10790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5B8E4E-C263-498F-833B-F8155076B005}"/>
              </a:ext>
            </a:extLst>
          </p:cNvPr>
          <p:cNvSpPr/>
          <p:nvPr/>
        </p:nvSpPr>
        <p:spPr>
          <a:xfrm>
            <a:off x="2874434" y="4301947"/>
            <a:ext cx="2971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Positive control settings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6EA3A-92C2-42E8-9B22-73CEEA8BA1F9}"/>
              </a:ext>
            </a:extLst>
          </p:cNvPr>
          <p:cNvSpPr txBox="1"/>
          <p:nvPr/>
        </p:nvSpPr>
        <p:spPr>
          <a:xfrm>
            <a:off x="2813294" y="3877012"/>
            <a:ext cx="180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Positive controls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C3EE46-0018-4509-9AE0-BF5F39B6F3D6}"/>
              </a:ext>
            </a:extLst>
          </p:cNvPr>
          <p:cNvSpPr/>
          <p:nvPr/>
        </p:nvSpPr>
        <p:spPr>
          <a:xfrm>
            <a:off x="241068" y="1524000"/>
            <a:ext cx="2409484" cy="4576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6975A-C46D-4AEE-A993-CF244C64FBD8}"/>
              </a:ext>
            </a:extLst>
          </p:cNvPr>
          <p:cNvSpPr txBox="1"/>
          <p:nvPr/>
        </p:nvSpPr>
        <p:spPr>
          <a:xfrm>
            <a:off x="241068" y="1541502"/>
            <a:ext cx="16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Execution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BE2F31-D6E0-416D-80DD-168AE5C303FA}"/>
              </a:ext>
            </a:extLst>
          </p:cNvPr>
          <p:cNvSpPr/>
          <p:nvPr/>
        </p:nvSpPr>
        <p:spPr>
          <a:xfrm>
            <a:off x="309347" y="1967088"/>
            <a:ext cx="2205253" cy="1960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execution 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7F5234-EEC4-47D4-B4A6-D8D035B7976F}"/>
              </a:ext>
            </a:extLst>
          </p:cNvPr>
          <p:cNvSpPr/>
          <p:nvPr/>
        </p:nvSpPr>
        <p:spPr>
          <a:xfrm>
            <a:off x="309346" y="4075581"/>
            <a:ext cx="2205253" cy="1903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Shiny app to view results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65F138-42BE-4742-B55E-E1ED3ED73587}"/>
              </a:ext>
            </a:extLst>
          </p:cNvPr>
          <p:cNvSpPr/>
          <p:nvPr/>
        </p:nvSpPr>
        <p:spPr>
          <a:xfrm>
            <a:off x="4563725" y="1718303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/cohorts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EF962D6-72E8-4A35-937A-521E8F8268EB}"/>
              </a:ext>
            </a:extLst>
          </p:cNvPr>
          <p:cNvSpPr/>
          <p:nvPr/>
        </p:nvSpPr>
        <p:spPr>
          <a:xfrm>
            <a:off x="7625887" y="1726168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DCA0639-731A-43BF-85C0-72B4B06EFBE7}"/>
              </a:ext>
            </a:extLst>
          </p:cNvPr>
          <p:cNvSpPr/>
          <p:nvPr/>
        </p:nvSpPr>
        <p:spPr>
          <a:xfrm>
            <a:off x="4562315" y="2931464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/>
              <a:t>inst</a:t>
            </a:r>
            <a:r>
              <a:rPr lang="en-US" dirty="0"/>
              <a:t>/settings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C8228FC-B344-4C84-8DD9-CB9C5E929F0F}"/>
              </a:ext>
            </a:extLst>
          </p:cNvPr>
          <p:cNvSpPr/>
          <p:nvPr/>
        </p:nvSpPr>
        <p:spPr>
          <a:xfrm>
            <a:off x="7634660" y="2881705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3BEE5C9-1843-448D-879C-D24EAE1BEE59}"/>
              </a:ext>
            </a:extLst>
          </p:cNvPr>
          <p:cNvSpPr/>
          <p:nvPr/>
        </p:nvSpPr>
        <p:spPr>
          <a:xfrm>
            <a:off x="4569603" y="4030088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/settings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116E1AD-E257-40C9-B653-735853B35586}"/>
              </a:ext>
            </a:extLst>
          </p:cNvPr>
          <p:cNvSpPr/>
          <p:nvPr/>
        </p:nvSpPr>
        <p:spPr>
          <a:xfrm>
            <a:off x="4562314" y="5167136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/settings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BD67F07-9B76-4BB9-9625-4914768C3293}"/>
              </a:ext>
            </a:extLst>
          </p:cNvPr>
          <p:cNvSpPr/>
          <p:nvPr/>
        </p:nvSpPr>
        <p:spPr>
          <a:xfrm>
            <a:off x="7640411" y="5167136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/settings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32DBDA-12EB-4A7B-B80B-BA69F7F06900}"/>
              </a:ext>
            </a:extLst>
          </p:cNvPr>
          <p:cNvSpPr/>
          <p:nvPr/>
        </p:nvSpPr>
        <p:spPr>
          <a:xfrm>
            <a:off x="1329943" y="1902969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36EC35E-D1E9-4B25-8BE2-8647A11212CC}"/>
              </a:ext>
            </a:extLst>
          </p:cNvPr>
          <p:cNvSpPr/>
          <p:nvPr/>
        </p:nvSpPr>
        <p:spPr>
          <a:xfrm>
            <a:off x="1390620" y="4030088"/>
            <a:ext cx="1361763" cy="3693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inst</a:t>
            </a:r>
            <a:r>
              <a:rPr lang="en-US" dirty="0"/>
              <a:t>/shiny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9896E-0C6C-45C0-9DF3-8A0653184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98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810-AF6D-4134-A44F-94E87A93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A80C-AF95-48C4-9020-1A5F20068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 and run in R-Studio</a:t>
            </a:r>
          </a:p>
          <a:p>
            <a:pPr lvl="1"/>
            <a:r>
              <a:rPr lang="en-US" dirty="0"/>
              <a:t>Open package</a:t>
            </a:r>
          </a:p>
          <a:p>
            <a:pPr lvl="2"/>
            <a:r>
              <a:rPr lang="en-US" dirty="0"/>
              <a:t>Own machine: unzip, double-click .</a:t>
            </a:r>
            <a:r>
              <a:rPr lang="en-US" dirty="0" err="1"/>
              <a:t>Rproj</a:t>
            </a:r>
            <a:r>
              <a:rPr lang="en-US" dirty="0"/>
              <a:t> file</a:t>
            </a:r>
          </a:p>
          <a:p>
            <a:pPr lvl="2"/>
            <a:r>
              <a:rPr lang="en-US" dirty="0"/>
              <a:t>R-Studio Server: upload zip, click .</a:t>
            </a:r>
            <a:r>
              <a:rPr lang="en-US" dirty="0" err="1"/>
              <a:t>Rproj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Install dependencies (see readme)</a:t>
            </a:r>
          </a:p>
          <a:p>
            <a:pPr lvl="1"/>
            <a:r>
              <a:rPr lang="en-US" dirty="0"/>
              <a:t>‘Build’ </a:t>
            </a:r>
            <a:r>
              <a:rPr lang="en-US" dirty="0">
                <a:sym typeface="Wingdings" panose="05000000000000000000" pitchFamily="2" charset="2"/>
              </a:rPr>
              <a:t> ‘Install and Restart’</a:t>
            </a:r>
            <a:endParaRPr lang="en-US" dirty="0"/>
          </a:p>
          <a:p>
            <a:r>
              <a:rPr lang="en-US" dirty="0"/>
              <a:t>Build from GitHub</a:t>
            </a:r>
          </a:p>
          <a:p>
            <a:pPr lvl="1"/>
            <a:r>
              <a:rPr lang="en-US" dirty="0"/>
              <a:t>Unzip and put in GitHub repo</a:t>
            </a:r>
          </a:p>
          <a:p>
            <a:pPr lvl="1"/>
            <a:r>
              <a:rPr lang="en-US" dirty="0"/>
              <a:t>Install dependencies (see readme)</a:t>
            </a:r>
          </a:p>
          <a:p>
            <a:pPr lvl="1"/>
            <a:r>
              <a:rPr lang="en-US" dirty="0"/>
              <a:t>Install with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15313-D00A-47B6-B97D-9A1CE0141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4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7410-D8D0-4340-A008-468A7322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dependencies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7F9265-2004-4A82-8669-90623D933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85" y="1600200"/>
            <a:ext cx="7966315" cy="4285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4863D-F74C-4A36-8AAB-3D708BCBBC59}"/>
              </a:ext>
            </a:extLst>
          </p:cNvPr>
          <p:cNvSpPr txBox="1"/>
          <p:nvPr/>
        </p:nvSpPr>
        <p:spPr>
          <a:xfrm>
            <a:off x="7115881" y="601980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readme.md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52F3-BEE0-4762-BE66-0CECC0DAA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02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5158-7819-4649-AAC8-B5BA5BB5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package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87B13-A8C4-455E-B963-47725748B77D}"/>
              </a:ext>
            </a:extLst>
          </p:cNvPr>
          <p:cNvSpPr/>
          <p:nvPr/>
        </p:nvSpPr>
        <p:spPr>
          <a:xfrm>
            <a:off x="0" y="6324600"/>
            <a:ext cx="9144000" cy="16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9FFF5-8FBF-4B84-BB98-0DDCB0B0F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1610104"/>
            <a:ext cx="7644831" cy="523660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5F701-82B1-456E-89AE-DD6A1F212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52E25-757D-42A5-A2C9-72649B80A54F}"/>
              </a:ext>
            </a:extLst>
          </p:cNvPr>
          <p:cNvSpPr txBox="1"/>
          <p:nvPr/>
        </p:nvSpPr>
        <p:spPr>
          <a:xfrm>
            <a:off x="7063140" y="1115686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readme.md</a:t>
            </a:r>
          </a:p>
        </p:txBody>
      </p:sp>
    </p:spTree>
    <p:extLst>
      <p:ext uri="{BB962C8B-B14F-4D97-AF65-F5344CB8AC3E}">
        <p14:creationId xmlns:p14="http://schemas.microsoft.com/office/powerpoint/2010/main" val="2719806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5C8D-75D4-496B-A2FD-6787666C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data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C60D0-6A37-4C75-8214-2EFE6689A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34F59EC-171F-48A7-BD0C-B8F988C7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75" y="1143000"/>
            <a:ext cx="9067800" cy="422528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FC3642F-6262-4EBB-B058-13A26E276787}"/>
              </a:ext>
            </a:extLst>
          </p:cNvPr>
          <p:cNvSpPr txBox="1"/>
          <p:nvPr/>
        </p:nvSpPr>
        <p:spPr>
          <a:xfrm>
            <a:off x="304800" y="5723729"/>
            <a:ext cx="814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vignette at </a:t>
            </a:r>
            <a:r>
              <a:rPr lang="en-US" dirty="0">
                <a:hlinkClick r:id="rId3"/>
              </a:rPr>
              <a:t>https://github.com/ohdsi/SkeletonComparativeEffectStudy</a:t>
            </a:r>
            <a:r>
              <a:rPr lang="en-US" dirty="0"/>
              <a:t> for details</a:t>
            </a:r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B0A80C5E-7E5A-4F60-9A40-E09FCC94E626}"/>
              </a:ext>
            </a:extLst>
          </p:cNvPr>
          <p:cNvSpPr/>
          <p:nvPr/>
        </p:nvSpPr>
        <p:spPr>
          <a:xfrm>
            <a:off x="4267200" y="3728271"/>
            <a:ext cx="4618145" cy="183992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114300" dist="190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Can be shared: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Aggregated, so no patient-level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Minimum cell count enforced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Saved as CSV, so easily reviewable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Zipped for convenience</a:t>
            </a:r>
          </a:p>
        </p:txBody>
      </p:sp>
    </p:spTree>
    <p:extLst>
      <p:ext uri="{BB962C8B-B14F-4D97-AF65-F5344CB8AC3E}">
        <p14:creationId xmlns:p14="http://schemas.microsoft.com/office/powerpoint/2010/main" val="222140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B889-7C99-4B43-B335-60D683DB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the Shiny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E9514-0521-4A36-8596-5ED3467BF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7552038" cy="1447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232D4-F091-46E2-A5DB-BA63FF5C1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67BCF-9F03-454E-B63D-8A7405398ED9}"/>
              </a:ext>
            </a:extLst>
          </p:cNvPr>
          <p:cNvSpPr txBox="1"/>
          <p:nvPr/>
        </p:nvSpPr>
        <p:spPr>
          <a:xfrm>
            <a:off x="7115881" y="601980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readme.md</a:t>
            </a:r>
          </a:p>
        </p:txBody>
      </p:sp>
    </p:spTree>
    <p:extLst>
      <p:ext uri="{BB962C8B-B14F-4D97-AF65-F5344CB8AC3E}">
        <p14:creationId xmlns:p14="http://schemas.microsoft.com/office/powerpoint/2010/main" val="69638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F36C-AD42-4E74-9112-6D96E8FE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Click-a-long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0CC0-FF7B-453E-A536-DD172A2B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ATLAS: </a:t>
            </a:r>
            <a:r>
              <a:rPr lang="en-US" sz="2000" u="sng" dirty="0">
                <a:hlinkClick r:id="rId2"/>
              </a:rPr>
              <a:t>https://plee.ohdsitutorials.amazingawsdemos.com/#/home</a:t>
            </a:r>
            <a:r>
              <a:rPr lang="en-US" sz="2000" dirty="0"/>
              <a:t> (no login required)</a:t>
            </a:r>
          </a:p>
          <a:p>
            <a:r>
              <a:rPr lang="en-US" sz="2000" dirty="0"/>
              <a:t>RStudio: </a:t>
            </a:r>
            <a:r>
              <a:rPr lang="en-US" sz="2000" u="sng" dirty="0">
                <a:hlinkClick r:id="rId3"/>
              </a:rPr>
              <a:t>https://rstudio.plee.ohdsitutorials.amazingawsdemos.com/</a:t>
            </a:r>
            <a:r>
              <a:rPr lang="en-US" sz="2000" dirty="0"/>
              <a:t> (login required)</a:t>
            </a:r>
          </a:p>
          <a:p>
            <a:r>
              <a:rPr lang="en-US" sz="2000" dirty="0"/>
              <a:t>Create your own estimation study!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980FC-D1E9-4C7E-83BE-F66ADA5E41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502"/>
          <a:stretch/>
        </p:blipFill>
        <p:spPr>
          <a:xfrm>
            <a:off x="291071" y="3124200"/>
            <a:ext cx="8848725" cy="3733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062354-D866-4071-A62C-D0A591442F7E}"/>
              </a:ext>
            </a:extLst>
          </p:cNvPr>
          <p:cNvSpPr/>
          <p:nvPr/>
        </p:nvSpPr>
        <p:spPr>
          <a:xfrm>
            <a:off x="228600" y="5943601"/>
            <a:ext cx="1752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2B2FA-33B5-472B-B54C-F9C2C9982F2B}"/>
              </a:ext>
            </a:extLst>
          </p:cNvPr>
          <p:cNvSpPr/>
          <p:nvPr/>
        </p:nvSpPr>
        <p:spPr>
          <a:xfrm>
            <a:off x="6996670" y="3810000"/>
            <a:ext cx="2147329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28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33F6-C335-4123-8C14-9F8BED5F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Explorer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A73866-BDBA-4042-B177-9904D1A98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503340"/>
            <a:ext cx="8229600" cy="43386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08782-2CBC-4220-B99F-909D3BFB0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64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4E70-4B12-4ABF-8657-56CD1DBB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39A3-1E11-4E8F-812C-8C0EE80E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CohortMethod</a:t>
            </a:r>
            <a:r>
              <a:rPr lang="en-US" dirty="0"/>
              <a:t> package + R offer large flexibility</a:t>
            </a:r>
          </a:p>
          <a:p>
            <a:r>
              <a:rPr lang="en-US" dirty="0"/>
              <a:t>80% of studies are ‘cookie-cutter’ design, supported by ATLAS</a:t>
            </a:r>
          </a:p>
          <a:p>
            <a:r>
              <a:rPr lang="en-US" dirty="0"/>
              <a:t>For remaining 20%, will need to modify code generated by ATLAS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4A854-41C0-4281-BC83-0DED0EC9E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0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50"/>
            <a:ext cx="81534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Graham et al. description of the cohort(s)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20119"/>
            <a:ext cx="6477000" cy="60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3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Designing the target cohort in ATLAS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54DD4-5526-4600-ACFE-F14960EE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87109"/>
            <a:ext cx="7924800" cy="56708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20A1BF-FDC8-4E02-93BF-5B8727D494AF}"/>
              </a:ext>
            </a:extLst>
          </p:cNvPr>
          <p:cNvCxnSpPr>
            <a:cxnSpLocks/>
          </p:cNvCxnSpPr>
          <p:nvPr/>
        </p:nvCxnSpPr>
        <p:spPr>
          <a:xfrm>
            <a:off x="76200" y="2590801"/>
            <a:ext cx="4808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3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Designing the target cohort in ATLAS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54DD4-5526-4600-ACFE-F14960EE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87109"/>
            <a:ext cx="7924800" cy="56708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188144-9BE1-4CA5-BB5A-B8FBD944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133599"/>
            <a:ext cx="5562600" cy="34697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0751FB-1CB4-4865-9EEA-AF77A8FFE101}"/>
              </a:ext>
            </a:extLst>
          </p:cNvPr>
          <p:cNvSpPr/>
          <p:nvPr/>
        </p:nvSpPr>
        <p:spPr>
          <a:xfrm>
            <a:off x="3124200" y="2133599"/>
            <a:ext cx="5562600" cy="35372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8B0B3-C862-41FA-910A-E0CB6E66F887}"/>
              </a:ext>
            </a:extLst>
          </p:cNvPr>
          <p:cNvSpPr/>
          <p:nvPr/>
        </p:nvSpPr>
        <p:spPr>
          <a:xfrm>
            <a:off x="1752600" y="2514600"/>
            <a:ext cx="1371600" cy="2057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891734-029E-449C-B9DD-57CF3C1C9284}"/>
              </a:ext>
            </a:extLst>
          </p:cNvPr>
          <p:cNvCxnSpPr>
            <a:cxnSpLocks/>
          </p:cNvCxnSpPr>
          <p:nvPr/>
        </p:nvCxnSpPr>
        <p:spPr>
          <a:xfrm flipV="1">
            <a:off x="1752600" y="2133600"/>
            <a:ext cx="1371600" cy="38100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DB146C-8A78-4E22-8A0D-77D10663C150}"/>
              </a:ext>
            </a:extLst>
          </p:cNvPr>
          <p:cNvCxnSpPr>
            <a:cxnSpLocks/>
          </p:cNvCxnSpPr>
          <p:nvPr/>
        </p:nvCxnSpPr>
        <p:spPr>
          <a:xfrm>
            <a:off x="1789176" y="4550169"/>
            <a:ext cx="1335024" cy="1120722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F202FB-4122-40CD-BDD0-022D4454A3C1}"/>
              </a:ext>
            </a:extLst>
          </p:cNvPr>
          <p:cNvCxnSpPr>
            <a:cxnSpLocks/>
          </p:cNvCxnSpPr>
          <p:nvPr/>
        </p:nvCxnSpPr>
        <p:spPr>
          <a:xfrm>
            <a:off x="76200" y="2590801"/>
            <a:ext cx="4808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51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Designing the target cohort in ATLAS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54DD4-5526-4600-ACFE-F14960EE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87109"/>
            <a:ext cx="7924800" cy="56708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6F94FF-BC93-46FA-AA81-9DFC095A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676400"/>
            <a:ext cx="2919413" cy="49616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D8155-6820-459A-8449-B588F4762AD1}"/>
              </a:ext>
            </a:extLst>
          </p:cNvPr>
          <p:cNvSpPr/>
          <p:nvPr/>
        </p:nvSpPr>
        <p:spPr>
          <a:xfrm>
            <a:off x="3962400" y="1676400"/>
            <a:ext cx="2919413" cy="496163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9BB5CD-A478-4748-9191-076B043E2AF1}"/>
              </a:ext>
            </a:extLst>
          </p:cNvPr>
          <p:cNvSpPr/>
          <p:nvPr/>
        </p:nvSpPr>
        <p:spPr>
          <a:xfrm>
            <a:off x="1652587" y="4572000"/>
            <a:ext cx="1547813" cy="2270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877CA5-EDD4-4E6D-BF43-C48DAB8EA157}"/>
              </a:ext>
            </a:extLst>
          </p:cNvPr>
          <p:cNvCxnSpPr>
            <a:cxnSpLocks/>
          </p:cNvCxnSpPr>
          <p:nvPr/>
        </p:nvCxnSpPr>
        <p:spPr>
          <a:xfrm flipV="1">
            <a:off x="1652587" y="1676400"/>
            <a:ext cx="2309813" cy="289560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75CE2A-2C81-406D-8FFF-6E9346C6BB68}"/>
              </a:ext>
            </a:extLst>
          </p:cNvPr>
          <p:cNvCxnSpPr>
            <a:cxnSpLocks/>
          </p:cNvCxnSpPr>
          <p:nvPr/>
        </p:nvCxnSpPr>
        <p:spPr>
          <a:xfrm flipV="1">
            <a:off x="3200400" y="6638031"/>
            <a:ext cx="3681413" cy="204729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232E49-1896-4215-A61D-E66112A53892}"/>
              </a:ext>
            </a:extLst>
          </p:cNvPr>
          <p:cNvCxnSpPr>
            <a:cxnSpLocks/>
          </p:cNvCxnSpPr>
          <p:nvPr/>
        </p:nvCxnSpPr>
        <p:spPr>
          <a:xfrm>
            <a:off x="76200" y="2590801"/>
            <a:ext cx="48087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20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Graham et al. replication: </a:t>
            </a:r>
            <a:br>
              <a:rPr lang="en-US" sz="3200" dirty="0"/>
            </a:br>
            <a:r>
              <a:rPr lang="en-US" sz="3200" dirty="0"/>
              <a:t>Designing the target cohort in ATLAS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CBEA03-DC9A-4F28-AA34-F96D1B53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26940"/>
            <a:ext cx="7398400" cy="5731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7B4281-5EAF-4019-A958-4F6699B0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295400"/>
            <a:ext cx="6429375" cy="3829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2C6C5C-8695-4798-981C-709E5288C8B9}"/>
              </a:ext>
            </a:extLst>
          </p:cNvPr>
          <p:cNvSpPr/>
          <p:nvPr/>
        </p:nvSpPr>
        <p:spPr>
          <a:xfrm>
            <a:off x="1357312" y="1295401"/>
            <a:ext cx="6429375" cy="38290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452C39-29C1-441A-8980-0B431C64B27B}"/>
              </a:ext>
            </a:extLst>
          </p:cNvPr>
          <p:cNvSpPr/>
          <p:nvPr/>
        </p:nvSpPr>
        <p:spPr>
          <a:xfrm>
            <a:off x="3505200" y="5124450"/>
            <a:ext cx="3810000" cy="17183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6FEA22-C716-4665-A5D9-A06293E8B047}"/>
              </a:ext>
            </a:extLst>
          </p:cNvPr>
          <p:cNvCxnSpPr>
            <a:cxnSpLocks/>
          </p:cNvCxnSpPr>
          <p:nvPr/>
        </p:nvCxnSpPr>
        <p:spPr>
          <a:xfrm flipH="1" flipV="1">
            <a:off x="1357312" y="5124450"/>
            <a:ext cx="2147888" cy="171831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93C45C-C1B9-4E70-B8B4-73FB5930EDEC}"/>
              </a:ext>
            </a:extLst>
          </p:cNvPr>
          <p:cNvCxnSpPr>
            <a:cxnSpLocks/>
          </p:cNvCxnSpPr>
          <p:nvPr/>
        </p:nvCxnSpPr>
        <p:spPr>
          <a:xfrm flipV="1">
            <a:off x="7315200" y="5124450"/>
            <a:ext cx="471487" cy="1718310"/>
          </a:xfrm>
          <a:prstGeom prst="lin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020156-A0E9-4247-BF50-9F1C2308BD4E}"/>
              </a:ext>
            </a:extLst>
          </p:cNvPr>
          <p:cNvCxnSpPr>
            <a:cxnSpLocks/>
          </p:cNvCxnSpPr>
          <p:nvPr/>
        </p:nvCxnSpPr>
        <p:spPr>
          <a:xfrm>
            <a:off x="76200" y="2590801"/>
            <a:ext cx="5334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MOPPwerptv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34104</TotalTime>
  <Words>636</Words>
  <Application>Microsoft Office PowerPoint</Application>
  <PresentationFormat>On-screen Show (4:3)</PresentationFormat>
  <Paragraphs>134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Wingdings</vt:lpstr>
      <vt:lpstr>Office Theme</vt:lpstr>
      <vt:lpstr>OMOPPwerptv5</vt:lpstr>
      <vt:lpstr>Walkthrough of implementing a cohort study using OHDSI tools</vt:lpstr>
      <vt:lpstr>PowerPoint Presentation</vt:lpstr>
      <vt:lpstr>What is the design used by  Graham et al?</vt:lpstr>
      <vt:lpstr>Click-a-long</vt:lpstr>
      <vt:lpstr>Graham et al. description of the cohort(s)</vt:lpstr>
      <vt:lpstr>Graham et al. replication:  Designing the target cohort in ATLAS</vt:lpstr>
      <vt:lpstr>Graham et al. replication:  Designing the target cohort in ATLAS</vt:lpstr>
      <vt:lpstr>Graham et al. replication:  Designing the target cohort in ATLAS</vt:lpstr>
      <vt:lpstr>Graham et al. replication:  Designing the target cohort in ATLAS</vt:lpstr>
      <vt:lpstr>Graham et al. replication:  Designing the target cohort in ATLAS</vt:lpstr>
      <vt:lpstr>Graham et al. replication:  Designing the target cohort in ATLAS</vt:lpstr>
      <vt:lpstr>Graham et al. replication:  Designing the target cohort in ATLAS</vt:lpstr>
      <vt:lpstr>Graham et al. replication:  Designing the outcome cohort in ATLAS</vt:lpstr>
      <vt:lpstr>Graham et al. replication:  Designing the outcome cohort in ATLAS</vt:lpstr>
      <vt:lpstr>Graham et al. replication:  Designing the study in ATLAS</vt:lpstr>
      <vt:lpstr>Graham et al. replication:  Designing the study in ATLAS</vt:lpstr>
      <vt:lpstr>Graham et al. replication:  Specifying the comparison</vt:lpstr>
      <vt:lpstr>Graham et al. replication:  Specifying the comparison</vt:lpstr>
      <vt:lpstr>Graham et al. replication:  Specifying the comparison</vt:lpstr>
      <vt:lpstr>Graham et al. replication:  Specifying the analysis settings</vt:lpstr>
      <vt:lpstr>Graham et al. replication:  Specifying the analysis settings</vt:lpstr>
      <vt:lpstr>Graham et al. replication:  covariates for confounding adjustment</vt:lpstr>
      <vt:lpstr>Graham et al. replication:  covariates for confounding adjustment</vt:lpstr>
      <vt:lpstr>Graham et al. replication:  covariates for confounding adjustment</vt:lpstr>
      <vt:lpstr>Graham et al. replication:  covariates for confounding adjustment</vt:lpstr>
      <vt:lpstr>Graham et al. replication:  specifying time-at-risk</vt:lpstr>
      <vt:lpstr>Graham et al. replication:  specifying the propensity score model</vt:lpstr>
      <vt:lpstr>Graham et al. replication:  specifying the propensity score model</vt:lpstr>
      <vt:lpstr>PowerPoint Presentation</vt:lpstr>
      <vt:lpstr>PowerPoint Presentation</vt:lpstr>
      <vt:lpstr>PowerPoint Presentation</vt:lpstr>
      <vt:lpstr>Graham et al. replication:  exporting the study package for execution</vt:lpstr>
      <vt:lpstr>Anatomy of the study package</vt:lpstr>
      <vt:lpstr>Anatomy of the study package</vt:lpstr>
      <vt:lpstr>How to install?</vt:lpstr>
      <vt:lpstr>Installing dependencies</vt:lpstr>
      <vt:lpstr>Running package</vt:lpstr>
      <vt:lpstr>Export data model</vt:lpstr>
      <vt:lpstr>Launching the Shiny app</vt:lpstr>
      <vt:lpstr>Evidence Explorer</vt:lpstr>
      <vt:lpstr>Concluding remarks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Weaver, James [JANUS]</cp:lastModifiedBy>
  <cp:revision>530</cp:revision>
  <dcterms:created xsi:type="dcterms:W3CDTF">2013-12-30T14:14:20Z</dcterms:created>
  <dcterms:modified xsi:type="dcterms:W3CDTF">2019-09-18T13:53:39Z</dcterms:modified>
</cp:coreProperties>
</file>