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147375777" r:id="rId4"/>
    <p:sldId id="2147471227" r:id="rId5"/>
    <p:sldId id="15367838" r:id="rId6"/>
    <p:sldId id="259" r:id="rId7"/>
    <p:sldId id="703" r:id="rId8"/>
    <p:sldId id="15367898" r:id="rId9"/>
    <p:sldId id="15367948" r:id="rId10"/>
    <p:sldId id="2147471219" r:id="rId11"/>
    <p:sldId id="2147375770" r:id="rId12"/>
    <p:sldId id="2147375778" r:id="rId13"/>
    <p:sldId id="294" r:id="rId14"/>
    <p:sldId id="265" r:id="rId15"/>
    <p:sldId id="301" r:id="rId16"/>
    <p:sldId id="295" r:id="rId17"/>
    <p:sldId id="296" r:id="rId18"/>
    <p:sldId id="554" r:id="rId19"/>
    <p:sldId id="2147471220" r:id="rId20"/>
    <p:sldId id="15368027" r:id="rId21"/>
    <p:sldId id="2147471229" r:id="rId22"/>
    <p:sldId id="2147471230" r:id="rId23"/>
    <p:sldId id="2147471231" r:id="rId24"/>
    <p:sldId id="2147375767" r:id="rId25"/>
    <p:sldId id="2147375768" r:id="rId26"/>
    <p:sldId id="15367960" r:id="rId27"/>
    <p:sldId id="2147471221" r:id="rId28"/>
    <p:sldId id="2147471241" r:id="rId29"/>
    <p:sldId id="2147374181" r:id="rId30"/>
    <p:sldId id="2147471223" r:id="rId31"/>
    <p:sldId id="2147471222" r:id="rId32"/>
    <p:sldId id="2147471232" r:id="rId33"/>
    <p:sldId id="297" r:id="rId34"/>
    <p:sldId id="298" r:id="rId35"/>
    <p:sldId id="2147471233" r:id="rId36"/>
    <p:sldId id="2147471234" r:id="rId37"/>
    <p:sldId id="2147374199" r:id="rId38"/>
    <p:sldId id="2147374202" r:id="rId39"/>
    <p:sldId id="2147374201" r:id="rId40"/>
    <p:sldId id="15368025" r:id="rId41"/>
    <p:sldId id="411" r:id="rId42"/>
    <p:sldId id="2147471240" r:id="rId43"/>
    <p:sldId id="2147471235" r:id="rId44"/>
    <p:sldId id="401" r:id="rId45"/>
    <p:sldId id="410" r:id="rId46"/>
    <p:sldId id="2147471243" r:id="rId47"/>
    <p:sldId id="2147471237" r:id="rId48"/>
    <p:sldId id="2147471239" r:id="rId49"/>
    <p:sldId id="2147471236" r:id="rId50"/>
    <p:sldId id="446" r:id="rId51"/>
    <p:sldId id="2147471242" r:id="rId52"/>
    <p:sldId id="214747123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CCB10"/>
    <a:srgbClr val="EB6622"/>
    <a:srgbClr val="153153"/>
    <a:srgbClr val="E28700"/>
    <a:srgbClr val="FF99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A9C07-1435-4679-AE03-E29BF3419B16}" v="159" dt="2025-10-05T12:50:53.975"/>
    <p1510:client id="{C9FFC362-B28B-F2A6-8D78-F4E4965745B9}" v="13" dt="2025-10-03T20:03:46.653"/>
    <p1510:client id="{DAD1B3F4-6AEF-4414-8CEC-74041E778B25}" v="97" dt="2025-10-05T13:43:05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61" autoAdjust="0"/>
  </p:normalViewPr>
  <p:slideViewPr>
    <p:cSldViewPr snapToGrid="0">
      <p:cViewPr varScale="1">
        <p:scale>
          <a:sx n="123" d="100"/>
          <a:sy n="123" d="100"/>
        </p:scale>
        <p:origin x="96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Hripcsak" userId="S::hripcsak@ohdsi.org::8491ad73-9de9-4ae8-b6bd-60f8ce812a6e" providerId="AD" clId="Web-{43316E33-52A9-41CC-B71A-46E8FDB2C514}"/>
    <pc:docChg chg="modSld">
      <pc:chgData name="George Hripcsak" userId="S::hripcsak@ohdsi.org::8491ad73-9de9-4ae8-b6bd-60f8ce812a6e" providerId="AD" clId="Web-{43316E33-52A9-41CC-B71A-46E8FDB2C514}" dt="2025-09-24T12:54:01.325" v="8" actId="20577"/>
      <pc:docMkLst>
        <pc:docMk/>
      </pc:docMkLst>
      <pc:sldChg chg="modSp">
        <pc:chgData name="George Hripcsak" userId="S::hripcsak@ohdsi.org::8491ad73-9de9-4ae8-b6bd-60f8ce812a6e" providerId="AD" clId="Web-{43316E33-52A9-41CC-B71A-46E8FDB2C514}" dt="2025-09-24T12:54:01.325" v="8" actId="20577"/>
        <pc:sldMkLst>
          <pc:docMk/>
          <pc:sldMk cId="2031347477" sldId="2147375767"/>
        </pc:sldMkLst>
        <pc:spChg chg="mod">
          <ac:chgData name="George Hripcsak" userId="S::hripcsak@ohdsi.org::8491ad73-9de9-4ae8-b6bd-60f8ce812a6e" providerId="AD" clId="Web-{43316E33-52A9-41CC-B71A-46E8FDB2C514}" dt="2025-09-24T12:54:01.325" v="8" actId="20577"/>
          <ac:spMkLst>
            <pc:docMk/>
            <pc:sldMk cId="2031347477" sldId="2147375767"/>
            <ac:spMk id="2" creationId="{3C1A6F25-1DAA-DA40-1A62-ADF83C6C4E18}"/>
          </ac:spMkLst>
        </pc:spChg>
      </pc:sldChg>
    </pc:docChg>
  </pc:docChgLst>
  <pc:docChgLst>
    <pc:chgData name="Guest User" userId="S::urn:spo:tenantanon#a30f0094-9120-4aab-ba4c-e5509023b2d5::" providerId="AD" clId="Web-{C9FFC362-B28B-F2A6-8D78-F4E4965745B9}"/>
    <pc:docChg chg="addSld delSld modSld">
      <pc:chgData name="Guest User" userId="S::urn:spo:tenantanon#a30f0094-9120-4aab-ba4c-e5509023b2d5::" providerId="AD" clId="Web-{C9FFC362-B28B-F2A6-8D78-F4E4965745B9}" dt="2025-10-03T20:03:46.653" v="12" actId="20577"/>
      <pc:docMkLst>
        <pc:docMk/>
      </pc:docMkLst>
      <pc:sldChg chg="add del">
        <pc:chgData name="Guest User" userId="S::urn:spo:tenantanon#a30f0094-9120-4aab-ba4c-e5509023b2d5::" providerId="AD" clId="Web-{C9FFC362-B28B-F2A6-8D78-F4E4965745B9}" dt="2025-10-03T20:02:11.104" v="6"/>
        <pc:sldMkLst>
          <pc:docMk/>
          <pc:sldMk cId="1119521447" sldId="554"/>
        </pc:sldMkLst>
      </pc:sldChg>
      <pc:sldChg chg="add del">
        <pc:chgData name="Guest User" userId="S::urn:spo:tenantanon#a30f0094-9120-4aab-ba4c-e5509023b2d5::" providerId="AD" clId="Web-{C9FFC362-B28B-F2A6-8D78-F4E4965745B9}" dt="2025-10-03T20:02:11.323" v="8"/>
        <pc:sldMkLst>
          <pc:docMk/>
          <pc:sldMk cId="32630595" sldId="15368027"/>
        </pc:sldMkLst>
      </pc:sldChg>
      <pc:sldChg chg="add del">
        <pc:chgData name="Guest User" userId="S::urn:spo:tenantanon#a30f0094-9120-4aab-ba4c-e5509023b2d5::" providerId="AD" clId="Web-{C9FFC362-B28B-F2A6-8D78-F4E4965745B9}" dt="2025-10-03T20:02:11.213" v="7"/>
        <pc:sldMkLst>
          <pc:docMk/>
          <pc:sldMk cId="3252961128" sldId="2147471220"/>
        </pc:sldMkLst>
      </pc:sldChg>
      <pc:sldChg chg="modSp">
        <pc:chgData name="Guest User" userId="S::urn:spo:tenantanon#a30f0094-9120-4aab-ba4c-e5509023b2d5::" providerId="AD" clId="Web-{C9FFC362-B28B-F2A6-8D78-F4E4965745B9}" dt="2025-10-03T20:03:46.653" v="12" actId="20577"/>
        <pc:sldMkLst>
          <pc:docMk/>
          <pc:sldMk cId="1284772891" sldId="2147471222"/>
        </pc:sldMkLst>
        <pc:spChg chg="mod">
          <ac:chgData name="Guest User" userId="S::urn:spo:tenantanon#a30f0094-9120-4aab-ba4c-e5509023b2d5::" providerId="AD" clId="Web-{C9FFC362-B28B-F2A6-8D78-F4E4965745B9}" dt="2025-10-03T20:03:46.653" v="12" actId="20577"/>
          <ac:spMkLst>
            <pc:docMk/>
            <pc:sldMk cId="1284772891" sldId="2147471222"/>
            <ac:spMk id="3" creationId="{7FF1BC0D-09D2-73B0-95E2-75A285FAF991}"/>
          </ac:spMkLst>
        </pc:spChg>
      </pc:sldChg>
      <pc:sldChg chg="add del">
        <pc:chgData name="Guest User" userId="S::urn:spo:tenantanon#a30f0094-9120-4aab-ba4c-e5509023b2d5::" providerId="AD" clId="Web-{C9FFC362-B28B-F2A6-8D78-F4E4965745B9}" dt="2025-10-03T20:02:11.448" v="9"/>
        <pc:sldMkLst>
          <pc:docMk/>
          <pc:sldMk cId="3761385570" sldId="2147471229"/>
        </pc:sldMkLst>
      </pc:sldChg>
      <pc:sldChg chg="add del">
        <pc:chgData name="Guest User" userId="S::urn:spo:tenantanon#a30f0094-9120-4aab-ba4c-e5509023b2d5::" providerId="AD" clId="Web-{C9FFC362-B28B-F2A6-8D78-F4E4965745B9}" dt="2025-10-03T20:02:11.573" v="10"/>
        <pc:sldMkLst>
          <pc:docMk/>
          <pc:sldMk cId="128360473" sldId="2147471230"/>
        </pc:sldMkLst>
      </pc:sldChg>
      <pc:sldChg chg="add del">
        <pc:chgData name="Guest User" userId="S::urn:spo:tenantanon#a30f0094-9120-4aab-ba4c-e5509023b2d5::" providerId="AD" clId="Web-{C9FFC362-B28B-F2A6-8D78-F4E4965745B9}" dt="2025-10-03T20:02:11.713" v="11"/>
        <pc:sldMkLst>
          <pc:docMk/>
          <pc:sldMk cId="3236241107" sldId="2147471231"/>
        </pc:sldMkLst>
      </pc:sldChg>
    </pc:docChg>
  </pc:docChgLst>
  <pc:docChgLst>
    <pc:chgData name="George Hripcsak" userId="S::hripcsak@ohdsi.org::8491ad73-9de9-4ae8-b6bd-60f8ce812a6e" providerId="AD" clId="Web-{458A9C07-1435-4679-AE03-E29BF3419B16}"/>
    <pc:docChg chg="addSld delSld modSld">
      <pc:chgData name="George Hripcsak" userId="S::hripcsak@ohdsi.org::8491ad73-9de9-4ae8-b6bd-60f8ce812a6e" providerId="AD" clId="Web-{458A9C07-1435-4679-AE03-E29BF3419B16}" dt="2025-10-05T12:50:53.303" v="121" actId="20577"/>
      <pc:docMkLst>
        <pc:docMk/>
      </pc:docMkLst>
      <pc:sldChg chg="modSp">
        <pc:chgData name="George Hripcsak" userId="S::hripcsak@ohdsi.org::8491ad73-9de9-4ae8-b6bd-60f8ce812a6e" providerId="AD" clId="Web-{458A9C07-1435-4679-AE03-E29BF3419B16}" dt="2025-10-05T12:41:40.552" v="3" actId="20577"/>
        <pc:sldMkLst>
          <pc:docMk/>
          <pc:sldMk cId="3709383799" sldId="257"/>
        </pc:sldMkLst>
        <pc:spChg chg="mod">
          <ac:chgData name="George Hripcsak" userId="S::hripcsak@ohdsi.org::8491ad73-9de9-4ae8-b6bd-60f8ce812a6e" providerId="AD" clId="Web-{458A9C07-1435-4679-AE03-E29BF3419B16}" dt="2025-10-05T12:41:40.552" v="3" actId="20577"/>
          <ac:spMkLst>
            <pc:docMk/>
            <pc:sldMk cId="3709383799" sldId="257"/>
            <ac:spMk id="3" creationId="{39A1DD1A-1A22-512F-7448-63826E76ADE0}"/>
          </ac:spMkLst>
        </pc:spChg>
      </pc:sldChg>
      <pc:sldChg chg="modSp">
        <pc:chgData name="George Hripcsak" userId="S::hripcsak@ohdsi.org::8491ad73-9de9-4ae8-b6bd-60f8ce812a6e" providerId="AD" clId="Web-{458A9C07-1435-4679-AE03-E29BF3419B16}" dt="2025-10-05T12:42:30.551" v="19" actId="14100"/>
        <pc:sldMkLst>
          <pc:docMk/>
          <pc:sldMk cId="1673058106" sldId="259"/>
        </pc:sldMkLst>
        <pc:spChg chg="mod">
          <ac:chgData name="George Hripcsak" userId="S::hripcsak@ohdsi.org::8491ad73-9de9-4ae8-b6bd-60f8ce812a6e" providerId="AD" clId="Web-{458A9C07-1435-4679-AE03-E29BF3419B16}" dt="2025-10-05T12:42:30.551" v="19" actId="14100"/>
          <ac:spMkLst>
            <pc:docMk/>
            <pc:sldMk cId="1673058106" sldId="259"/>
            <ac:spMk id="3" creationId="{7E8E8744-676A-78B7-B863-6CAC7F3A0F49}"/>
          </ac:spMkLst>
        </pc:spChg>
      </pc:sldChg>
      <pc:sldChg chg="addSp modSp addAnim modAnim">
        <pc:chgData name="George Hripcsak" userId="S::hripcsak@ohdsi.org::8491ad73-9de9-4ae8-b6bd-60f8ce812a6e" providerId="AD" clId="Web-{458A9C07-1435-4679-AE03-E29BF3419B16}" dt="2025-10-05T12:47:34.554" v="69"/>
        <pc:sldMkLst>
          <pc:docMk/>
          <pc:sldMk cId="2940966050" sldId="297"/>
        </pc:sldMkLst>
        <pc:spChg chg="add mod">
          <ac:chgData name="George Hripcsak" userId="S::hripcsak@ohdsi.org::8491ad73-9de9-4ae8-b6bd-60f8ce812a6e" providerId="AD" clId="Web-{458A9C07-1435-4679-AE03-E29BF3419B16}" dt="2025-10-05T12:47:18.539" v="67" actId="20577"/>
          <ac:spMkLst>
            <pc:docMk/>
            <pc:sldMk cId="2940966050" sldId="297"/>
            <ac:spMk id="3" creationId="{B82050EF-A793-BB67-5FDA-4C8BA8FFC801}"/>
          </ac:spMkLst>
        </pc:spChg>
      </pc:sldChg>
      <pc:sldChg chg="modSp">
        <pc:chgData name="George Hripcsak" userId="S::hripcsak@ohdsi.org::8491ad73-9de9-4ae8-b6bd-60f8ce812a6e" providerId="AD" clId="Web-{458A9C07-1435-4679-AE03-E29BF3419B16}" dt="2025-10-05T12:48:30.681" v="83" actId="1076"/>
        <pc:sldMkLst>
          <pc:docMk/>
          <pc:sldMk cId="150981406" sldId="15368025"/>
        </pc:sldMkLst>
        <pc:spChg chg="mod">
          <ac:chgData name="George Hripcsak" userId="S::hripcsak@ohdsi.org::8491ad73-9de9-4ae8-b6bd-60f8ce812a6e" providerId="AD" clId="Web-{458A9C07-1435-4679-AE03-E29BF3419B16}" dt="2025-10-05T12:48:30.681" v="83" actId="1076"/>
          <ac:spMkLst>
            <pc:docMk/>
            <pc:sldMk cId="150981406" sldId="15368025"/>
            <ac:spMk id="5" creationId="{00000000-0000-0000-0000-000000000000}"/>
          </ac:spMkLst>
        </pc:spChg>
      </pc:sldChg>
      <pc:sldChg chg="modSp">
        <pc:chgData name="George Hripcsak" userId="S::hripcsak@ohdsi.org::8491ad73-9de9-4ae8-b6bd-60f8ce812a6e" providerId="AD" clId="Web-{458A9C07-1435-4679-AE03-E29BF3419B16}" dt="2025-10-05T12:44:50.256" v="23" actId="20577"/>
        <pc:sldMkLst>
          <pc:docMk/>
          <pc:sldMk cId="1284772891" sldId="2147471222"/>
        </pc:sldMkLst>
        <pc:spChg chg="mod">
          <ac:chgData name="George Hripcsak" userId="S::hripcsak@ohdsi.org::8491ad73-9de9-4ae8-b6bd-60f8ce812a6e" providerId="AD" clId="Web-{458A9C07-1435-4679-AE03-E29BF3419B16}" dt="2025-10-05T12:44:50.256" v="23" actId="20577"/>
          <ac:spMkLst>
            <pc:docMk/>
            <pc:sldMk cId="1284772891" sldId="2147471222"/>
            <ac:spMk id="3" creationId="{7FF1BC0D-09D2-73B0-95E2-75A285FAF991}"/>
          </ac:spMkLst>
        </pc:spChg>
      </pc:sldChg>
      <pc:sldChg chg="modSp">
        <pc:chgData name="George Hripcsak" userId="S::hripcsak@ohdsi.org::8491ad73-9de9-4ae8-b6bd-60f8ce812a6e" providerId="AD" clId="Web-{458A9C07-1435-4679-AE03-E29BF3419B16}" dt="2025-10-05T12:48:16.665" v="73" actId="20577"/>
        <pc:sldMkLst>
          <pc:docMk/>
          <pc:sldMk cId="2424706786" sldId="2147471234"/>
        </pc:sldMkLst>
        <pc:spChg chg="mod">
          <ac:chgData name="George Hripcsak" userId="S::hripcsak@ohdsi.org::8491ad73-9de9-4ae8-b6bd-60f8ce812a6e" providerId="AD" clId="Web-{458A9C07-1435-4679-AE03-E29BF3419B16}" dt="2025-10-05T12:48:16.665" v="73" actId="20577"/>
          <ac:spMkLst>
            <pc:docMk/>
            <pc:sldMk cId="2424706786" sldId="2147471234"/>
            <ac:spMk id="3" creationId="{778C9682-BC13-650C-6827-0034EAE3211E}"/>
          </ac:spMkLst>
        </pc:spChg>
      </pc:sldChg>
      <pc:sldChg chg="modSp">
        <pc:chgData name="George Hripcsak" userId="S::hripcsak@ohdsi.org::8491ad73-9de9-4ae8-b6bd-60f8ce812a6e" providerId="AD" clId="Web-{458A9C07-1435-4679-AE03-E29BF3419B16}" dt="2025-10-05T12:49:54.940" v="99" actId="20577"/>
        <pc:sldMkLst>
          <pc:docMk/>
          <pc:sldMk cId="440285125" sldId="2147471237"/>
        </pc:sldMkLst>
        <pc:spChg chg="mod">
          <ac:chgData name="George Hripcsak" userId="S::hripcsak@ohdsi.org::8491ad73-9de9-4ae8-b6bd-60f8ce812a6e" providerId="AD" clId="Web-{458A9C07-1435-4679-AE03-E29BF3419B16}" dt="2025-10-05T12:49:54.940" v="99" actId="20577"/>
          <ac:spMkLst>
            <pc:docMk/>
            <pc:sldMk cId="440285125" sldId="2147471237"/>
            <ac:spMk id="3" creationId="{3C753C6A-F504-FCAE-B5E2-6A77303C22A6}"/>
          </ac:spMkLst>
        </pc:spChg>
      </pc:sldChg>
      <pc:sldChg chg="modSp add replId delAnim">
        <pc:chgData name="George Hripcsak" userId="S::hripcsak@ohdsi.org::8491ad73-9de9-4ae8-b6bd-60f8ce812a6e" providerId="AD" clId="Web-{458A9C07-1435-4679-AE03-E29BF3419B16}" dt="2025-10-05T12:43:36.599" v="22"/>
        <pc:sldMkLst>
          <pc:docMk/>
          <pc:sldMk cId="2593806431" sldId="2147471241"/>
        </pc:sldMkLst>
        <pc:spChg chg="mod">
          <ac:chgData name="George Hripcsak" userId="S::hripcsak@ohdsi.org::8491ad73-9de9-4ae8-b6bd-60f8ce812a6e" providerId="AD" clId="Web-{458A9C07-1435-4679-AE03-E29BF3419B16}" dt="2025-10-05T12:43:22.130" v="21" actId="1076"/>
          <ac:spMkLst>
            <pc:docMk/>
            <pc:sldMk cId="2593806431" sldId="2147471241"/>
            <ac:spMk id="10" creationId="{51CE077C-2595-60E6-ED4F-EC8E136DAEB1}"/>
          </ac:spMkLst>
        </pc:spChg>
      </pc:sldChg>
      <pc:sldChg chg="add del replId">
        <pc:chgData name="George Hripcsak" userId="S::hripcsak@ohdsi.org::8491ad73-9de9-4ae8-b6bd-60f8ce812a6e" providerId="AD" clId="Web-{458A9C07-1435-4679-AE03-E29BF3419B16}" dt="2025-10-05T12:45:18.319" v="25"/>
        <pc:sldMkLst>
          <pc:docMk/>
          <pc:sldMk cId="1396518158" sldId="2147471242"/>
        </pc:sldMkLst>
      </pc:sldChg>
      <pc:sldChg chg="modSp new">
        <pc:chgData name="George Hripcsak" userId="S::hripcsak@ohdsi.org::8491ad73-9de9-4ae8-b6bd-60f8ce812a6e" providerId="AD" clId="Web-{458A9C07-1435-4679-AE03-E29BF3419B16}" dt="2025-10-05T12:50:53.303" v="121" actId="20577"/>
        <pc:sldMkLst>
          <pc:docMk/>
          <pc:sldMk cId="1859135968" sldId="2147471242"/>
        </pc:sldMkLst>
        <pc:spChg chg="mod">
          <ac:chgData name="George Hripcsak" userId="S::hripcsak@ohdsi.org::8491ad73-9de9-4ae8-b6bd-60f8ce812a6e" providerId="AD" clId="Web-{458A9C07-1435-4679-AE03-E29BF3419B16}" dt="2025-10-05T12:50:36.005" v="103" actId="20577"/>
          <ac:spMkLst>
            <pc:docMk/>
            <pc:sldMk cId="1859135968" sldId="2147471242"/>
            <ac:spMk id="2" creationId="{E86DEF39-3C16-FBA4-327E-DDC5794125E8}"/>
          </ac:spMkLst>
        </pc:spChg>
        <pc:spChg chg="mod">
          <ac:chgData name="George Hripcsak" userId="S::hripcsak@ohdsi.org::8491ad73-9de9-4ae8-b6bd-60f8ce812a6e" providerId="AD" clId="Web-{458A9C07-1435-4679-AE03-E29BF3419B16}" dt="2025-10-05T12:50:53.303" v="121" actId="20577"/>
          <ac:spMkLst>
            <pc:docMk/>
            <pc:sldMk cId="1859135968" sldId="2147471242"/>
            <ac:spMk id="3" creationId="{6F59A3E7-489D-E311-5FBC-14727A021080}"/>
          </ac:spMkLst>
        </pc:spChg>
      </pc:sldChg>
      <pc:sldChg chg="add del">
        <pc:chgData name="George Hripcsak" userId="S::hripcsak@ohdsi.org::8491ad73-9de9-4ae8-b6bd-60f8ce812a6e" providerId="AD" clId="Web-{458A9C07-1435-4679-AE03-E29BF3419B16}" dt="2025-10-05T12:45:37.100" v="27"/>
        <pc:sldMkLst>
          <pc:docMk/>
          <pc:sldMk cId="3632025252" sldId="2147471242"/>
        </pc:sldMkLst>
      </pc:sldChg>
    </pc:docChg>
  </pc:docChgLst>
  <pc:docChgLst>
    <pc:chgData name="George Hripcsak" userId="S::hripcsak@ohdsi.org::8491ad73-9de9-4ae8-b6bd-60f8ce812a6e" providerId="AD" clId="Web-{79D9B499-4FB3-4039-945C-5F58071FCD19}"/>
    <pc:docChg chg="addSld delSld modSld sldOrd">
      <pc:chgData name="George Hripcsak" userId="S::hripcsak@ohdsi.org::8491ad73-9de9-4ae8-b6bd-60f8ce812a6e" providerId="AD" clId="Web-{79D9B499-4FB3-4039-945C-5F58071FCD19}" dt="2025-09-24T09:57:54.457" v="230"/>
      <pc:docMkLst>
        <pc:docMk/>
      </pc:docMkLst>
      <pc:sldChg chg="modSp">
        <pc:chgData name="George Hripcsak" userId="S::hripcsak@ohdsi.org::8491ad73-9de9-4ae8-b6bd-60f8ce812a6e" providerId="AD" clId="Web-{79D9B499-4FB3-4039-945C-5F58071FCD19}" dt="2025-09-24T09:53:20.126" v="207" actId="20577"/>
        <pc:sldMkLst>
          <pc:docMk/>
          <pc:sldMk cId="0" sldId="295"/>
        </pc:sldMkLst>
        <pc:spChg chg="mod">
          <ac:chgData name="George Hripcsak" userId="S::hripcsak@ohdsi.org::8491ad73-9de9-4ae8-b6bd-60f8ce812a6e" providerId="AD" clId="Web-{79D9B499-4FB3-4039-945C-5F58071FCD19}" dt="2025-09-24T09:53:20.126" v="207" actId="20577"/>
          <ac:spMkLst>
            <pc:docMk/>
            <pc:sldMk cId="0" sldId="295"/>
            <ac:spMk id="214019" creationId="{0ED9FC80-1BEC-9269-EDF6-9855A416D5A0}"/>
          </ac:spMkLst>
        </pc:spChg>
      </pc:sldChg>
      <pc:sldChg chg="modSp">
        <pc:chgData name="George Hripcsak" userId="S::hripcsak@ohdsi.org::8491ad73-9de9-4ae8-b6bd-60f8ce812a6e" providerId="AD" clId="Web-{79D9B499-4FB3-4039-945C-5F58071FCD19}" dt="2025-09-24T09:53:30.923" v="212" actId="20577"/>
        <pc:sldMkLst>
          <pc:docMk/>
          <pc:sldMk cId="0" sldId="296"/>
        </pc:sldMkLst>
        <pc:spChg chg="mod">
          <ac:chgData name="George Hripcsak" userId="S::hripcsak@ohdsi.org::8491ad73-9de9-4ae8-b6bd-60f8ce812a6e" providerId="AD" clId="Web-{79D9B499-4FB3-4039-945C-5F58071FCD19}" dt="2025-09-24T09:53:30.923" v="212" actId="20577"/>
          <ac:spMkLst>
            <pc:docMk/>
            <pc:sldMk cId="0" sldId="296"/>
            <ac:spMk id="215043" creationId="{4BB96877-A28B-7DE4-BB72-7038E8A8E94F}"/>
          </ac:spMkLst>
        </pc:spChg>
      </pc:sldChg>
      <pc:sldChg chg="modSp">
        <pc:chgData name="George Hripcsak" userId="S::hripcsak@ohdsi.org::8491ad73-9de9-4ae8-b6bd-60f8ce812a6e" providerId="AD" clId="Web-{79D9B499-4FB3-4039-945C-5F58071FCD19}" dt="2025-09-24T09:53:26.423" v="210" actId="20577"/>
        <pc:sldMkLst>
          <pc:docMk/>
          <pc:sldMk cId="0" sldId="301"/>
        </pc:sldMkLst>
        <pc:spChg chg="mod">
          <ac:chgData name="George Hripcsak" userId="S::hripcsak@ohdsi.org::8491ad73-9de9-4ae8-b6bd-60f8ce812a6e" providerId="AD" clId="Web-{79D9B499-4FB3-4039-945C-5F58071FCD19}" dt="2025-09-24T09:53:26.423" v="210" actId="20577"/>
          <ac:spMkLst>
            <pc:docMk/>
            <pc:sldMk cId="0" sldId="301"/>
            <ac:spMk id="221187" creationId="{8F18FF4B-6FA2-C526-CF8C-E21AEA639CC0}"/>
          </ac:spMkLst>
        </pc:spChg>
      </pc:sldChg>
      <pc:sldChg chg="ord">
        <pc:chgData name="George Hripcsak" userId="S::hripcsak@ohdsi.org::8491ad73-9de9-4ae8-b6bd-60f8ce812a6e" providerId="AD" clId="Web-{79D9B499-4FB3-4039-945C-5F58071FCD19}" dt="2025-09-24T09:50:19.810" v="186"/>
        <pc:sldMkLst>
          <pc:docMk/>
          <pc:sldMk cId="285152194" sldId="703"/>
        </pc:sldMkLst>
      </pc:sldChg>
      <pc:sldChg chg="add">
        <pc:chgData name="George Hripcsak" userId="S::hripcsak@ohdsi.org::8491ad73-9de9-4ae8-b6bd-60f8ce812a6e" providerId="AD" clId="Web-{79D9B499-4FB3-4039-945C-5F58071FCD19}" dt="2025-09-24T09:57:54.457" v="230"/>
        <pc:sldMkLst>
          <pc:docMk/>
          <pc:sldMk cId="1888879991" sldId="15367960"/>
        </pc:sldMkLst>
      </pc:sldChg>
      <pc:sldChg chg="modSp">
        <pc:chgData name="George Hripcsak" userId="S::hripcsak@ohdsi.org::8491ad73-9de9-4ae8-b6bd-60f8ce812a6e" providerId="AD" clId="Web-{79D9B499-4FB3-4039-945C-5F58071FCD19}" dt="2025-09-24T09:54:47.533" v="219" actId="1076"/>
        <pc:sldMkLst>
          <pc:docMk/>
          <pc:sldMk cId="3639267417" sldId="2147374181"/>
        </pc:sldMkLst>
        <pc:spChg chg="mod">
          <ac:chgData name="George Hripcsak" userId="S::hripcsak@ohdsi.org::8491ad73-9de9-4ae8-b6bd-60f8ce812a6e" providerId="AD" clId="Web-{79D9B499-4FB3-4039-945C-5F58071FCD19}" dt="2025-09-24T09:54:47.533" v="219" actId="1076"/>
          <ac:spMkLst>
            <pc:docMk/>
            <pc:sldMk cId="3639267417" sldId="2147374181"/>
            <ac:spMk id="4" creationId="{00000000-0000-0000-0000-000000000000}"/>
          </ac:spMkLst>
        </pc:spChg>
        <pc:spChg chg="mod">
          <ac:chgData name="George Hripcsak" userId="S::hripcsak@ohdsi.org::8491ad73-9de9-4ae8-b6bd-60f8ce812a6e" providerId="AD" clId="Web-{79D9B499-4FB3-4039-945C-5F58071FCD19}" dt="2025-09-24T09:54:32.580" v="215" actId="1076"/>
          <ac:spMkLst>
            <pc:docMk/>
            <pc:sldMk cId="3639267417" sldId="2147374181"/>
            <ac:spMk id="119" creationId="{00000000-0000-0000-0000-000000000000}"/>
          </ac:spMkLst>
        </pc:spChg>
      </pc:sldChg>
      <pc:sldChg chg="add">
        <pc:chgData name="George Hripcsak" userId="S::hripcsak@ohdsi.org::8491ad73-9de9-4ae8-b6bd-60f8ce812a6e" providerId="AD" clId="Web-{79D9B499-4FB3-4039-945C-5F58071FCD19}" dt="2025-09-24T09:57:54.160" v="228"/>
        <pc:sldMkLst>
          <pc:docMk/>
          <pc:sldMk cId="2031347477" sldId="2147375767"/>
        </pc:sldMkLst>
      </pc:sldChg>
      <pc:sldChg chg="add">
        <pc:chgData name="George Hripcsak" userId="S::hripcsak@ohdsi.org::8491ad73-9de9-4ae8-b6bd-60f8ce812a6e" providerId="AD" clId="Web-{79D9B499-4FB3-4039-945C-5F58071FCD19}" dt="2025-09-24T09:57:54.269" v="229"/>
        <pc:sldMkLst>
          <pc:docMk/>
          <pc:sldMk cId="566412331" sldId="2147375768"/>
        </pc:sldMkLst>
      </pc:sldChg>
      <pc:sldChg chg="modSp">
        <pc:chgData name="George Hripcsak" userId="S::hripcsak@ohdsi.org::8491ad73-9de9-4ae8-b6bd-60f8ce812a6e" providerId="AD" clId="Web-{79D9B499-4FB3-4039-945C-5F58071FCD19}" dt="2025-09-24T09:39:25.349" v="18"/>
        <pc:sldMkLst>
          <pc:docMk/>
          <pc:sldMk cId="3565455837" sldId="2147375777"/>
        </pc:sldMkLst>
        <pc:graphicFrameChg chg="mod modGraphic">
          <ac:chgData name="George Hripcsak" userId="S::hripcsak@ohdsi.org::8491ad73-9de9-4ae8-b6bd-60f8ce812a6e" providerId="AD" clId="Web-{79D9B499-4FB3-4039-945C-5F58071FCD19}" dt="2025-09-24T09:39:25.349" v="18"/>
          <ac:graphicFrameMkLst>
            <pc:docMk/>
            <pc:sldMk cId="3565455837" sldId="2147375777"/>
            <ac:graphicFrameMk id="6" creationId="{598A8458-2F24-0F8F-69C6-7E3FA164BD90}"/>
          </ac:graphicFrameMkLst>
        </pc:graphicFrameChg>
      </pc:sldChg>
      <pc:sldChg chg="modSp">
        <pc:chgData name="George Hripcsak" userId="S::hripcsak@ohdsi.org::8491ad73-9de9-4ae8-b6bd-60f8ce812a6e" providerId="AD" clId="Web-{79D9B499-4FB3-4039-945C-5F58071FCD19}" dt="2025-09-24T09:51:35.062" v="201" actId="1076"/>
        <pc:sldMkLst>
          <pc:docMk/>
          <pc:sldMk cId="1453920971" sldId="2147375778"/>
        </pc:sldMkLst>
        <pc:spChg chg="mod">
          <ac:chgData name="George Hripcsak" userId="S::hripcsak@ohdsi.org::8491ad73-9de9-4ae8-b6bd-60f8ce812a6e" providerId="AD" clId="Web-{79D9B499-4FB3-4039-945C-5F58071FCD19}" dt="2025-09-24T09:51:35.062" v="201" actId="1076"/>
          <ac:spMkLst>
            <pc:docMk/>
            <pc:sldMk cId="1453920971" sldId="2147375778"/>
            <ac:spMk id="21" creationId="{1D35C3A3-A5CF-C667-5CBB-CA756C66562E}"/>
          </ac:spMkLst>
        </pc:spChg>
      </pc:sldChg>
      <pc:sldChg chg="ord">
        <pc:chgData name="George Hripcsak" userId="S::hripcsak@ohdsi.org::8491ad73-9de9-4ae8-b6bd-60f8ce812a6e" providerId="AD" clId="Web-{79D9B499-4FB3-4039-945C-5F58071FCD19}" dt="2025-09-24T09:50:04.716" v="185"/>
        <pc:sldMkLst>
          <pc:docMk/>
          <pc:sldMk cId="4294858433" sldId="2147471219"/>
        </pc:sldMkLst>
      </pc:sldChg>
    </pc:docChg>
  </pc:docChgLst>
  <pc:docChgLst>
    <pc:chgData name="George Hripcsak" userId="S::hripcsak@ohdsi.org::8491ad73-9de9-4ae8-b6bd-60f8ce812a6e" providerId="AD" clId="Web-{DAD1B3F4-6AEF-4414-8CEC-74041E778B25}"/>
    <pc:docChg chg="addSld modSld">
      <pc:chgData name="George Hripcsak" userId="S::hripcsak@ohdsi.org::8491ad73-9de9-4ae8-b6bd-60f8ce812a6e" providerId="AD" clId="Web-{DAD1B3F4-6AEF-4414-8CEC-74041E778B25}" dt="2025-10-05T13:43:05.640" v="93" actId="14100"/>
      <pc:docMkLst>
        <pc:docMk/>
      </pc:docMkLst>
      <pc:sldChg chg="delSp modSp">
        <pc:chgData name="George Hripcsak" userId="S::hripcsak@ohdsi.org::8491ad73-9de9-4ae8-b6bd-60f8ce812a6e" providerId="AD" clId="Web-{DAD1B3F4-6AEF-4414-8CEC-74041E778B25}" dt="2025-10-05T13:40:31.261" v="57" actId="20577"/>
        <pc:sldMkLst>
          <pc:docMk/>
          <pc:sldMk cId="985883455" sldId="410"/>
        </pc:sldMkLst>
        <pc:spChg chg="mod">
          <ac:chgData name="George Hripcsak" userId="S::hripcsak@ohdsi.org::8491ad73-9de9-4ae8-b6bd-60f8ce812a6e" providerId="AD" clId="Web-{DAD1B3F4-6AEF-4414-8CEC-74041E778B25}" dt="2025-10-05T13:40:31.261" v="57" actId="20577"/>
          <ac:spMkLst>
            <pc:docMk/>
            <pc:sldMk cId="985883455" sldId="410"/>
            <ac:spMk id="3" creationId="{00000000-0000-0000-0000-000000000000}"/>
          </ac:spMkLst>
        </pc:spChg>
        <pc:spChg chg="del">
          <ac:chgData name="George Hripcsak" userId="S::hripcsak@ohdsi.org::8491ad73-9de9-4ae8-b6bd-60f8ce812a6e" providerId="AD" clId="Web-{DAD1B3F4-6AEF-4414-8CEC-74041E778B25}" dt="2025-10-05T13:38:12.742" v="10"/>
          <ac:spMkLst>
            <pc:docMk/>
            <pc:sldMk cId="985883455" sldId="410"/>
            <ac:spMk id="4" creationId="{00000000-0000-0000-0000-000000000000}"/>
          </ac:spMkLst>
        </pc:spChg>
        <pc:spChg chg="del">
          <ac:chgData name="George Hripcsak" userId="S::hripcsak@ohdsi.org::8491ad73-9de9-4ae8-b6bd-60f8ce812a6e" providerId="AD" clId="Web-{DAD1B3F4-6AEF-4414-8CEC-74041E778B25}" dt="2025-10-05T13:38:12.742" v="7"/>
          <ac:spMkLst>
            <pc:docMk/>
            <pc:sldMk cId="985883455" sldId="410"/>
            <ac:spMk id="5" creationId="{00000000-0000-0000-0000-000000000000}"/>
          </ac:spMkLst>
        </pc:spChg>
        <pc:spChg chg="del">
          <ac:chgData name="George Hripcsak" userId="S::hripcsak@ohdsi.org::8491ad73-9de9-4ae8-b6bd-60f8ce812a6e" providerId="AD" clId="Web-{DAD1B3F4-6AEF-4414-8CEC-74041E778B25}" dt="2025-10-05T13:38:12.742" v="9"/>
          <ac:spMkLst>
            <pc:docMk/>
            <pc:sldMk cId="985883455" sldId="410"/>
            <ac:spMk id="6" creationId="{00000000-0000-0000-0000-000000000000}"/>
          </ac:spMkLst>
        </pc:spChg>
        <pc:spChg chg="del">
          <ac:chgData name="George Hripcsak" userId="S::hripcsak@ohdsi.org::8491ad73-9de9-4ae8-b6bd-60f8ce812a6e" providerId="AD" clId="Web-{DAD1B3F4-6AEF-4414-8CEC-74041E778B25}" dt="2025-10-05T13:38:12.742" v="8"/>
          <ac:spMkLst>
            <pc:docMk/>
            <pc:sldMk cId="985883455" sldId="410"/>
            <ac:spMk id="7" creationId="{00000000-0000-0000-0000-000000000000}"/>
          </ac:spMkLst>
        </pc:spChg>
        <pc:spChg chg="del">
          <ac:chgData name="George Hripcsak" userId="S::hripcsak@ohdsi.org::8491ad73-9de9-4ae8-b6bd-60f8ce812a6e" providerId="AD" clId="Web-{DAD1B3F4-6AEF-4414-8CEC-74041E778B25}" dt="2025-10-05T13:38:12.742" v="6"/>
          <ac:spMkLst>
            <pc:docMk/>
            <pc:sldMk cId="985883455" sldId="410"/>
            <ac:spMk id="8" creationId="{00000000-0000-0000-0000-000000000000}"/>
          </ac:spMkLst>
        </pc:spChg>
        <pc:spChg chg="del">
          <ac:chgData name="George Hripcsak" userId="S::hripcsak@ohdsi.org::8491ad73-9de9-4ae8-b6bd-60f8ce812a6e" providerId="AD" clId="Web-{DAD1B3F4-6AEF-4414-8CEC-74041E778B25}" dt="2025-10-05T13:38:12.742" v="5"/>
          <ac:spMkLst>
            <pc:docMk/>
            <pc:sldMk cId="985883455" sldId="410"/>
            <ac:spMk id="9" creationId="{00000000-0000-0000-0000-000000000000}"/>
          </ac:spMkLst>
        </pc:spChg>
        <pc:spChg chg="del">
          <ac:chgData name="George Hripcsak" userId="S::hripcsak@ohdsi.org::8491ad73-9de9-4ae8-b6bd-60f8ce812a6e" providerId="AD" clId="Web-{DAD1B3F4-6AEF-4414-8CEC-74041E778B25}" dt="2025-10-05T13:38:19.914" v="11"/>
          <ac:spMkLst>
            <pc:docMk/>
            <pc:sldMk cId="985883455" sldId="410"/>
            <ac:spMk id="12" creationId="{4FAB4B2F-09B3-42DA-1F85-C9F92D2CC80B}"/>
          </ac:spMkLst>
        </pc:spChg>
        <pc:picChg chg="mod">
          <ac:chgData name="George Hripcsak" userId="S::hripcsak@ohdsi.org::8491ad73-9de9-4ae8-b6bd-60f8ce812a6e" providerId="AD" clId="Web-{DAD1B3F4-6AEF-4414-8CEC-74041E778B25}" dt="2025-10-05T13:38:59.774" v="18" actId="14100"/>
          <ac:picMkLst>
            <pc:docMk/>
            <pc:sldMk cId="985883455" sldId="410"/>
            <ac:picMk id="15" creationId="{A0DDB69A-072D-2155-8663-E3A005FE98EA}"/>
          </ac:picMkLst>
        </pc:picChg>
        <pc:picChg chg="del">
          <ac:chgData name="George Hripcsak" userId="S::hripcsak@ohdsi.org::8491ad73-9de9-4ae8-b6bd-60f8ce812a6e" providerId="AD" clId="Web-{DAD1B3F4-6AEF-4414-8CEC-74041E778B25}" dt="2025-10-05T13:38:09.132" v="4"/>
          <ac:picMkLst>
            <pc:docMk/>
            <pc:sldMk cId="985883455" sldId="410"/>
            <ac:picMk id="2050" creationId="{00000000-0000-0000-0000-000000000000}"/>
          </ac:picMkLst>
        </pc:picChg>
      </pc:sldChg>
      <pc:sldChg chg="delSp modSp add replId">
        <pc:chgData name="George Hripcsak" userId="S::hripcsak@ohdsi.org::8491ad73-9de9-4ae8-b6bd-60f8ce812a6e" providerId="AD" clId="Web-{DAD1B3F4-6AEF-4414-8CEC-74041E778B25}" dt="2025-10-05T13:43:05.640" v="93" actId="14100"/>
        <pc:sldMkLst>
          <pc:docMk/>
          <pc:sldMk cId="1039517570" sldId="2147471243"/>
        </pc:sldMkLst>
        <pc:spChg chg="mod">
          <ac:chgData name="George Hripcsak" userId="S::hripcsak@ohdsi.org::8491ad73-9de9-4ae8-b6bd-60f8ce812a6e" providerId="AD" clId="Web-{DAD1B3F4-6AEF-4414-8CEC-74041E778B25}" dt="2025-10-05T13:40:44.215" v="61" actId="14100"/>
          <ac:spMkLst>
            <pc:docMk/>
            <pc:sldMk cId="1039517570" sldId="2147471243"/>
            <ac:spMk id="3" creationId="{66C7F600-CE56-864E-580B-912BF505CB37}"/>
          </ac:spMkLst>
        </pc:spChg>
        <pc:spChg chg="mod">
          <ac:chgData name="George Hripcsak" userId="S::hripcsak@ohdsi.org::8491ad73-9de9-4ae8-b6bd-60f8ce812a6e" providerId="AD" clId="Web-{DAD1B3F4-6AEF-4414-8CEC-74041E778B25}" dt="2025-10-05T13:42:32.999" v="87" actId="1076"/>
          <ac:spMkLst>
            <pc:docMk/>
            <pc:sldMk cId="1039517570" sldId="2147471243"/>
            <ac:spMk id="4" creationId="{58C73FE9-EED8-E36A-80F0-ED0164F8F426}"/>
          </ac:spMkLst>
        </pc:spChg>
        <pc:spChg chg="mod">
          <ac:chgData name="George Hripcsak" userId="S::hripcsak@ohdsi.org::8491ad73-9de9-4ae8-b6bd-60f8ce812a6e" providerId="AD" clId="Web-{DAD1B3F4-6AEF-4414-8CEC-74041E778B25}" dt="2025-10-05T13:42:38.405" v="88" actId="1076"/>
          <ac:spMkLst>
            <pc:docMk/>
            <pc:sldMk cId="1039517570" sldId="2147471243"/>
            <ac:spMk id="5" creationId="{8F7CADB1-68A4-B829-52A7-B53D54D46260}"/>
          </ac:spMkLst>
        </pc:spChg>
        <pc:spChg chg="mod">
          <ac:chgData name="George Hripcsak" userId="S::hripcsak@ohdsi.org::8491ad73-9de9-4ae8-b6bd-60f8ce812a6e" providerId="AD" clId="Web-{DAD1B3F4-6AEF-4414-8CEC-74041E778B25}" dt="2025-10-05T13:42:52.687" v="90" actId="14100"/>
          <ac:spMkLst>
            <pc:docMk/>
            <pc:sldMk cId="1039517570" sldId="2147471243"/>
            <ac:spMk id="6" creationId="{4BBDD292-6693-AF31-65A4-CB6A067C3CDA}"/>
          </ac:spMkLst>
        </pc:spChg>
        <pc:spChg chg="mod">
          <ac:chgData name="George Hripcsak" userId="S::hripcsak@ohdsi.org::8491ad73-9de9-4ae8-b6bd-60f8ce812a6e" providerId="AD" clId="Web-{DAD1B3F4-6AEF-4414-8CEC-74041E778B25}" dt="2025-10-05T13:42:56.796" v="91" actId="1076"/>
          <ac:spMkLst>
            <pc:docMk/>
            <pc:sldMk cId="1039517570" sldId="2147471243"/>
            <ac:spMk id="8" creationId="{41C87A2D-1D45-1245-D77E-780AEEE63609}"/>
          </ac:spMkLst>
        </pc:spChg>
        <pc:spChg chg="mod">
          <ac:chgData name="George Hripcsak" userId="S::hripcsak@ohdsi.org::8491ad73-9de9-4ae8-b6bd-60f8ce812a6e" providerId="AD" clId="Web-{DAD1B3F4-6AEF-4414-8CEC-74041E778B25}" dt="2025-10-05T13:42:04.904" v="79" actId="20577"/>
          <ac:spMkLst>
            <pc:docMk/>
            <pc:sldMk cId="1039517570" sldId="2147471243"/>
            <ac:spMk id="9" creationId="{958E51F5-9B10-618D-1195-6F5EA1EC120D}"/>
          </ac:spMkLst>
        </pc:spChg>
        <pc:spChg chg="mod">
          <ac:chgData name="George Hripcsak" userId="S::hripcsak@ohdsi.org::8491ad73-9de9-4ae8-b6bd-60f8ce812a6e" providerId="AD" clId="Web-{DAD1B3F4-6AEF-4414-8CEC-74041E778B25}" dt="2025-10-05T13:43:05.640" v="93" actId="14100"/>
          <ac:spMkLst>
            <pc:docMk/>
            <pc:sldMk cId="1039517570" sldId="2147471243"/>
            <ac:spMk id="12" creationId="{186AD20B-8BEB-4B10-3A92-80B0C15DD7D6}"/>
          </ac:spMkLst>
        </pc:spChg>
        <pc:picChg chg="del">
          <ac:chgData name="George Hripcsak" userId="S::hripcsak@ohdsi.org::8491ad73-9de9-4ae8-b6bd-60f8ce812a6e" providerId="AD" clId="Web-{DAD1B3F4-6AEF-4414-8CEC-74041E778B25}" dt="2025-10-05T13:40:48.277" v="62"/>
          <ac:picMkLst>
            <pc:docMk/>
            <pc:sldMk cId="1039517570" sldId="2147471243"/>
            <ac:picMk id="15" creationId="{CA4BA5B2-E706-4A89-CEC8-77254A09653E}"/>
          </ac:picMkLst>
        </pc:picChg>
        <pc:picChg chg="mod">
          <ac:chgData name="George Hripcsak" userId="S::hripcsak@ohdsi.org::8491ad73-9de9-4ae8-b6bd-60f8ce812a6e" providerId="AD" clId="Web-{DAD1B3F4-6AEF-4414-8CEC-74041E778B25}" dt="2025-10-05T13:40:52.418" v="63" actId="14100"/>
          <ac:picMkLst>
            <pc:docMk/>
            <pc:sldMk cId="1039517570" sldId="2147471243"/>
            <ac:picMk id="2050" creationId="{B6C59923-547B-CDCB-09DC-BA8A77A1869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Sheet1!$A$1:$A$74</c:f>
              <c:numCache>
                <c:formatCode>General</c:formatCode>
                <c:ptCount val="74"/>
                <c:pt idx="0">
                  <c:v>32385.039580000001</c:v>
                </c:pt>
                <c:pt idx="1">
                  <c:v>32385.360420000001</c:v>
                </c:pt>
                <c:pt idx="2">
                  <c:v>32386.439579999969</c:v>
                </c:pt>
                <c:pt idx="3">
                  <c:v>32388.47292</c:v>
                </c:pt>
                <c:pt idx="4">
                  <c:v>32390.357639999991</c:v>
                </c:pt>
                <c:pt idx="5">
                  <c:v>32391.361809999999</c:v>
                </c:pt>
                <c:pt idx="6">
                  <c:v>32392.37153</c:v>
                </c:pt>
                <c:pt idx="7">
                  <c:v>32393.361110000009</c:v>
                </c:pt>
                <c:pt idx="8">
                  <c:v>32395.35139</c:v>
                </c:pt>
                <c:pt idx="9">
                  <c:v>32396.34375</c:v>
                </c:pt>
                <c:pt idx="10">
                  <c:v>32406.42153</c:v>
                </c:pt>
                <c:pt idx="11">
                  <c:v>32409.47292</c:v>
                </c:pt>
                <c:pt idx="12">
                  <c:v>32410.358329999999</c:v>
                </c:pt>
                <c:pt idx="13">
                  <c:v>32423.625690000001</c:v>
                </c:pt>
                <c:pt idx="14">
                  <c:v>32467.610420000001</c:v>
                </c:pt>
                <c:pt idx="15">
                  <c:v>32468.375</c:v>
                </c:pt>
                <c:pt idx="16">
                  <c:v>32702.802780000009</c:v>
                </c:pt>
                <c:pt idx="17">
                  <c:v>32702.818749999991</c:v>
                </c:pt>
                <c:pt idx="18">
                  <c:v>32703.409029999999</c:v>
                </c:pt>
                <c:pt idx="19">
                  <c:v>32703.4375</c:v>
                </c:pt>
                <c:pt idx="20">
                  <c:v>32707.36736</c:v>
                </c:pt>
                <c:pt idx="21">
                  <c:v>32776.519439999996</c:v>
                </c:pt>
                <c:pt idx="22">
                  <c:v>32781.340969999997</c:v>
                </c:pt>
                <c:pt idx="23">
                  <c:v>32825.892360000013</c:v>
                </c:pt>
                <c:pt idx="24">
                  <c:v>32825.961810000001</c:v>
                </c:pt>
                <c:pt idx="25">
                  <c:v>32826.445829999997</c:v>
                </c:pt>
                <c:pt idx="26">
                  <c:v>32826.590279999997</c:v>
                </c:pt>
                <c:pt idx="27">
                  <c:v>32827.440280000003</c:v>
                </c:pt>
                <c:pt idx="28">
                  <c:v>32827.831250000003</c:v>
                </c:pt>
                <c:pt idx="29">
                  <c:v>32829.370140000014</c:v>
                </c:pt>
                <c:pt idx="30">
                  <c:v>32832.418060000011</c:v>
                </c:pt>
                <c:pt idx="31">
                  <c:v>32834.407639999998</c:v>
                </c:pt>
                <c:pt idx="32">
                  <c:v>32838.362500000003</c:v>
                </c:pt>
                <c:pt idx="33">
                  <c:v>32840.585420000003</c:v>
                </c:pt>
                <c:pt idx="34">
                  <c:v>32842.163189999977</c:v>
                </c:pt>
                <c:pt idx="35">
                  <c:v>32842.286809999998</c:v>
                </c:pt>
                <c:pt idx="36">
                  <c:v>32842.379860000001</c:v>
                </c:pt>
                <c:pt idx="37">
                  <c:v>32842.508329999997</c:v>
                </c:pt>
                <c:pt idx="38">
                  <c:v>32842.676390000001</c:v>
                </c:pt>
                <c:pt idx="39">
                  <c:v>32843.338190000002</c:v>
                </c:pt>
                <c:pt idx="40">
                  <c:v>32843.429859999997</c:v>
                </c:pt>
                <c:pt idx="41">
                  <c:v>32843.680560000001</c:v>
                </c:pt>
                <c:pt idx="42">
                  <c:v>32844.341670000002</c:v>
                </c:pt>
                <c:pt idx="43">
                  <c:v>32844.438889999998</c:v>
                </c:pt>
                <c:pt idx="44">
                  <c:v>32844.666669999999</c:v>
                </c:pt>
                <c:pt idx="45">
                  <c:v>32844.951390000002</c:v>
                </c:pt>
                <c:pt idx="46">
                  <c:v>32845.351390000003</c:v>
                </c:pt>
                <c:pt idx="47">
                  <c:v>32845.599309999998</c:v>
                </c:pt>
                <c:pt idx="48">
                  <c:v>32846.354860000007</c:v>
                </c:pt>
                <c:pt idx="49">
                  <c:v>32846.440970000003</c:v>
                </c:pt>
                <c:pt idx="50">
                  <c:v>32847.381940000007</c:v>
                </c:pt>
                <c:pt idx="51">
                  <c:v>32847.447220000002</c:v>
                </c:pt>
              </c:numCache>
            </c:numRef>
          </c:xVal>
          <c:yVal>
            <c:numRef>
              <c:f>Sheet1!$B$1:$B$74</c:f>
              <c:numCache>
                <c:formatCode>General</c:formatCode>
                <c:ptCount val="74"/>
                <c:pt idx="0">
                  <c:v>495</c:v>
                </c:pt>
                <c:pt idx="1">
                  <c:v>104</c:v>
                </c:pt>
                <c:pt idx="2">
                  <c:v>66</c:v>
                </c:pt>
                <c:pt idx="3">
                  <c:v>79</c:v>
                </c:pt>
                <c:pt idx="4">
                  <c:v>88</c:v>
                </c:pt>
                <c:pt idx="5">
                  <c:v>83</c:v>
                </c:pt>
                <c:pt idx="6">
                  <c:v>75</c:v>
                </c:pt>
                <c:pt idx="7">
                  <c:v>78</c:v>
                </c:pt>
                <c:pt idx="8">
                  <c:v>73</c:v>
                </c:pt>
                <c:pt idx="9">
                  <c:v>77</c:v>
                </c:pt>
                <c:pt idx="10">
                  <c:v>73</c:v>
                </c:pt>
                <c:pt idx="11">
                  <c:v>66</c:v>
                </c:pt>
                <c:pt idx="12">
                  <c:v>71</c:v>
                </c:pt>
                <c:pt idx="13">
                  <c:v>97</c:v>
                </c:pt>
                <c:pt idx="14">
                  <c:v>108</c:v>
                </c:pt>
                <c:pt idx="15">
                  <c:v>130</c:v>
                </c:pt>
                <c:pt idx="16">
                  <c:v>127</c:v>
                </c:pt>
                <c:pt idx="17">
                  <c:v>120</c:v>
                </c:pt>
                <c:pt idx="18">
                  <c:v>150</c:v>
                </c:pt>
                <c:pt idx="19">
                  <c:v>155</c:v>
                </c:pt>
                <c:pt idx="20">
                  <c:v>107</c:v>
                </c:pt>
                <c:pt idx="21">
                  <c:v>91</c:v>
                </c:pt>
                <c:pt idx="22">
                  <c:v>67</c:v>
                </c:pt>
                <c:pt idx="23">
                  <c:v>102</c:v>
                </c:pt>
                <c:pt idx="24">
                  <c:v>88</c:v>
                </c:pt>
                <c:pt idx="25">
                  <c:v>63</c:v>
                </c:pt>
                <c:pt idx="26">
                  <c:v>40</c:v>
                </c:pt>
                <c:pt idx="27">
                  <c:v>110</c:v>
                </c:pt>
                <c:pt idx="28">
                  <c:v>188</c:v>
                </c:pt>
                <c:pt idx="29">
                  <c:v>71</c:v>
                </c:pt>
                <c:pt idx="30">
                  <c:v>99</c:v>
                </c:pt>
                <c:pt idx="31">
                  <c:v>71</c:v>
                </c:pt>
                <c:pt idx="32">
                  <c:v>73</c:v>
                </c:pt>
                <c:pt idx="33">
                  <c:v>206</c:v>
                </c:pt>
                <c:pt idx="34">
                  <c:v>85</c:v>
                </c:pt>
                <c:pt idx="35">
                  <c:v>66</c:v>
                </c:pt>
                <c:pt idx="36">
                  <c:v>98</c:v>
                </c:pt>
                <c:pt idx="37">
                  <c:v>78</c:v>
                </c:pt>
                <c:pt idx="38">
                  <c:v>77</c:v>
                </c:pt>
                <c:pt idx="39">
                  <c:v>151</c:v>
                </c:pt>
                <c:pt idx="40">
                  <c:v>141</c:v>
                </c:pt>
                <c:pt idx="41">
                  <c:v>98</c:v>
                </c:pt>
                <c:pt idx="42">
                  <c:v>115</c:v>
                </c:pt>
                <c:pt idx="43">
                  <c:v>97</c:v>
                </c:pt>
                <c:pt idx="44">
                  <c:v>159</c:v>
                </c:pt>
                <c:pt idx="45">
                  <c:v>147</c:v>
                </c:pt>
                <c:pt idx="46">
                  <c:v>103</c:v>
                </c:pt>
                <c:pt idx="47">
                  <c:v>88</c:v>
                </c:pt>
                <c:pt idx="48">
                  <c:v>90</c:v>
                </c:pt>
                <c:pt idx="49">
                  <c:v>86</c:v>
                </c:pt>
                <c:pt idx="50">
                  <c:v>126</c:v>
                </c:pt>
                <c:pt idx="51">
                  <c:v>139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DF-4314-BEBE-049DCA5B8D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9908744"/>
        <c:axId val="-2119906696"/>
      </c:scatterChart>
      <c:valAx>
        <c:axId val="-2119908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19906696"/>
        <c:crosses val="autoZero"/>
        <c:crossBetween val="midCat"/>
      </c:valAx>
      <c:valAx>
        <c:axId val="-2119906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99087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Sheet1!$D$1:$E$1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xVal>
          <c:yVal>
            <c:numRef>
              <c:f>Sheet1!$D$2:$E$2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C9-45D1-9F09-5BC302697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9425288"/>
        <c:axId val="2130132040"/>
      </c:scatterChart>
      <c:valAx>
        <c:axId val="-2119425288"/>
        <c:scaling>
          <c:orientation val="minMax"/>
          <c:max val="120"/>
          <c:min val="80"/>
        </c:scaling>
        <c:delete val="1"/>
        <c:axPos val="b"/>
        <c:numFmt formatCode="General" sourceLinked="1"/>
        <c:majorTickMark val="out"/>
        <c:minorTickMark val="none"/>
        <c:tickLblPos val="nextTo"/>
        <c:crossAx val="2130132040"/>
        <c:crosses val="autoZero"/>
        <c:crossBetween val="midCat"/>
      </c:valAx>
      <c:valAx>
        <c:axId val="2130132040"/>
        <c:scaling>
          <c:orientation val="minMax"/>
          <c:max val="120"/>
          <c:min val="6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94252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21059A-FB26-62FC-9DE3-8AC65DDC16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51CD5-7B10-E84E-8ED0-5798576F2A6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C16487D-2FA4-64C8-099E-B80F88FC9C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7038" y="692150"/>
            <a:ext cx="6157912" cy="34655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84FE2FB-1217-C3D2-2966-B5B4AF3F9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387850"/>
            <a:ext cx="5140325" cy="42370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CCA093-4890-4B46-98EB-711D340FBB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62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D48A9B-28BA-4CE8-91FC-D50B2C72DC33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6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Good:  Hyperlipidemia, AMI</a:t>
            </a:r>
          </a:p>
          <a:p>
            <a:r>
              <a:rPr lang="en-US"/>
              <a:t>Sensitivity error:  Obesity</a:t>
            </a:r>
          </a:p>
          <a:p>
            <a:r>
              <a:rPr lang="en-US" err="1"/>
              <a:t>Sepcificity</a:t>
            </a:r>
            <a:r>
              <a:rPr lang="en-US"/>
              <a:t> error:  Hypertension</a:t>
            </a:r>
          </a:p>
          <a:p>
            <a:r>
              <a:rPr lang="en-US"/>
              <a:t>Index date </a:t>
            </a:r>
            <a:r>
              <a:rPr lang="en-US" err="1"/>
              <a:t>misclassiciation</a:t>
            </a:r>
            <a:r>
              <a:rPr lang="en-US"/>
              <a:t>:  T2DM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CCA093-4890-4B46-98EB-711D340FBB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47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CCA093-4890-4B46-98EB-711D340FBB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51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CCA093-4890-4B46-98EB-711D340FBB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80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Population-Level Effect Estimation Applications to Generate Reliable Real-World Evidence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George Hripcsak</a:t>
            </a:r>
          </a:p>
          <a:p>
            <a:r>
              <a:rPr lang="en-US"/>
              <a:t>Martijn </a:t>
            </a:r>
            <a:r>
              <a:rPr lang="en-US" err="1"/>
              <a:t>Schuemie</a:t>
            </a:r>
            <a:endParaRPr lang="en-US"/>
          </a:p>
          <a:p>
            <a:r>
              <a:rPr lang="en-US" err="1"/>
              <a:t>Linying</a:t>
            </a:r>
            <a:r>
              <a:rPr lang="en-US"/>
              <a:t> Zhang</a:t>
            </a:r>
          </a:p>
          <a:p>
            <a:r>
              <a:rPr lang="en-US"/>
              <a:t>Tara Anand</a:t>
            </a:r>
          </a:p>
        </p:txBody>
      </p:sp>
    </p:spTree>
    <p:extLst>
      <p:ext uri="{BB962C8B-B14F-4D97-AF65-F5344CB8AC3E}">
        <p14:creationId xmlns:p14="http://schemas.microsoft.com/office/powerpoint/2010/main" val="138750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>
            <a:extLst>
              <a:ext uri="{FF2B5EF4-FFF2-40B4-BE49-F238E27FC236}">
                <a16:creationId xmlns:a16="http://schemas.microsoft.com/office/drawing/2014/main" id="{A6BFF787-9EAE-4B0A-A510-11559BDACD42}"/>
              </a:ext>
            </a:extLst>
          </p:cNvPr>
          <p:cNvSpPr/>
          <p:nvPr/>
        </p:nvSpPr>
        <p:spPr>
          <a:xfrm>
            <a:off x="6915213" y="3503309"/>
            <a:ext cx="2418273" cy="111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 reliability evaluation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C275890-4EC3-4BCF-80CB-5BEB275BAB15}"/>
              </a:ext>
            </a:extLst>
          </p:cNvPr>
          <p:cNvSpPr/>
          <p:nvPr/>
        </p:nvSpPr>
        <p:spPr>
          <a:xfrm>
            <a:off x="4279419" y="2741426"/>
            <a:ext cx="2363720" cy="111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Phenotype development and evaluation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73BED7-89E9-4649-82AE-CC035467F124}"/>
              </a:ext>
            </a:extLst>
          </p:cNvPr>
          <p:cNvSpPr/>
          <p:nvPr/>
        </p:nvSpPr>
        <p:spPr>
          <a:xfrm>
            <a:off x="1676400" y="2040867"/>
            <a:ext cx="2429056" cy="10805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quality evaluation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30184B-856C-4796-8884-71E02704325D}"/>
              </a:ext>
            </a:extLst>
          </p:cNvPr>
          <p:cNvSpPr/>
          <p:nvPr/>
        </p:nvSpPr>
        <p:spPr>
          <a:xfrm>
            <a:off x="3050392" y="2255394"/>
            <a:ext cx="943133" cy="5370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 diagnostics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73AC31-B2C8-456B-82C6-D9D16F25790D}"/>
              </a:ext>
            </a:extLst>
          </p:cNvPr>
          <p:cNvSpPr/>
          <p:nvPr/>
        </p:nvSpPr>
        <p:spPr>
          <a:xfrm>
            <a:off x="5628036" y="2975403"/>
            <a:ext cx="943133" cy="5370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Cohort diagnostics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DE5865-0424-4975-8F53-7A05CB2DF2EB}"/>
              </a:ext>
            </a:extLst>
          </p:cNvPr>
          <p:cNvSpPr/>
          <p:nvPr/>
        </p:nvSpPr>
        <p:spPr>
          <a:xfrm>
            <a:off x="8322069" y="3771644"/>
            <a:ext cx="943133" cy="5370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Study diagnostics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D09C12-3EE5-4888-AEA2-4D6046D05F6E}"/>
              </a:ext>
            </a:extLst>
          </p:cNvPr>
          <p:cNvSpPr/>
          <p:nvPr/>
        </p:nvSpPr>
        <p:spPr>
          <a:xfrm>
            <a:off x="9378853" y="5097308"/>
            <a:ext cx="943133" cy="5370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Final unblinded results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516AFEA-5E47-4C35-BE11-059E47B962A6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3993525" y="2523918"/>
            <a:ext cx="5856895" cy="2573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BB83D5B-2C39-471B-9D23-775FF8C9FE30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571169" y="3243927"/>
            <a:ext cx="3279251" cy="1853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363941F-4D81-4531-A18F-2ED76A27F0BC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265202" y="4040168"/>
            <a:ext cx="585218" cy="10571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1FD382-1B4F-40B0-A357-7E834AA1AB30}"/>
              </a:ext>
            </a:extLst>
          </p:cNvPr>
          <p:cNvCxnSpPr>
            <a:cxnSpLocks/>
            <a:stCxn id="244" idx="6"/>
            <a:endCxn id="5" idx="1"/>
          </p:cNvCxnSpPr>
          <p:nvPr/>
        </p:nvCxnSpPr>
        <p:spPr>
          <a:xfrm>
            <a:off x="5363368" y="3243927"/>
            <a:ext cx="264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6108A0-7BD1-41F7-BA0D-F3782B77CADA}"/>
              </a:ext>
            </a:extLst>
          </p:cNvPr>
          <p:cNvCxnSpPr>
            <a:cxnSpLocks/>
            <a:stCxn id="255" idx="6"/>
            <a:endCxn id="6" idx="1"/>
          </p:cNvCxnSpPr>
          <p:nvPr/>
        </p:nvCxnSpPr>
        <p:spPr>
          <a:xfrm>
            <a:off x="8040858" y="4040168"/>
            <a:ext cx="281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C256C3-7DD9-4A67-BB2F-37FC77124ACC}"/>
              </a:ext>
            </a:extLst>
          </p:cNvPr>
          <p:cNvCxnSpPr>
            <a:cxnSpLocks/>
            <a:stCxn id="240" idx="6"/>
            <a:endCxn id="4" idx="1"/>
          </p:cNvCxnSpPr>
          <p:nvPr/>
        </p:nvCxnSpPr>
        <p:spPr>
          <a:xfrm>
            <a:off x="2750019" y="2523918"/>
            <a:ext cx="30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17F2A90-864B-4F5D-BE6D-45105493A63A}"/>
              </a:ext>
            </a:extLst>
          </p:cNvPr>
          <p:cNvCxnSpPr>
            <a:cxnSpLocks/>
            <a:stCxn id="4" idx="2"/>
            <a:endCxn id="8" idx="5"/>
          </p:cNvCxnSpPr>
          <p:nvPr/>
        </p:nvCxnSpPr>
        <p:spPr>
          <a:xfrm rot="16200000" flipH="1">
            <a:off x="3358248" y="2956152"/>
            <a:ext cx="487927" cy="160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AE87F36-753E-428F-991B-6C80D8897C98}"/>
              </a:ext>
            </a:extLst>
          </p:cNvPr>
          <p:cNvSpPr/>
          <p:nvPr/>
        </p:nvSpPr>
        <p:spPr>
          <a:xfrm>
            <a:off x="10515600" y="5791200"/>
            <a:ext cx="1107970" cy="53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Interface for exploration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35BE49E-4250-446B-BADC-9DD9BD377D33}"/>
              </a:ext>
            </a:extLst>
          </p:cNvPr>
          <p:cNvCxnSpPr>
            <a:cxnSpLocks/>
            <a:stCxn id="4" idx="3"/>
            <a:endCxn id="244" idx="2"/>
          </p:cNvCxnSpPr>
          <p:nvPr/>
        </p:nvCxnSpPr>
        <p:spPr>
          <a:xfrm>
            <a:off x="3993525" y="2523918"/>
            <a:ext cx="426710" cy="7200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0C98C41-D6B6-4E20-ADE5-43389E40ECDA}"/>
              </a:ext>
            </a:extLst>
          </p:cNvPr>
          <p:cNvCxnSpPr>
            <a:cxnSpLocks/>
            <a:stCxn id="5" idx="3"/>
            <a:endCxn id="255" idx="2"/>
          </p:cNvCxnSpPr>
          <p:nvPr/>
        </p:nvCxnSpPr>
        <p:spPr>
          <a:xfrm>
            <a:off x="6571169" y="3243927"/>
            <a:ext cx="526556" cy="796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FA5B4B6-4AD9-410B-A51E-572AD8847513}"/>
              </a:ext>
            </a:extLst>
          </p:cNvPr>
          <p:cNvCxnSpPr>
            <a:cxnSpLocks/>
            <a:stCxn id="7" idx="3"/>
            <a:endCxn id="47" idx="0"/>
          </p:cNvCxnSpPr>
          <p:nvPr/>
        </p:nvCxnSpPr>
        <p:spPr>
          <a:xfrm>
            <a:off x="10321986" y="5365832"/>
            <a:ext cx="747599" cy="425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E00255CE-0551-4086-896F-5D48F2DE8E7A}"/>
              </a:ext>
            </a:extLst>
          </p:cNvPr>
          <p:cNvSpPr txBox="1"/>
          <p:nvPr/>
        </p:nvSpPr>
        <p:spPr>
          <a:xfrm>
            <a:off x="609600" y="1173759"/>
            <a:ext cx="1905000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‘System’ required elements: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Required phenotypes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 specifications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 thresholds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97E07DC1-062B-4997-A53C-F66450DEE339}"/>
              </a:ext>
            </a:extLst>
          </p:cNvPr>
          <p:cNvSpPr/>
          <p:nvPr/>
        </p:nvSpPr>
        <p:spPr>
          <a:xfrm>
            <a:off x="1806886" y="2255394"/>
            <a:ext cx="943133" cy="537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Research question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D5AD951B-E851-475E-A87E-0A034E5BDE1B}"/>
              </a:ext>
            </a:extLst>
          </p:cNvPr>
          <p:cNvSpPr/>
          <p:nvPr/>
        </p:nvSpPr>
        <p:spPr>
          <a:xfrm>
            <a:off x="4420235" y="2975403"/>
            <a:ext cx="943133" cy="537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Cohort definitions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FD13E11F-9E5C-4D2E-A53E-BBC071A8B162}"/>
              </a:ext>
            </a:extLst>
          </p:cNvPr>
          <p:cNvSpPr/>
          <p:nvPr/>
        </p:nvSpPr>
        <p:spPr>
          <a:xfrm>
            <a:off x="7097725" y="3771644"/>
            <a:ext cx="943133" cy="537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 design choices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9604D0C8-1864-4E42-AD38-148ACF97C7D8}"/>
              </a:ext>
            </a:extLst>
          </p:cNvPr>
          <p:cNvSpPr txBox="1"/>
          <p:nvPr/>
        </p:nvSpPr>
        <p:spPr>
          <a:xfrm>
            <a:off x="4093535" y="2320333"/>
            <a:ext cx="642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44FB171-2CFB-47B2-9634-B3DC486F9A63}"/>
              </a:ext>
            </a:extLst>
          </p:cNvPr>
          <p:cNvSpPr txBox="1"/>
          <p:nvPr/>
        </p:nvSpPr>
        <p:spPr>
          <a:xfrm>
            <a:off x="6672476" y="3021642"/>
            <a:ext cx="642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ACAF496-D011-4666-8D83-F4BAF85C55E9}"/>
              </a:ext>
            </a:extLst>
          </p:cNvPr>
          <p:cNvSpPr txBox="1"/>
          <p:nvPr/>
        </p:nvSpPr>
        <p:spPr>
          <a:xfrm>
            <a:off x="9333488" y="3814070"/>
            <a:ext cx="642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35EA1D3-9107-4A14-8E78-7536DE985CCE}"/>
              </a:ext>
            </a:extLst>
          </p:cNvPr>
          <p:cNvSpPr txBox="1"/>
          <p:nvPr/>
        </p:nvSpPr>
        <p:spPr>
          <a:xfrm>
            <a:off x="3121368" y="2786090"/>
            <a:ext cx="642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Fail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B2BDBD6-87CD-47F1-92A2-B9411DAC0152}"/>
              </a:ext>
            </a:extLst>
          </p:cNvPr>
          <p:cNvSpPr txBox="1"/>
          <p:nvPr/>
        </p:nvSpPr>
        <p:spPr>
          <a:xfrm>
            <a:off x="5751346" y="3542166"/>
            <a:ext cx="4208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Fail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C7B394E-7DBF-49C2-BE51-514E9C6C508B}"/>
              </a:ext>
            </a:extLst>
          </p:cNvPr>
          <p:cNvSpPr txBox="1"/>
          <p:nvPr/>
        </p:nvSpPr>
        <p:spPr>
          <a:xfrm>
            <a:off x="8369846" y="4355107"/>
            <a:ext cx="439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Fail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BB34267-D0E1-454E-8B03-951273C39BFD}"/>
              </a:ext>
            </a:extLst>
          </p:cNvPr>
          <p:cNvCxnSpPr>
            <a:cxnSpLocks/>
            <a:stCxn id="222" idx="2"/>
            <a:endCxn id="240" idx="2"/>
          </p:cNvCxnSpPr>
          <p:nvPr/>
        </p:nvCxnSpPr>
        <p:spPr>
          <a:xfrm rot="16200000" flipH="1">
            <a:off x="1378746" y="2095777"/>
            <a:ext cx="611495" cy="244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E9ED41-3E39-43AE-81DF-74B0DACA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>
            <a:noAutofit/>
          </a:bodyPr>
          <a:lstStyle/>
          <a:p>
            <a:r>
              <a:rPr lang="en-US" sz="3200"/>
              <a:t>Engineering open science systems that build trust into the real-world evidence generation and dissemination process</a:t>
            </a:r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8B8C778C-F23E-4D3F-A9D1-AE8E4C550C7C}"/>
              </a:ext>
            </a:extLst>
          </p:cNvPr>
          <p:cNvSpPr/>
          <p:nvPr/>
        </p:nvSpPr>
        <p:spPr>
          <a:xfrm>
            <a:off x="3682463" y="3171930"/>
            <a:ext cx="459340" cy="370236"/>
          </a:xfrm>
          <a:prstGeom prst="octag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STOP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551E280-EFF0-4C21-99F8-D80E66B2D83F}"/>
              </a:ext>
            </a:extLst>
          </p:cNvPr>
          <p:cNvCxnSpPr>
            <a:cxnSpLocks/>
            <a:stCxn id="5" idx="2"/>
            <a:endCxn id="61" idx="5"/>
          </p:cNvCxnSpPr>
          <p:nvPr/>
        </p:nvCxnSpPr>
        <p:spPr>
          <a:xfrm rot="16200000" flipH="1">
            <a:off x="5916687" y="3695365"/>
            <a:ext cx="512488" cy="146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ctagon 60">
            <a:extLst>
              <a:ext uri="{FF2B5EF4-FFF2-40B4-BE49-F238E27FC236}">
                <a16:creationId xmlns:a16="http://schemas.microsoft.com/office/drawing/2014/main" id="{D2653C93-082B-4347-80D6-495975931393}"/>
              </a:ext>
            </a:extLst>
          </p:cNvPr>
          <p:cNvSpPr/>
          <p:nvPr/>
        </p:nvSpPr>
        <p:spPr>
          <a:xfrm>
            <a:off x="6246260" y="3916500"/>
            <a:ext cx="459340" cy="370236"/>
          </a:xfrm>
          <a:prstGeom prst="octag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STOP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52E4372-368F-43CD-9C05-FC70582A42A0}"/>
              </a:ext>
            </a:extLst>
          </p:cNvPr>
          <p:cNvCxnSpPr>
            <a:cxnSpLocks/>
            <a:endCxn id="63" idx="5"/>
          </p:cNvCxnSpPr>
          <p:nvPr/>
        </p:nvCxnSpPr>
        <p:spPr>
          <a:xfrm rot="16200000" flipH="1">
            <a:off x="8628797" y="4489459"/>
            <a:ext cx="490532" cy="129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ctagon 62">
            <a:extLst>
              <a:ext uri="{FF2B5EF4-FFF2-40B4-BE49-F238E27FC236}">
                <a16:creationId xmlns:a16="http://schemas.microsoft.com/office/drawing/2014/main" id="{BB53BB74-407F-4766-AF01-E89C3CE70907}"/>
              </a:ext>
            </a:extLst>
          </p:cNvPr>
          <p:cNvSpPr/>
          <p:nvPr/>
        </p:nvSpPr>
        <p:spPr>
          <a:xfrm>
            <a:off x="8938563" y="4690787"/>
            <a:ext cx="459340" cy="370236"/>
          </a:xfrm>
          <a:prstGeom prst="octag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F81CD-F0F1-4664-842B-DE1566B989BD}"/>
              </a:ext>
            </a:extLst>
          </p:cNvPr>
          <p:cNvSpPr txBox="1"/>
          <p:nvPr/>
        </p:nvSpPr>
        <p:spPr>
          <a:xfrm>
            <a:off x="101202" y="3967877"/>
            <a:ext cx="6756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characteristics: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Standardized procedures with defined inputs and outputs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Analysis packages implementing scientific best practices consistently applied across all data partners, generating consistent output for network synthesis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Reproducible outputs generated by open-source analysis libraries developed and validated with verifiable unit-test coverage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Pre-specified and objective decision thresholds for go/no go criteria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Measurable operating characteristics of system performance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6A431B-13C8-4AB5-BF92-9B52A34361FC}"/>
              </a:ext>
            </a:extLst>
          </p:cNvPr>
          <p:cNvSpPr/>
          <p:nvPr/>
        </p:nvSpPr>
        <p:spPr>
          <a:xfrm>
            <a:off x="2819399" y="1178949"/>
            <a:ext cx="8250185" cy="57541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Distributed data network, standardized to common data model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A86E5370-9EB7-4E7B-8F74-B55629F04EEE}"/>
              </a:ext>
            </a:extLst>
          </p:cNvPr>
          <p:cNvSpPr/>
          <p:nvPr/>
        </p:nvSpPr>
        <p:spPr>
          <a:xfrm>
            <a:off x="3050392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07C64E3F-D3AB-46CB-8196-E5CFF63A96F8}"/>
              </a:ext>
            </a:extLst>
          </p:cNvPr>
          <p:cNvSpPr/>
          <p:nvPr/>
        </p:nvSpPr>
        <p:spPr>
          <a:xfrm>
            <a:off x="3718164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066A708C-1D14-4298-9F83-C6CFD8394B5E}"/>
              </a:ext>
            </a:extLst>
          </p:cNvPr>
          <p:cNvSpPr/>
          <p:nvPr/>
        </p:nvSpPr>
        <p:spPr>
          <a:xfrm>
            <a:off x="4385936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Cylinder 64">
            <a:extLst>
              <a:ext uri="{FF2B5EF4-FFF2-40B4-BE49-F238E27FC236}">
                <a16:creationId xmlns:a16="http://schemas.microsoft.com/office/drawing/2014/main" id="{5DA8F3EF-8438-4612-A371-233ECE84BEB0}"/>
              </a:ext>
            </a:extLst>
          </p:cNvPr>
          <p:cNvSpPr/>
          <p:nvPr/>
        </p:nvSpPr>
        <p:spPr>
          <a:xfrm>
            <a:off x="5053708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E3BE7B33-F12C-4998-9CD1-87C9F8DAC884}"/>
              </a:ext>
            </a:extLst>
          </p:cNvPr>
          <p:cNvSpPr/>
          <p:nvPr/>
        </p:nvSpPr>
        <p:spPr>
          <a:xfrm>
            <a:off x="5721480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41F631E3-BDC8-40EC-8C11-E6D36792725D}"/>
              </a:ext>
            </a:extLst>
          </p:cNvPr>
          <p:cNvSpPr/>
          <p:nvPr/>
        </p:nvSpPr>
        <p:spPr>
          <a:xfrm>
            <a:off x="6389252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9E7DF53B-D4B7-4C09-A208-8AC2E3B3CB5C}"/>
              </a:ext>
            </a:extLst>
          </p:cNvPr>
          <p:cNvSpPr/>
          <p:nvPr/>
        </p:nvSpPr>
        <p:spPr>
          <a:xfrm>
            <a:off x="7057024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0323F509-CE19-455B-9481-13C28558354D}"/>
              </a:ext>
            </a:extLst>
          </p:cNvPr>
          <p:cNvSpPr/>
          <p:nvPr/>
        </p:nvSpPr>
        <p:spPr>
          <a:xfrm>
            <a:off x="7724796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Cylinder 70">
            <a:extLst>
              <a:ext uri="{FF2B5EF4-FFF2-40B4-BE49-F238E27FC236}">
                <a16:creationId xmlns:a16="http://schemas.microsoft.com/office/drawing/2014/main" id="{4DF2AD27-B2D3-4614-9534-FDA193298007}"/>
              </a:ext>
            </a:extLst>
          </p:cNvPr>
          <p:cNvSpPr/>
          <p:nvPr/>
        </p:nvSpPr>
        <p:spPr>
          <a:xfrm>
            <a:off x="8392568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Cylinder 71">
            <a:extLst>
              <a:ext uri="{FF2B5EF4-FFF2-40B4-BE49-F238E27FC236}">
                <a16:creationId xmlns:a16="http://schemas.microsoft.com/office/drawing/2014/main" id="{0159B12D-CE91-430E-9CC5-73E4BFF9DC6E}"/>
              </a:ext>
            </a:extLst>
          </p:cNvPr>
          <p:cNvSpPr/>
          <p:nvPr/>
        </p:nvSpPr>
        <p:spPr>
          <a:xfrm>
            <a:off x="9060340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5DD92F3-B251-49D5-8B02-8D95479A687B}"/>
              </a:ext>
            </a:extLst>
          </p:cNvPr>
          <p:cNvSpPr/>
          <p:nvPr/>
        </p:nvSpPr>
        <p:spPr>
          <a:xfrm>
            <a:off x="9728112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1CE2BEE1-D021-4520-B692-0BAFDA7CBB7F}"/>
              </a:ext>
            </a:extLst>
          </p:cNvPr>
          <p:cNvSpPr/>
          <p:nvPr/>
        </p:nvSpPr>
        <p:spPr>
          <a:xfrm>
            <a:off x="10395885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35E225-4D3A-4D8F-8F57-B9B6C65B0488}"/>
              </a:ext>
            </a:extLst>
          </p:cNvPr>
          <p:cNvSpPr/>
          <p:nvPr/>
        </p:nvSpPr>
        <p:spPr>
          <a:xfrm>
            <a:off x="6031373" y="1752530"/>
            <a:ext cx="1781197" cy="22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coordination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D2DD74-49C2-4E4C-41B2-9201F474F799}"/>
              </a:ext>
            </a:extLst>
          </p:cNvPr>
          <p:cNvSpPr/>
          <p:nvPr/>
        </p:nvSpPr>
        <p:spPr>
          <a:xfrm>
            <a:off x="5849645" y="3036404"/>
            <a:ext cx="4819886" cy="236219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FFF6-CC47-4418-8128-5A0E851A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Current status quo in observational research makes it challenging to build trust in evidence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70827A-EE38-4735-A590-1A0732F55353}"/>
              </a:ext>
            </a:extLst>
          </p:cNvPr>
          <p:cNvSpPr/>
          <p:nvPr/>
        </p:nvSpPr>
        <p:spPr>
          <a:xfrm>
            <a:off x="2635454" y="356459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Curate</a:t>
            </a:r>
          </a:p>
          <a:p>
            <a:pPr algn="ctr"/>
            <a:r>
              <a:rPr lang="en-US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1EF62-8069-4102-97DE-E7C0681F760E}"/>
              </a:ext>
            </a:extLst>
          </p:cNvPr>
          <p:cNvSpPr/>
          <p:nvPr/>
        </p:nvSpPr>
        <p:spPr>
          <a:xfrm>
            <a:off x="4759427" y="356459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Select</a:t>
            </a:r>
            <a:br>
              <a:rPr lang="en-US"/>
            </a:br>
            <a:r>
              <a:rPr lang="en-US"/>
              <a:t>cohorts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2E58D-3BB6-49CB-99F8-C19D6664F460}"/>
              </a:ext>
            </a:extLst>
          </p:cNvPr>
          <p:cNvSpPr/>
          <p:nvPr/>
        </p:nvSpPr>
        <p:spPr>
          <a:xfrm>
            <a:off x="6934200" y="356459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45685-D9D4-4AE9-B961-C59B0FEB9C43}"/>
              </a:ext>
            </a:extLst>
          </p:cNvPr>
          <p:cNvSpPr/>
          <p:nvPr/>
        </p:nvSpPr>
        <p:spPr>
          <a:xfrm>
            <a:off x="9083573" y="356459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Disseminate evidence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D2A19E3-8298-4CE4-B58F-A544556002F3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8770887" y="2489908"/>
            <a:ext cx="12700" cy="2149373"/>
          </a:xfrm>
          <a:prstGeom prst="curvedConnector3">
            <a:avLst>
              <a:gd name="adj1" fmla="val 625714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84546A-742F-44C6-90A3-58906E51D13E}"/>
              </a:ext>
            </a:extLst>
          </p:cNvPr>
          <p:cNvSpPr txBox="1"/>
          <p:nvPr/>
        </p:nvSpPr>
        <p:spPr>
          <a:xfrm>
            <a:off x="10620273" y="3573733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C000"/>
                </a:solidFill>
              </a:rPr>
              <a:t>Is the evidence reliable? (Review biased by results)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B2A7B5D-5CE2-4A31-A6EB-3BAEBAE8D32D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V="1">
            <a:off x="6621514" y="340535"/>
            <a:ext cx="12700" cy="6448119"/>
          </a:xfrm>
          <a:prstGeom prst="curvedConnector3">
            <a:avLst>
              <a:gd name="adj1" fmla="val 1092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0578C-3CE2-4AC5-8219-67964AB2EA5B}"/>
              </a:ext>
            </a:extLst>
          </p:cNvPr>
          <p:cNvSpPr txBox="1"/>
          <p:nvPr/>
        </p:nvSpPr>
        <p:spPr>
          <a:xfrm>
            <a:off x="7739253" y="288293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methods </a:t>
            </a:r>
            <a:br>
              <a:rPr lang="en-US"/>
            </a:br>
            <a:r>
              <a:rPr lang="en-US"/>
              <a:t>bias?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BAB31-6877-4DC7-B620-941E9AC5F69F}"/>
              </a:ext>
            </a:extLst>
          </p:cNvPr>
          <p:cNvSpPr txBox="1"/>
          <p:nvPr/>
        </p:nvSpPr>
        <p:spPr>
          <a:xfrm>
            <a:off x="3212619" y="2870296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data </a:t>
            </a:r>
            <a:br>
              <a:rPr lang="en-US"/>
            </a:br>
            <a:r>
              <a:rPr lang="en-US"/>
              <a:t>quality?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2BF6DD-F41D-46D2-9A02-0C827A38ACF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159454" y="3983695"/>
            <a:ext cx="599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2058D4-7D90-4745-B2ED-10733D0CEE3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283427" y="3983695"/>
            <a:ext cx="6507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3BAC4F-A0A1-4856-A138-BEC59D2DF95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458200" y="3983695"/>
            <a:ext cx="625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47C1C2F-F6FA-48D1-8802-9FFF450DC005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V="1">
            <a:off x="7683500" y="1402522"/>
            <a:ext cx="12700" cy="4324146"/>
          </a:xfrm>
          <a:prstGeom prst="curvedConnector3">
            <a:avLst>
              <a:gd name="adj1" fmla="val 838285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529F31-FC37-49DA-A52B-3A19C48CD157}"/>
              </a:ext>
            </a:extLst>
          </p:cNvPr>
          <p:cNvSpPr txBox="1"/>
          <p:nvPr/>
        </p:nvSpPr>
        <p:spPr>
          <a:xfrm>
            <a:off x="5755892" y="2909894"/>
            <a:ext cx="154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measurement error?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DCF1873-6D0F-4195-81C0-C670F8649149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8770887" y="3328109"/>
            <a:ext cx="12700" cy="2149373"/>
          </a:xfrm>
          <a:prstGeom prst="curvedConnector3">
            <a:avLst>
              <a:gd name="adj1" fmla="val 49542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DDE77A-8F20-4465-BC87-6F654AADFB29}"/>
              </a:ext>
            </a:extLst>
          </p:cNvPr>
          <p:cNvSpPr txBox="1"/>
          <p:nvPr/>
        </p:nvSpPr>
        <p:spPr>
          <a:xfrm>
            <a:off x="7758772" y="435711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programming correct?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62085B2-0B2C-435E-9844-994D865FC108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 rot="5400000">
            <a:off x="7683500" y="2240722"/>
            <a:ext cx="12700" cy="4324146"/>
          </a:xfrm>
          <a:prstGeom prst="curvedConnector3">
            <a:avLst>
              <a:gd name="adj1" fmla="val 66685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146E49-3E6B-4C95-A77A-D2614CE81E36}"/>
              </a:ext>
            </a:extLst>
          </p:cNvPr>
          <p:cNvSpPr txBox="1"/>
          <p:nvPr/>
        </p:nvSpPr>
        <p:spPr>
          <a:xfrm>
            <a:off x="5794930" y="4399750"/>
            <a:ext cx="154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logic</a:t>
            </a:r>
          </a:p>
          <a:p>
            <a:pPr algn="ctr"/>
            <a:r>
              <a:rPr lang="en-US"/>
              <a:t>correct?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B8EE71C-8F54-4A3E-BC50-D63E1CBA7C42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5400000">
            <a:off x="6621514" y="1178736"/>
            <a:ext cx="12700" cy="6448119"/>
          </a:xfrm>
          <a:prstGeom prst="curvedConnector3">
            <a:avLst>
              <a:gd name="adj1" fmla="val 89314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D645AE-2038-4E5E-8238-0E10209B517D}"/>
              </a:ext>
            </a:extLst>
          </p:cNvPr>
          <p:cNvSpPr txBox="1"/>
          <p:nvPr/>
        </p:nvSpPr>
        <p:spPr>
          <a:xfrm>
            <a:off x="3397454" y="43893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ETL</a:t>
            </a:r>
          </a:p>
          <a:p>
            <a:pPr algn="ctr"/>
            <a:r>
              <a:rPr lang="en-US"/>
              <a:t>correct?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697CB3-E739-420B-A33F-8440E5804233}"/>
              </a:ext>
            </a:extLst>
          </p:cNvPr>
          <p:cNvSpPr txBox="1"/>
          <p:nvPr/>
        </p:nvSpPr>
        <p:spPr>
          <a:xfrm>
            <a:off x="9296400" y="218234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methodological concerns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43CE51-C447-4519-A48B-63AEF9503D42}"/>
              </a:ext>
            </a:extLst>
          </p:cNvPr>
          <p:cNvSpPr txBox="1"/>
          <p:nvPr/>
        </p:nvSpPr>
        <p:spPr>
          <a:xfrm>
            <a:off x="9296400" y="4911479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technical concerns</a:t>
            </a:r>
            <a:br>
              <a:rPr lang="en-US">
                <a:solidFill>
                  <a:srgbClr val="FF0000"/>
                </a:solidFill>
              </a:rPr>
            </a:br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C70344-B1C1-4A13-95A6-F93036E9DC5C}"/>
              </a:ext>
            </a:extLst>
          </p:cNvPr>
          <p:cNvSpPr txBox="1"/>
          <p:nvPr/>
        </p:nvSpPr>
        <p:spPr>
          <a:xfrm>
            <a:off x="3203378" y="5678269"/>
            <a:ext cx="6394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Can the study be fully reproduced?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Does the analysis actually do what the protocol said it would do?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0DCF28-65D1-4709-B4D5-6FFD049A342A}"/>
              </a:ext>
            </a:extLst>
          </p:cNvPr>
          <p:cNvSpPr txBox="1"/>
          <p:nvPr/>
        </p:nvSpPr>
        <p:spPr>
          <a:xfrm>
            <a:off x="3391089" y="1225662"/>
            <a:ext cx="6176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Does the study provide an unbiased effect estimate?</a:t>
            </a:r>
          </a:p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Are the findings generalizable to the population of interest?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C871A5-41D3-47F7-B7DD-84F8D7F40046}"/>
              </a:ext>
            </a:extLst>
          </p:cNvPr>
          <p:cNvSpPr/>
          <p:nvPr/>
        </p:nvSpPr>
        <p:spPr>
          <a:xfrm>
            <a:off x="408243" y="3570945"/>
            <a:ext cx="1524000" cy="838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Protocol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2C5D90-0165-4C51-8867-DA7F2D62054B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1932243" y="3983695"/>
            <a:ext cx="703211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BA44FD7-CE21-469D-A3CB-57F4DD2DF28E}"/>
              </a:ext>
            </a:extLst>
          </p:cNvPr>
          <p:cNvSpPr/>
          <p:nvPr/>
        </p:nvSpPr>
        <p:spPr>
          <a:xfrm>
            <a:off x="408243" y="4806655"/>
            <a:ext cx="1524000" cy="838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Review Protocol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9207553-CEC6-44B9-B84D-586B1649135B}"/>
              </a:ext>
            </a:extLst>
          </p:cNvPr>
          <p:cNvCxnSpPr>
            <a:stCxn id="27" idx="3"/>
            <a:endCxn id="40" idx="3"/>
          </p:cNvCxnSpPr>
          <p:nvPr/>
        </p:nvCxnSpPr>
        <p:spPr>
          <a:xfrm>
            <a:off x="1932243" y="3990045"/>
            <a:ext cx="12700" cy="1235710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6F247E71-2E39-4A21-A822-437AC61DA992}"/>
              </a:ext>
            </a:extLst>
          </p:cNvPr>
          <p:cNvCxnSpPr>
            <a:cxnSpLocks/>
            <a:stCxn id="27" idx="1"/>
            <a:endCxn id="40" idx="1"/>
          </p:cNvCxnSpPr>
          <p:nvPr/>
        </p:nvCxnSpPr>
        <p:spPr>
          <a:xfrm rot="10800000" flipV="1">
            <a:off x="408243" y="3990045"/>
            <a:ext cx="12700" cy="1235710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801D30-508D-CDA4-4F5A-DEDD39E5F8B0}"/>
              </a:ext>
            </a:extLst>
          </p:cNvPr>
          <p:cNvSpPr txBox="1"/>
          <p:nvPr/>
        </p:nvSpPr>
        <p:spPr>
          <a:xfrm>
            <a:off x="9567401" y="6488668"/>
            <a:ext cx="29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11Jan2022 OHDSI call</a:t>
            </a:r>
          </a:p>
        </p:txBody>
      </p:sp>
    </p:spTree>
    <p:extLst>
      <p:ext uri="{BB962C8B-B14F-4D97-AF65-F5344CB8AC3E}">
        <p14:creationId xmlns:p14="http://schemas.microsoft.com/office/powerpoint/2010/main" val="137516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/>
      <p:bldP spid="17" grpId="0"/>
      <p:bldP spid="18" grpId="0"/>
      <p:bldP spid="19" grpId="0"/>
      <p:bldP spid="23" grpId="0"/>
      <p:bldP spid="28" grpId="0"/>
      <p:bldP spid="34" grpId="0"/>
      <p:bldP spid="35" grpId="0"/>
      <p:bldP spid="36" grpId="0"/>
      <p:bldP spid="38" grpId="0"/>
      <p:bldP spid="39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25E6-3547-4456-B140-186FE511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get an answer that differs from the truth</a:t>
            </a:r>
          </a:p>
        </p:txBody>
      </p:sp>
      <p:pic>
        <p:nvPicPr>
          <p:cNvPr id="4" name="Graphic 3" descr="Group of women outline">
            <a:extLst>
              <a:ext uri="{FF2B5EF4-FFF2-40B4-BE49-F238E27FC236}">
                <a16:creationId xmlns:a16="http://schemas.microsoft.com/office/drawing/2014/main" id="{EB06DE4D-3F33-92DA-B149-AB09123EF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2824" y="1125843"/>
            <a:ext cx="914400" cy="914400"/>
          </a:xfrm>
          <a:prstGeom prst="rect">
            <a:avLst/>
          </a:prstGeom>
        </p:spPr>
      </p:pic>
      <p:pic>
        <p:nvPicPr>
          <p:cNvPr id="6" name="Graphic 5" descr="Group of women with solid fill">
            <a:extLst>
              <a:ext uri="{FF2B5EF4-FFF2-40B4-BE49-F238E27FC236}">
                <a16:creationId xmlns:a16="http://schemas.microsoft.com/office/drawing/2014/main" id="{B0DC9EE1-0EF2-CBCA-230E-1618E77D3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0324" y="1583043"/>
            <a:ext cx="914400" cy="914400"/>
          </a:xfrm>
          <a:prstGeom prst="rect">
            <a:avLst/>
          </a:prstGeom>
        </p:spPr>
      </p:pic>
      <p:pic>
        <p:nvPicPr>
          <p:cNvPr id="8" name="Graphic 7" descr="Group of men with solid fill">
            <a:extLst>
              <a:ext uri="{FF2B5EF4-FFF2-40B4-BE49-F238E27FC236}">
                <a16:creationId xmlns:a16="http://schemas.microsoft.com/office/drawing/2014/main" id="{A24A6D87-F891-565D-7BDB-B9C2C1761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5924" y="1125843"/>
            <a:ext cx="914400" cy="914400"/>
          </a:xfrm>
          <a:prstGeom prst="rect">
            <a:avLst/>
          </a:prstGeom>
        </p:spPr>
      </p:pic>
      <p:pic>
        <p:nvPicPr>
          <p:cNvPr id="10" name="Graphic 9" descr="Scale with solid fill">
            <a:extLst>
              <a:ext uri="{FF2B5EF4-FFF2-40B4-BE49-F238E27FC236}">
                <a16:creationId xmlns:a16="http://schemas.microsoft.com/office/drawing/2014/main" id="{C15AB7A4-9515-5DE3-80DF-B47D10AB06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3765" y="3393645"/>
            <a:ext cx="914400" cy="914400"/>
          </a:xfrm>
          <a:prstGeom prst="rect">
            <a:avLst/>
          </a:prstGeom>
        </p:spPr>
      </p:pic>
      <p:pic>
        <p:nvPicPr>
          <p:cNvPr id="12" name="Graphic 11" descr="Stopwatch with solid fill">
            <a:extLst>
              <a:ext uri="{FF2B5EF4-FFF2-40B4-BE49-F238E27FC236}">
                <a16:creationId xmlns:a16="http://schemas.microsoft.com/office/drawing/2014/main" id="{38762212-B749-379F-5EE6-345F7E44CB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0501" y="2971800"/>
            <a:ext cx="914400" cy="914400"/>
          </a:xfrm>
          <a:prstGeom prst="rect">
            <a:avLst/>
          </a:prstGeom>
        </p:spPr>
      </p:pic>
      <p:pic>
        <p:nvPicPr>
          <p:cNvPr id="14" name="Graphic 13" descr="Ruler with solid fill">
            <a:extLst>
              <a:ext uri="{FF2B5EF4-FFF2-40B4-BE49-F238E27FC236}">
                <a16:creationId xmlns:a16="http://schemas.microsoft.com/office/drawing/2014/main" id="{DB73866E-EF2D-F50C-15B6-637EA99279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77765" y="3393645"/>
            <a:ext cx="914400" cy="914400"/>
          </a:xfrm>
          <a:prstGeom prst="rect">
            <a:avLst/>
          </a:prstGeom>
        </p:spPr>
      </p:pic>
      <p:pic>
        <p:nvPicPr>
          <p:cNvPr id="16" name="Graphic 15" descr="Group of people with solid fill">
            <a:extLst>
              <a:ext uri="{FF2B5EF4-FFF2-40B4-BE49-F238E27FC236}">
                <a16:creationId xmlns:a16="http://schemas.microsoft.com/office/drawing/2014/main" id="{3E3EF559-7A69-796D-BD51-4C07F784CC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39101" y="4750137"/>
            <a:ext cx="1371600" cy="1371600"/>
          </a:xfrm>
          <a:prstGeom prst="rect">
            <a:avLst/>
          </a:prstGeom>
        </p:spPr>
      </p:pic>
      <p:pic>
        <p:nvPicPr>
          <p:cNvPr id="18" name="Graphic 17" descr="Two women with solid fill">
            <a:extLst>
              <a:ext uri="{FF2B5EF4-FFF2-40B4-BE49-F238E27FC236}">
                <a16:creationId xmlns:a16="http://schemas.microsoft.com/office/drawing/2014/main" id="{AA63D164-243A-C016-727F-F10B89E746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38437" y="4978737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36F6FA-B6CB-BD80-691F-9D67D05F0720}"/>
              </a:ext>
            </a:extLst>
          </p:cNvPr>
          <p:cNvSpPr txBox="1"/>
          <p:nvPr/>
        </p:nvSpPr>
        <p:spPr>
          <a:xfrm>
            <a:off x="2629501" y="6043477"/>
            <a:ext cx="127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Sample size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1EA470-233A-92D0-DCED-B91F2BEB434E}"/>
              </a:ext>
            </a:extLst>
          </p:cNvPr>
          <p:cNvSpPr txBox="1"/>
          <p:nvPr/>
        </p:nvSpPr>
        <p:spPr>
          <a:xfrm>
            <a:off x="2216137" y="2432911"/>
            <a:ext cx="22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Population differences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5C3A3-A5CF-C667-5CBB-CA756C66562E}"/>
              </a:ext>
            </a:extLst>
          </p:cNvPr>
          <p:cNvSpPr txBox="1"/>
          <p:nvPr/>
        </p:nvSpPr>
        <p:spPr>
          <a:xfrm>
            <a:off x="2238736" y="4298362"/>
            <a:ext cx="24228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Differences in approach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DE0FBF-9D50-858C-C999-F167A37298DD}"/>
              </a:ext>
            </a:extLst>
          </p:cNvPr>
          <p:cNvSpPr txBox="1"/>
          <p:nvPr/>
        </p:nvSpPr>
        <p:spPr>
          <a:xfrm>
            <a:off x="5190456" y="1670911"/>
            <a:ext cx="677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Population – are you measuring the population you hoped to measure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7BF8F-D8DB-2DA0-2033-2DD2E35962E4}"/>
              </a:ext>
            </a:extLst>
          </p:cNvPr>
          <p:cNvSpPr txBox="1"/>
          <p:nvPr/>
        </p:nvSpPr>
        <p:spPr>
          <a:xfrm>
            <a:off x="5267668" y="5281477"/>
            <a:ext cx="588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variation – how precisely you can measure an effect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5D942C-2EC9-041E-46CE-92CD72B603F4}"/>
              </a:ext>
            </a:extLst>
          </p:cNvPr>
          <p:cNvSpPr txBox="1"/>
          <p:nvPr/>
        </p:nvSpPr>
        <p:spPr>
          <a:xfrm>
            <a:off x="5266656" y="3501595"/>
            <a:ext cx="610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Errors in measurement or analysis – are you measuring the thing you think you 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96EEA-686D-3CAC-C947-9A4E4C987F4E}"/>
              </a:ext>
            </a:extLst>
          </p:cNvPr>
          <p:cNvSpPr txBox="1"/>
          <p:nvPr/>
        </p:nvSpPr>
        <p:spPr>
          <a:xfrm>
            <a:off x="338354" y="5020438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Random error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0E945D-25DF-E5B4-35E8-B12AC25A403F}"/>
              </a:ext>
            </a:extLst>
          </p:cNvPr>
          <p:cNvSpPr txBox="1"/>
          <p:nvPr/>
        </p:nvSpPr>
        <p:spPr>
          <a:xfrm>
            <a:off x="118050" y="3316929"/>
            <a:ext cx="1696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Systematic error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8F997-B1F7-FEBE-24A2-1D1DC406B1B2}"/>
              </a:ext>
            </a:extLst>
          </p:cNvPr>
          <p:cNvSpPr txBox="1"/>
          <p:nvPr/>
        </p:nvSpPr>
        <p:spPr>
          <a:xfrm>
            <a:off x="228600" y="180941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Diversity</a:t>
            </a:r>
          </a:p>
        </p:txBody>
      </p:sp>
    </p:spTree>
    <p:extLst>
      <p:ext uri="{BB962C8B-B14F-4D97-AF65-F5344CB8AC3E}">
        <p14:creationId xmlns:p14="http://schemas.microsoft.com/office/powerpoint/2010/main" val="145392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D25E7536-96F0-8590-B349-55424FFC0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Hierarchy of populations</a:t>
            </a:r>
          </a:p>
        </p:txBody>
      </p:sp>
      <p:sp>
        <p:nvSpPr>
          <p:cNvPr id="212995" name="Text Box 3">
            <a:extLst>
              <a:ext uri="{FF2B5EF4-FFF2-40B4-BE49-F238E27FC236}">
                <a16:creationId xmlns:a16="http://schemas.microsoft.com/office/drawing/2014/main" id="{D6D0D372-04B7-4FBD-B7DE-89B09CBCB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057401"/>
            <a:ext cx="770255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latin typeface="Arial" panose="020B0604020202020204" pitchFamily="34" charset="0"/>
              </a:rPr>
              <a:t>external population (wish to generalize to)</a:t>
            </a:r>
          </a:p>
        </p:txBody>
      </p:sp>
      <p:sp>
        <p:nvSpPr>
          <p:cNvPr id="212996" name="Text Box 4">
            <a:extLst>
              <a:ext uri="{FF2B5EF4-FFF2-40B4-BE49-F238E27FC236}">
                <a16:creationId xmlns:a16="http://schemas.microsoft.com/office/drawing/2014/main" id="{D919F7AD-5F5B-E9AF-C914-27175E684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76601"/>
            <a:ext cx="799465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latin typeface="Arial" panose="020B0604020202020204" pitchFamily="34" charset="0"/>
              </a:rPr>
              <a:t>target population (what you tried to sample)</a:t>
            </a:r>
          </a:p>
        </p:txBody>
      </p:sp>
      <p:sp>
        <p:nvSpPr>
          <p:cNvPr id="212997" name="Text Box 5">
            <a:extLst>
              <a:ext uri="{FF2B5EF4-FFF2-40B4-BE49-F238E27FC236}">
                <a16:creationId xmlns:a16="http://schemas.microsoft.com/office/drawing/2014/main" id="{B9F75B4A-424F-AA36-FAC8-5E33B85EE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4495801"/>
            <a:ext cx="6913563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latin typeface="Arial" panose="020B0604020202020204" pitchFamily="34" charset="0"/>
              </a:rPr>
              <a:t>actual population (what you sampled)</a:t>
            </a:r>
          </a:p>
        </p:txBody>
      </p:sp>
      <p:sp>
        <p:nvSpPr>
          <p:cNvPr id="212999" name="Text Box 7">
            <a:extLst>
              <a:ext uri="{FF2B5EF4-FFF2-40B4-BE49-F238E27FC236}">
                <a16:creationId xmlns:a16="http://schemas.microsoft.com/office/drawing/2014/main" id="{49E027BD-26ED-BA79-C76C-663D62FC6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5715001"/>
            <a:ext cx="7116763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latin typeface="Arial" panose="020B0604020202020204" pitchFamily="34" charset="0"/>
              </a:rPr>
              <a:t>study population (your actual subjects)</a:t>
            </a:r>
          </a:p>
        </p:txBody>
      </p:sp>
      <p:sp>
        <p:nvSpPr>
          <p:cNvPr id="213000" name="Line 8">
            <a:extLst>
              <a:ext uri="{FF2B5EF4-FFF2-40B4-BE49-F238E27FC236}">
                <a16:creationId xmlns:a16="http://schemas.microsoft.com/office/drawing/2014/main" id="{7201C7AD-3E6A-B9EE-7625-0FED8F0076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5105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3001" name="Line 9">
            <a:extLst>
              <a:ext uri="{FF2B5EF4-FFF2-40B4-BE49-F238E27FC236}">
                <a16:creationId xmlns:a16="http://schemas.microsoft.com/office/drawing/2014/main" id="{B7B7D45A-7091-D75A-23F7-3EFAE58732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886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3002" name="Line 10">
            <a:extLst>
              <a:ext uri="{FF2B5EF4-FFF2-40B4-BE49-F238E27FC236}">
                <a16:creationId xmlns:a16="http://schemas.microsoft.com/office/drawing/2014/main" id="{4C2D0C68-AC6D-2856-14EE-24C7D59AF7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667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3003" name="Text Box 11">
            <a:extLst>
              <a:ext uri="{FF2B5EF4-FFF2-40B4-BE49-F238E27FC236}">
                <a16:creationId xmlns:a16="http://schemas.microsoft.com/office/drawing/2014/main" id="{B8AC55E5-0614-B6AC-96E6-20B8D4FDE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257800"/>
            <a:ext cx="34700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Statistical inference (random error)</a:t>
            </a:r>
          </a:p>
        </p:txBody>
      </p:sp>
      <p:sp>
        <p:nvSpPr>
          <p:cNvPr id="213004" name="Text Box 12">
            <a:extLst>
              <a:ext uri="{FF2B5EF4-FFF2-40B4-BE49-F238E27FC236}">
                <a16:creationId xmlns:a16="http://schemas.microsoft.com/office/drawing/2014/main" id="{47DD4048-07AE-3882-FFC6-EBBA5065E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4038600"/>
            <a:ext cx="3349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Internal validity (systematic error)</a:t>
            </a:r>
          </a:p>
        </p:txBody>
      </p:sp>
      <p:sp>
        <p:nvSpPr>
          <p:cNvPr id="213005" name="Text Box 13">
            <a:extLst>
              <a:ext uri="{FF2B5EF4-FFF2-40B4-BE49-F238E27FC236}">
                <a16:creationId xmlns:a16="http://schemas.microsoft.com/office/drawing/2014/main" id="{B6AE1E6C-2070-0BE8-7A85-A77C3235E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819400"/>
            <a:ext cx="26643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External validity (diversity)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animBg="1"/>
      <p:bldP spid="212996" grpId="0" animBg="1"/>
      <p:bldP spid="212997" grpId="0" animBg="1"/>
      <p:bldP spid="212999" grpId="0" animBg="1"/>
      <p:bldP spid="213000" grpId="0" animBg="1"/>
      <p:bldP spid="213001" grpId="0" animBg="1"/>
      <p:bldP spid="213002" grpId="0" animBg="1"/>
      <p:bldP spid="213003" grpId="0"/>
      <p:bldP spid="213004" grpId="0"/>
      <p:bldP spid="2130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A1DEC4B1-C301-1640-91AE-F4C873F75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Validity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CB703F41-FAFA-9480-024E-75D71E64C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Statistical inference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is there an association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p-value &lt; 0.05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Internal validity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are the conclusions (cause and effect) valid within the setting of the study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prophylactic antibiotic reduced infection rate by 30%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External validity (generalizability)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can the conclusions be applied in other settings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we can expect a reduction in other populations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84C2BA0F-9373-FDC6-007C-E6E0822FD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inference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8F18FF4B-6FA2-C526-CF8C-E21AEA639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Conclude association, not causation</a:t>
            </a:r>
          </a:p>
          <a:p>
            <a:r>
              <a:rPr lang="en-US" altLang="en-US"/>
              <a:t>Avoid invalid inferences</a:t>
            </a:r>
          </a:p>
          <a:p>
            <a:pPr lvl="1"/>
            <a:r>
              <a:rPr lang="en-US" altLang="en-US"/>
              <a:t>type I and II errors</a:t>
            </a:r>
          </a:p>
          <a:p>
            <a:pPr lvl="1"/>
            <a:r>
              <a:rPr lang="en-US" altLang="en-US"/>
              <a:t>assumptions of the analysis</a:t>
            </a:r>
          </a:p>
          <a:p>
            <a:pPr lvl="2"/>
            <a:r>
              <a:rPr lang="en-US" altLang="en-US"/>
              <a:t>independence</a:t>
            </a:r>
            <a:endParaRPr lang="en-US" altLang="en-US">
              <a:ea typeface="Calibri"/>
              <a:cs typeface="Calibri"/>
            </a:endParaRPr>
          </a:p>
          <a:p>
            <a:pPr lvl="2"/>
            <a:r>
              <a:rPr lang="en-US" altLang="en-US"/>
              <a:t>distribution</a:t>
            </a:r>
            <a:endParaRPr lang="en-US" altLang="en-US">
              <a:ea typeface="Calibri"/>
              <a:cs typeface="Calibri"/>
            </a:endParaRPr>
          </a:p>
          <a:p>
            <a:r>
              <a:rPr lang="en-US" altLang="en-US">
                <a:solidFill>
                  <a:srgbClr val="FF0000"/>
                </a:solidFill>
              </a:rPr>
              <a:t>OHDSI does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large network studies</a:t>
            </a:r>
            <a:endParaRPr lang="en-US" altLang="en-US">
              <a:solidFill>
                <a:srgbClr val="FF0000"/>
              </a:solidFill>
              <a:ea typeface="Calibri"/>
              <a:cs typeface="Calibri"/>
            </a:endParaRP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proper statistical inference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026">
            <a:extLst>
              <a:ext uri="{FF2B5EF4-FFF2-40B4-BE49-F238E27FC236}">
                <a16:creationId xmlns:a16="http://schemas.microsoft.com/office/drawing/2014/main" id="{E7D56ADA-47E2-B2C9-0E03-CBCFBEF0F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validity</a:t>
            </a:r>
          </a:p>
        </p:txBody>
      </p:sp>
      <p:sp>
        <p:nvSpPr>
          <p:cNvPr id="214019" name="Rectangle 1027">
            <a:extLst>
              <a:ext uri="{FF2B5EF4-FFF2-40B4-BE49-F238E27FC236}">
                <a16:creationId xmlns:a16="http://schemas.microsoft.com/office/drawing/2014/main" id="{0ED9FC80-1BEC-9269-EDF6-9855A416D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en-US"/>
              <a:t>Extent to which a study is free from design biases that threaten the interpretation of the results</a:t>
            </a:r>
          </a:p>
          <a:p>
            <a:r>
              <a:rPr lang="en-US" altLang="en-US"/>
              <a:t>Causal relationships</a:t>
            </a:r>
          </a:p>
          <a:p>
            <a:pPr lvl="1"/>
            <a:r>
              <a:rPr lang="en-US" altLang="en-US"/>
              <a:t>observed changes attributed to intervention and not to other possible causes</a:t>
            </a:r>
          </a:p>
          <a:p>
            <a:r>
              <a:rPr lang="en-US" altLang="en-US">
                <a:solidFill>
                  <a:srgbClr val="FF0000"/>
                </a:solidFill>
              </a:rPr>
              <a:t>OHDSI does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proper study design</a:t>
            </a:r>
            <a:endParaRPr lang="en-US" altLang="en-US">
              <a:solidFill>
                <a:srgbClr val="FF0000"/>
              </a:solidFill>
              <a:ea typeface="Calibri"/>
              <a:cs typeface="Calibri"/>
            </a:endParaRP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confounding control</a:t>
            </a:r>
            <a:endParaRPr lang="en-US" altLang="en-US">
              <a:solidFill>
                <a:srgbClr val="FF0000"/>
              </a:solidFill>
              <a:ea typeface="Calibri"/>
              <a:cs typeface="Calibri"/>
            </a:endParaRP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diagnostics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network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F3F18191-958B-EE24-64A6-5250DC7BF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External validity (generalizability)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4BB96877-A28B-7DE4-BB72-7038E8A8E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Extent to which the results of the study generalize beyond the setting in which the study was conducted</a:t>
            </a:r>
          </a:p>
          <a:p>
            <a:pPr lvl="1"/>
            <a:r>
              <a:rPr lang="en-US" altLang="en-US"/>
              <a:t>careful when generalizing beyond the actual study population</a:t>
            </a:r>
          </a:p>
          <a:p>
            <a:pPr lvl="2"/>
            <a:r>
              <a:rPr lang="en-US" altLang="en-US"/>
              <a:t>study includes only cases with pathology report</a:t>
            </a:r>
          </a:p>
          <a:p>
            <a:pPr lvl="2"/>
            <a:r>
              <a:rPr lang="en-US" altLang="en-US"/>
              <a:t>database does not include cases in population of interest</a:t>
            </a:r>
          </a:p>
          <a:p>
            <a:r>
              <a:rPr lang="en-US" altLang="en-US">
                <a:solidFill>
                  <a:srgbClr val="FF0000"/>
                </a:solidFill>
              </a:rPr>
              <a:t>OHDSI does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large network studies</a:t>
            </a:r>
            <a:endParaRPr lang="en-US" altLang="en-US">
              <a:solidFill>
                <a:srgbClr val="FF0000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484" y="98796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Evidence OHDSI seeks to generate from observational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/>
              <a:t>WHAT - Clinical characterization</a:t>
            </a:r>
          </a:p>
          <a:p>
            <a:pPr lvl="1"/>
            <a:r>
              <a:rPr lang="en-US"/>
              <a:t>Natural history: Who has diabetes, and who takes metformin?</a:t>
            </a:r>
          </a:p>
          <a:p>
            <a:pPr lvl="1"/>
            <a:r>
              <a:rPr lang="en-US"/>
              <a:t>Quality improvement:  What proportion of patients with diabetes experience complications?</a:t>
            </a:r>
          </a:p>
          <a:p>
            <a:r>
              <a:rPr lang="en-US" b="1"/>
              <a:t>WHY - Population-level estimation</a:t>
            </a:r>
          </a:p>
          <a:p>
            <a:pPr lvl="1"/>
            <a:r>
              <a:rPr lang="en-US"/>
              <a:t>Safety surveillance:  Does metformin cause lactic acidosis?</a:t>
            </a:r>
          </a:p>
          <a:p>
            <a:pPr lvl="1"/>
            <a:r>
              <a:rPr lang="en-US"/>
              <a:t>Comparative effectiveness:  Does metformin cause lactic acidosis more than glyburide?</a:t>
            </a:r>
          </a:p>
          <a:p>
            <a:r>
              <a:rPr lang="en-US" b="1"/>
              <a:t>WHO - Patient-level prediction</a:t>
            </a:r>
          </a:p>
          <a:p>
            <a:pPr lvl="1"/>
            <a:r>
              <a:rPr lang="en-US"/>
              <a:t>Precision medicine: Given everything you know about me, if I take metformin, what is the chance I will get lactic acidosis? </a:t>
            </a:r>
          </a:p>
          <a:p>
            <a:pPr lvl="1"/>
            <a:r>
              <a:rPr lang="en-US"/>
              <a:t>Disease interception:  Given everything you know about me, what is the chance I will develop diabetes?</a:t>
            </a:r>
          </a:p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D9D505-EDF2-CFC4-BDC3-3D69FF3496F8}"/>
              </a:ext>
            </a:extLst>
          </p:cNvPr>
          <p:cNvSpPr/>
          <p:nvPr/>
        </p:nvSpPr>
        <p:spPr>
          <a:xfrm>
            <a:off x="76200" y="2133600"/>
            <a:ext cx="11201400" cy="236219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2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504D-FFC7-4872-60AC-A6E58BE6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Population-level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60CF-8AF0-56A3-B349-4AB407DA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Does intervention A </a:t>
            </a:r>
            <a:r>
              <a:rPr lang="en-US" b="1"/>
              <a:t>cause</a:t>
            </a:r>
            <a:r>
              <a:rPr lang="en-US"/>
              <a:t> outcome Y</a:t>
            </a:r>
          </a:p>
          <a:p>
            <a:pPr lvl="1"/>
            <a:r>
              <a:rPr lang="en-US"/>
              <a:t>Compared to what?</a:t>
            </a:r>
          </a:p>
          <a:p>
            <a:pPr lvl="2"/>
            <a:r>
              <a:rPr lang="en-US"/>
              <a:t>Intervention B – e.g., comparative cohort</a:t>
            </a:r>
          </a:p>
          <a:p>
            <a:pPr lvl="2"/>
            <a:r>
              <a:rPr lang="en-US"/>
              <a:t>Not giving A – e.g., self-controlled case series</a:t>
            </a:r>
          </a:p>
        </p:txBody>
      </p:sp>
    </p:spTree>
    <p:extLst>
      <p:ext uri="{BB962C8B-B14F-4D97-AF65-F5344CB8AC3E}">
        <p14:creationId xmlns:p14="http://schemas.microsoft.com/office/powerpoint/2010/main" val="325296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DD1A-1A22-512F-7448-63826E76AD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219200"/>
            <a:ext cx="10972800" cy="4906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Population-level effect estimation</a:t>
            </a:r>
            <a:r>
              <a:rPr lang="en-US" dirty="0"/>
              <a:t>—</a:t>
            </a:r>
            <a:r>
              <a:rPr lang="en-US" b="1" dirty="0"/>
              <a:t>causal inference</a:t>
            </a:r>
            <a:r>
              <a:rPr lang="en-US" dirty="0"/>
              <a:t> methods for comparative effectiveness and safety surveillance—enables researchers to understand </a:t>
            </a:r>
            <a:r>
              <a:rPr lang="en-US" b="1" dirty="0"/>
              <a:t>how exposure to medical interventions are expected to impact health outcomes</a:t>
            </a:r>
            <a:r>
              <a:rPr lang="en-US" dirty="0"/>
              <a:t>. In this tutorial, students will learn how to design causal inference studies and how to apply tools (such as </a:t>
            </a:r>
            <a:r>
              <a:rPr lang="en-US" err="1"/>
              <a:t>CohortMethod</a:t>
            </a:r>
            <a:r>
              <a:rPr lang="en-US" dirty="0"/>
              <a:t>) and practices (such as objective diagnostics) developed by the OHDSI community to ensure the evidence generated is reliable.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8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New-user cohort design comparing two drugs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78F78A-2CAE-41AA-DA47-1A64DE65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0" y="1219201"/>
            <a:ext cx="256032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How do you know the two groups are comparable so that differences in outcome are due to the drugs?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27164" y="1661163"/>
            <a:ext cx="2362200" cy="1066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Total population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55964" y="3147599"/>
            <a:ext cx="23622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Target cohort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54891" y="5011208"/>
            <a:ext cx="2362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Comparator</a:t>
            </a:r>
          </a:p>
          <a:p>
            <a:pPr algn="ctr"/>
            <a:r>
              <a:rPr lang="en-US" sz="2400" dirty="0"/>
              <a:t>cohort</a:t>
            </a:r>
          </a:p>
        </p:txBody>
      </p:sp>
      <p:cxnSp>
        <p:nvCxnSpPr>
          <p:cNvPr id="8" name="Elbow Connector 7"/>
          <p:cNvCxnSpPr>
            <a:stCxn id="4" idx="2"/>
            <a:endCxn id="5" idx="1"/>
          </p:cNvCxnSpPr>
          <p:nvPr/>
        </p:nvCxnSpPr>
        <p:spPr>
          <a:xfrm rot="16200000" flipH="1">
            <a:off x="1755596" y="2880631"/>
            <a:ext cx="953036" cy="647700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2"/>
            <a:endCxn id="6" idx="1"/>
          </p:cNvCxnSpPr>
          <p:nvPr/>
        </p:nvCxnSpPr>
        <p:spPr>
          <a:xfrm rot="16200000" flipH="1">
            <a:off x="823256" y="3812972"/>
            <a:ext cx="2816645" cy="646627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164" y="3204480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99164" y="3671339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99164" y="4199373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Alive And Dead Icons Desig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50000" r="27117" b="21446"/>
          <a:stretch/>
        </p:blipFill>
        <p:spPr bwMode="auto">
          <a:xfrm>
            <a:off x="7366224" y="2886195"/>
            <a:ext cx="352559" cy="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Alive And Dead Icons Desig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50000" r="27117" b="21446"/>
          <a:stretch/>
        </p:blipFill>
        <p:spPr bwMode="auto">
          <a:xfrm>
            <a:off x="6061165" y="3899807"/>
            <a:ext cx="352559" cy="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>
            <a:off x="5321166" y="5083115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21166" y="5549974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21166" y="6078008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2" descr="Alive And Dead Icons Desig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50000" r="27117" b="21446"/>
          <a:stretch/>
        </p:blipFill>
        <p:spPr bwMode="auto">
          <a:xfrm>
            <a:off x="8269892" y="4761009"/>
            <a:ext cx="352559" cy="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live And Dead Icons Desig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50000" r="27117" b="21446"/>
          <a:stretch/>
        </p:blipFill>
        <p:spPr bwMode="auto">
          <a:xfrm>
            <a:off x="8374533" y="5237054"/>
            <a:ext cx="352559" cy="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799D06-13FE-BACA-3D23-4C86847C9B0D}"/>
              </a:ext>
            </a:extLst>
          </p:cNvPr>
          <p:cNvSpPr txBox="1"/>
          <p:nvPr/>
        </p:nvSpPr>
        <p:spPr>
          <a:xfrm>
            <a:off x="7488662" y="2491781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26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EF09F-330A-6941-7E04-BC1D5B859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2F9A-23CC-7B2E-1047-16BC227B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controlled trial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8D95BF-768F-B364-6955-1EFA1F45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0" y="1219201"/>
            <a:ext cx="256032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Randomize so that the two groups differ only in treatment assignment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6514AE-9A40-3BA8-B85C-B5AE720DB00B}"/>
              </a:ext>
            </a:extLst>
          </p:cNvPr>
          <p:cNvSpPr/>
          <p:nvPr/>
        </p:nvSpPr>
        <p:spPr>
          <a:xfrm>
            <a:off x="727164" y="1661163"/>
            <a:ext cx="2362200" cy="1066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Total population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5EBBCF9-AA38-0EE0-8C73-E9551A28E535}"/>
              </a:ext>
            </a:extLst>
          </p:cNvPr>
          <p:cNvSpPr/>
          <p:nvPr/>
        </p:nvSpPr>
        <p:spPr>
          <a:xfrm>
            <a:off x="2555964" y="3147599"/>
            <a:ext cx="23622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Target cohort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DABD8D-E1E5-5A54-6860-3F58D8E368D1}"/>
              </a:ext>
            </a:extLst>
          </p:cNvPr>
          <p:cNvSpPr/>
          <p:nvPr/>
        </p:nvSpPr>
        <p:spPr>
          <a:xfrm>
            <a:off x="2554891" y="5011208"/>
            <a:ext cx="2362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Comparator</a:t>
            </a:r>
          </a:p>
          <a:p>
            <a:pPr algn="ctr"/>
            <a:r>
              <a:rPr lang="en-US" sz="2400" dirty="0"/>
              <a:t>cohort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52294FC-1C18-E286-24BC-3BB34E6512F8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1755596" y="2880631"/>
            <a:ext cx="953036" cy="647700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03410B3-966E-034F-C91D-ECF89953E7DC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823256" y="3812972"/>
            <a:ext cx="2816645" cy="646627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12105F-55D7-16F3-AAEC-959E74C346F8}"/>
              </a:ext>
            </a:extLst>
          </p:cNvPr>
          <p:cNvCxnSpPr/>
          <p:nvPr/>
        </p:nvCxnSpPr>
        <p:spPr>
          <a:xfrm>
            <a:off x="5299164" y="3204480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77BE2-086D-BAF1-423A-7DEE29880F98}"/>
              </a:ext>
            </a:extLst>
          </p:cNvPr>
          <p:cNvCxnSpPr/>
          <p:nvPr/>
        </p:nvCxnSpPr>
        <p:spPr>
          <a:xfrm>
            <a:off x="5299164" y="3671339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755845-151E-59B8-7E5B-640078879A73}"/>
              </a:ext>
            </a:extLst>
          </p:cNvPr>
          <p:cNvCxnSpPr/>
          <p:nvPr/>
        </p:nvCxnSpPr>
        <p:spPr>
          <a:xfrm>
            <a:off x="5299164" y="4199373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Alive And Dead Icons Design">
            <a:extLst>
              <a:ext uri="{FF2B5EF4-FFF2-40B4-BE49-F238E27FC236}">
                <a16:creationId xmlns:a16="http://schemas.microsoft.com/office/drawing/2014/main" id="{3B1B72B7-44CA-B027-0F21-C601D5791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50000" r="27117" b="21446"/>
          <a:stretch/>
        </p:blipFill>
        <p:spPr bwMode="auto">
          <a:xfrm>
            <a:off x="7366224" y="2886195"/>
            <a:ext cx="352559" cy="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Alive And Dead Icons Design">
            <a:extLst>
              <a:ext uri="{FF2B5EF4-FFF2-40B4-BE49-F238E27FC236}">
                <a16:creationId xmlns:a16="http://schemas.microsoft.com/office/drawing/2014/main" id="{CDE96104-7DC0-D172-E1C0-23A4F002B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50000" r="27117" b="21446"/>
          <a:stretch/>
        </p:blipFill>
        <p:spPr bwMode="auto">
          <a:xfrm>
            <a:off x="6061165" y="3899807"/>
            <a:ext cx="352559" cy="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A87163-9431-2116-5E82-F561F62BDDF1}"/>
              </a:ext>
            </a:extLst>
          </p:cNvPr>
          <p:cNvCxnSpPr/>
          <p:nvPr/>
        </p:nvCxnSpPr>
        <p:spPr>
          <a:xfrm>
            <a:off x="5321166" y="5083115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377FAF-FD52-A115-4562-8E9F58BF9EDA}"/>
              </a:ext>
            </a:extLst>
          </p:cNvPr>
          <p:cNvCxnSpPr/>
          <p:nvPr/>
        </p:nvCxnSpPr>
        <p:spPr>
          <a:xfrm>
            <a:off x="5321166" y="5549974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C13020-A06B-E9CA-AD15-ADDEA4F0398C}"/>
              </a:ext>
            </a:extLst>
          </p:cNvPr>
          <p:cNvCxnSpPr/>
          <p:nvPr/>
        </p:nvCxnSpPr>
        <p:spPr>
          <a:xfrm>
            <a:off x="5321166" y="6078008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2" descr="Alive And Dead Icons Design">
            <a:extLst>
              <a:ext uri="{FF2B5EF4-FFF2-40B4-BE49-F238E27FC236}">
                <a16:creationId xmlns:a16="http://schemas.microsoft.com/office/drawing/2014/main" id="{3E3D4283-B29C-03F8-5337-B9D14DA33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50000" r="27117" b="21446"/>
          <a:stretch/>
        </p:blipFill>
        <p:spPr bwMode="auto">
          <a:xfrm>
            <a:off x="8269892" y="4761009"/>
            <a:ext cx="352559" cy="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live And Dead Icons Design">
            <a:extLst>
              <a:ext uri="{FF2B5EF4-FFF2-40B4-BE49-F238E27FC236}">
                <a16:creationId xmlns:a16="http://schemas.microsoft.com/office/drawing/2014/main" id="{94B0D2C0-5314-B43A-599D-9BDB862F6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50000" r="27117" b="21446"/>
          <a:stretch/>
        </p:blipFill>
        <p:spPr bwMode="auto">
          <a:xfrm>
            <a:off x="8374533" y="5237054"/>
            <a:ext cx="352559" cy="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C314B4-7FC9-F14C-27A2-A26E29D0832B}"/>
              </a:ext>
            </a:extLst>
          </p:cNvPr>
          <p:cNvSpPr txBox="1"/>
          <p:nvPr/>
        </p:nvSpPr>
        <p:spPr>
          <a:xfrm>
            <a:off x="7488662" y="2491781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Outcome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9A9A10-7730-7DEC-D78B-B1EFC845719C}"/>
              </a:ext>
            </a:extLst>
          </p:cNvPr>
          <p:cNvSpPr/>
          <p:nvPr/>
        </p:nvSpPr>
        <p:spPr>
          <a:xfrm>
            <a:off x="733605" y="4300441"/>
            <a:ext cx="2355759" cy="624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Randomization</a:t>
            </a:r>
          </a:p>
        </p:txBody>
      </p:sp>
    </p:spTree>
    <p:extLst>
      <p:ext uri="{BB962C8B-B14F-4D97-AF65-F5344CB8AC3E}">
        <p14:creationId xmlns:p14="http://schemas.microsoft.com/office/powerpoint/2010/main" val="3761385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25ACF-9A34-03EF-42DA-5D92BAE0B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1025-E90F-D138-6C88-E32B2DC1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research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351EFF-2381-2680-9E7E-7EA93807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0" y="1219201"/>
            <a:ext cx="256032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Drug might be given to sicker patient because it is thought to be safer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1AC0A2-8750-73F8-82D2-3AC03B04280B}"/>
              </a:ext>
            </a:extLst>
          </p:cNvPr>
          <p:cNvSpPr/>
          <p:nvPr/>
        </p:nvSpPr>
        <p:spPr>
          <a:xfrm>
            <a:off x="727164" y="1661163"/>
            <a:ext cx="2362200" cy="1066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Total population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6ECA64-EC60-7CC7-8215-6C514D9624EC}"/>
              </a:ext>
            </a:extLst>
          </p:cNvPr>
          <p:cNvSpPr/>
          <p:nvPr/>
        </p:nvSpPr>
        <p:spPr>
          <a:xfrm>
            <a:off x="2555964" y="3147599"/>
            <a:ext cx="23622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Target cohort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ECB146D-42B5-94D2-D875-A25F93693DC4}"/>
              </a:ext>
            </a:extLst>
          </p:cNvPr>
          <p:cNvSpPr/>
          <p:nvPr/>
        </p:nvSpPr>
        <p:spPr>
          <a:xfrm>
            <a:off x="2554891" y="5011208"/>
            <a:ext cx="2362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Comparator</a:t>
            </a:r>
          </a:p>
          <a:p>
            <a:pPr algn="ctr"/>
            <a:r>
              <a:rPr lang="en-US" sz="2400" dirty="0"/>
              <a:t>cohort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54AB0B3-CC94-9972-15D9-68B02E76AF03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1755596" y="2880631"/>
            <a:ext cx="953036" cy="647700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8328B71-51F6-BB74-E6F2-D04ABADBA1D1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823256" y="3812972"/>
            <a:ext cx="2816645" cy="646627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37FF03-9D90-9A04-40A5-D8BAFF752AF3}"/>
              </a:ext>
            </a:extLst>
          </p:cNvPr>
          <p:cNvCxnSpPr/>
          <p:nvPr/>
        </p:nvCxnSpPr>
        <p:spPr>
          <a:xfrm>
            <a:off x="5299164" y="3204480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B56330-5B71-19DE-A933-1020C8B615BE}"/>
              </a:ext>
            </a:extLst>
          </p:cNvPr>
          <p:cNvCxnSpPr/>
          <p:nvPr/>
        </p:nvCxnSpPr>
        <p:spPr>
          <a:xfrm>
            <a:off x="5299164" y="3671339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0F0A0-0A97-B354-DFD6-26EA53763CC4}"/>
              </a:ext>
            </a:extLst>
          </p:cNvPr>
          <p:cNvCxnSpPr/>
          <p:nvPr/>
        </p:nvCxnSpPr>
        <p:spPr>
          <a:xfrm>
            <a:off x="5299164" y="4199373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Alive And Dead Icons Design">
            <a:extLst>
              <a:ext uri="{FF2B5EF4-FFF2-40B4-BE49-F238E27FC236}">
                <a16:creationId xmlns:a16="http://schemas.microsoft.com/office/drawing/2014/main" id="{87045454-A296-DE80-A822-EB81BD092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50000" r="27117" b="21446"/>
          <a:stretch/>
        </p:blipFill>
        <p:spPr bwMode="auto">
          <a:xfrm>
            <a:off x="7366224" y="2886195"/>
            <a:ext cx="352559" cy="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Alive And Dead Icons Design">
            <a:extLst>
              <a:ext uri="{FF2B5EF4-FFF2-40B4-BE49-F238E27FC236}">
                <a16:creationId xmlns:a16="http://schemas.microsoft.com/office/drawing/2014/main" id="{EF1E2917-1870-FA26-4364-0FAC8DDE5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50000" r="27117" b="21446"/>
          <a:stretch/>
        </p:blipFill>
        <p:spPr bwMode="auto">
          <a:xfrm>
            <a:off x="6061165" y="3899807"/>
            <a:ext cx="352559" cy="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779C7-A323-9164-3303-F5AAABEBD18F}"/>
              </a:ext>
            </a:extLst>
          </p:cNvPr>
          <p:cNvCxnSpPr/>
          <p:nvPr/>
        </p:nvCxnSpPr>
        <p:spPr>
          <a:xfrm>
            <a:off x="5321166" y="5083115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5A5283-7027-67E9-E002-1B7ED3E2045F}"/>
              </a:ext>
            </a:extLst>
          </p:cNvPr>
          <p:cNvCxnSpPr/>
          <p:nvPr/>
        </p:nvCxnSpPr>
        <p:spPr>
          <a:xfrm>
            <a:off x="5321166" y="5549974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C60DFA-A89A-26ED-30C7-15CED7BB5673}"/>
              </a:ext>
            </a:extLst>
          </p:cNvPr>
          <p:cNvCxnSpPr/>
          <p:nvPr/>
        </p:nvCxnSpPr>
        <p:spPr>
          <a:xfrm>
            <a:off x="5321166" y="6078008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2" descr="Alive And Dead Icons Design">
            <a:extLst>
              <a:ext uri="{FF2B5EF4-FFF2-40B4-BE49-F238E27FC236}">
                <a16:creationId xmlns:a16="http://schemas.microsoft.com/office/drawing/2014/main" id="{E7ED1CC4-8FDA-8C81-B2EA-ABB5F8CB1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50000" r="27117" b="21446"/>
          <a:stretch/>
        </p:blipFill>
        <p:spPr bwMode="auto">
          <a:xfrm>
            <a:off x="8269892" y="4761009"/>
            <a:ext cx="352559" cy="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live And Dead Icons Design">
            <a:extLst>
              <a:ext uri="{FF2B5EF4-FFF2-40B4-BE49-F238E27FC236}">
                <a16:creationId xmlns:a16="http://schemas.microsoft.com/office/drawing/2014/main" id="{D2848ACA-7C75-491A-415A-F986F603D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50000" r="27117" b="21446"/>
          <a:stretch/>
        </p:blipFill>
        <p:spPr bwMode="auto">
          <a:xfrm>
            <a:off x="8374533" y="5237054"/>
            <a:ext cx="352559" cy="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5D91AB-7C25-3510-2998-C3DC16596EA1}"/>
              </a:ext>
            </a:extLst>
          </p:cNvPr>
          <p:cNvSpPr txBox="1"/>
          <p:nvPr/>
        </p:nvSpPr>
        <p:spPr>
          <a:xfrm>
            <a:off x="7488662" y="2491781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28360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B207A-4804-3898-71A1-A30C8B3CB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63DD-F3AF-CA34-3149-921462EC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research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C37969-C232-9650-80C7-22F9AFAA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0" y="1219201"/>
            <a:ext cx="256032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Adjust the groups or analysis so that the two groups are comparable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E8A879-0A03-089D-4FCD-81FA123D3755}"/>
              </a:ext>
            </a:extLst>
          </p:cNvPr>
          <p:cNvSpPr/>
          <p:nvPr/>
        </p:nvSpPr>
        <p:spPr>
          <a:xfrm>
            <a:off x="727164" y="1661163"/>
            <a:ext cx="2362200" cy="1066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Total population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3BAF61-B92F-999E-C312-05E0214C5EFD}"/>
              </a:ext>
            </a:extLst>
          </p:cNvPr>
          <p:cNvSpPr/>
          <p:nvPr/>
        </p:nvSpPr>
        <p:spPr>
          <a:xfrm>
            <a:off x="2555964" y="3147599"/>
            <a:ext cx="23622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Target cohort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D2FB48-861E-22BE-EA0D-95E525BC23C8}"/>
              </a:ext>
            </a:extLst>
          </p:cNvPr>
          <p:cNvSpPr/>
          <p:nvPr/>
        </p:nvSpPr>
        <p:spPr>
          <a:xfrm>
            <a:off x="2554891" y="5011208"/>
            <a:ext cx="2362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Comparator</a:t>
            </a:r>
          </a:p>
          <a:p>
            <a:pPr algn="ctr"/>
            <a:r>
              <a:rPr lang="en-US" sz="2400" dirty="0"/>
              <a:t>cohort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2FDB1B38-7110-BAEE-060B-80370B2C8E46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1755596" y="2880631"/>
            <a:ext cx="953036" cy="647700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D8EFFD5E-33BD-88B2-EAE7-41012329448E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823256" y="3812972"/>
            <a:ext cx="2816645" cy="646627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AB5DC4-02F0-7E09-54D3-6AC059D7C4A5}"/>
              </a:ext>
            </a:extLst>
          </p:cNvPr>
          <p:cNvCxnSpPr/>
          <p:nvPr/>
        </p:nvCxnSpPr>
        <p:spPr>
          <a:xfrm>
            <a:off x="5299164" y="3204480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926F30-48A4-2785-462E-3DA51F2BBA2E}"/>
              </a:ext>
            </a:extLst>
          </p:cNvPr>
          <p:cNvCxnSpPr/>
          <p:nvPr/>
        </p:nvCxnSpPr>
        <p:spPr>
          <a:xfrm>
            <a:off x="5299164" y="3671339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DB3BD9-3805-CAD2-E545-875E471635B1}"/>
              </a:ext>
            </a:extLst>
          </p:cNvPr>
          <p:cNvCxnSpPr/>
          <p:nvPr/>
        </p:nvCxnSpPr>
        <p:spPr>
          <a:xfrm>
            <a:off x="5299164" y="4199373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Alive And Dead Icons Design">
            <a:extLst>
              <a:ext uri="{FF2B5EF4-FFF2-40B4-BE49-F238E27FC236}">
                <a16:creationId xmlns:a16="http://schemas.microsoft.com/office/drawing/2014/main" id="{970F789B-CFF3-6574-BA41-5DE111098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50000" r="27117" b="21446"/>
          <a:stretch/>
        </p:blipFill>
        <p:spPr bwMode="auto">
          <a:xfrm>
            <a:off x="7366224" y="2886195"/>
            <a:ext cx="352559" cy="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Alive And Dead Icons Design">
            <a:extLst>
              <a:ext uri="{FF2B5EF4-FFF2-40B4-BE49-F238E27FC236}">
                <a16:creationId xmlns:a16="http://schemas.microsoft.com/office/drawing/2014/main" id="{E880A934-5602-A3C2-0D97-B0159CE0F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50000" r="27117" b="21446"/>
          <a:stretch/>
        </p:blipFill>
        <p:spPr bwMode="auto">
          <a:xfrm>
            <a:off x="6061165" y="3899807"/>
            <a:ext cx="352559" cy="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DB96B6-3969-12F8-AF0F-8EF1F3B5C23B}"/>
              </a:ext>
            </a:extLst>
          </p:cNvPr>
          <p:cNvCxnSpPr/>
          <p:nvPr/>
        </p:nvCxnSpPr>
        <p:spPr>
          <a:xfrm>
            <a:off x="5321166" y="5083115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EA851C-3679-5A82-7944-5081FADB5897}"/>
              </a:ext>
            </a:extLst>
          </p:cNvPr>
          <p:cNvCxnSpPr/>
          <p:nvPr/>
        </p:nvCxnSpPr>
        <p:spPr>
          <a:xfrm>
            <a:off x="5321166" y="5549974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2B7AD3-A055-A614-63D9-38482841F76A}"/>
              </a:ext>
            </a:extLst>
          </p:cNvPr>
          <p:cNvCxnSpPr/>
          <p:nvPr/>
        </p:nvCxnSpPr>
        <p:spPr>
          <a:xfrm>
            <a:off x="5321166" y="6078008"/>
            <a:ext cx="34290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2" descr="Alive And Dead Icons Design">
            <a:extLst>
              <a:ext uri="{FF2B5EF4-FFF2-40B4-BE49-F238E27FC236}">
                <a16:creationId xmlns:a16="http://schemas.microsoft.com/office/drawing/2014/main" id="{BF81E06A-3300-6BF8-49C5-6C4BF9F7C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50000" r="27117" b="21446"/>
          <a:stretch/>
        </p:blipFill>
        <p:spPr bwMode="auto">
          <a:xfrm>
            <a:off x="8269892" y="4761009"/>
            <a:ext cx="352559" cy="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live And Dead Icons Design">
            <a:extLst>
              <a:ext uri="{FF2B5EF4-FFF2-40B4-BE49-F238E27FC236}">
                <a16:creationId xmlns:a16="http://schemas.microsoft.com/office/drawing/2014/main" id="{922BA915-146A-C70E-E3B2-FEB837CE5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50000" r="27117" b="21446"/>
          <a:stretch/>
        </p:blipFill>
        <p:spPr bwMode="auto">
          <a:xfrm>
            <a:off x="8374533" y="5237054"/>
            <a:ext cx="352559" cy="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B3A211-16A6-A94E-8E69-37826BEF3393}"/>
              </a:ext>
            </a:extLst>
          </p:cNvPr>
          <p:cNvSpPr txBox="1"/>
          <p:nvPr/>
        </p:nvSpPr>
        <p:spPr>
          <a:xfrm>
            <a:off x="7488662" y="2491781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Outcome</a:t>
            </a:r>
          </a:p>
        </p:txBody>
      </p:sp>
      <p:pic>
        <p:nvPicPr>
          <p:cNvPr id="13" name="Graphic 12" descr="Wrench with solid fill">
            <a:extLst>
              <a:ext uri="{FF2B5EF4-FFF2-40B4-BE49-F238E27FC236}">
                <a16:creationId xmlns:a16="http://schemas.microsoft.com/office/drawing/2014/main" id="{E139063F-4551-92C8-AABC-F347421C5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6303" y="4003905"/>
            <a:ext cx="1233149" cy="123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41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6F25-1DAA-DA40-1A62-ADF83C6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On-going example for interactive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0ECFA-B128-DC82-7753-434E366C9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4697505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We will exploit our experience in hypertension treatment</a:t>
            </a:r>
          </a:p>
          <a:p>
            <a:pPr lvl="1"/>
            <a:r>
              <a:rPr lang="en-US"/>
              <a:t>Huge impact worldwide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/>
              <a:t>Angiotensin converting enzyme inhibitors (</a:t>
            </a:r>
            <a:r>
              <a:rPr lang="en-US" err="1"/>
              <a:t>ACEi</a:t>
            </a:r>
            <a:r>
              <a:rPr lang="en-US"/>
              <a:t>) 		versus</a:t>
            </a:r>
            <a:br>
              <a:rPr lang="en-US"/>
            </a:br>
            <a:r>
              <a:rPr lang="en-US"/>
              <a:t>Angiotensin receptor blockers (ARB)</a:t>
            </a:r>
          </a:p>
          <a:p>
            <a:pPr lvl="1"/>
            <a:endParaRPr lang="en-US"/>
          </a:p>
          <a:p>
            <a:pPr lvl="1"/>
            <a:r>
              <a:rPr lang="en-US"/>
              <a:t>Thought to be interchangeable on effectiveness</a:t>
            </a:r>
          </a:p>
          <a:p>
            <a:pPr lvl="2"/>
            <a:r>
              <a:rPr lang="en-US"/>
              <a:t>Only </a:t>
            </a:r>
            <a:r>
              <a:rPr lang="en-US" err="1"/>
              <a:t>ACEi</a:t>
            </a:r>
            <a:r>
              <a:rPr lang="en-US"/>
              <a:t> had placebo-controlled trials</a:t>
            </a:r>
          </a:p>
          <a:p>
            <a:pPr lvl="1"/>
            <a:r>
              <a:rPr lang="en-US"/>
              <a:t>ARB thought to be safer (esp. cough, angioedema)</a:t>
            </a:r>
          </a:p>
        </p:txBody>
      </p:sp>
    </p:spTree>
    <p:extLst>
      <p:ext uri="{BB962C8B-B14F-4D97-AF65-F5344CB8AC3E}">
        <p14:creationId xmlns:p14="http://schemas.microsoft.com/office/powerpoint/2010/main" val="2031347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8B40-F0C8-837F-D618-EA633343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On-going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7763-579E-AE21-9C06-48C53EA3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Renin-angiotensin-aldosterone system</a:t>
            </a:r>
          </a:p>
          <a:p>
            <a:pPr lvl="1"/>
            <a:r>
              <a:rPr lang="en-US"/>
              <a:t>Block the creation of angiotensin II (</a:t>
            </a:r>
            <a:r>
              <a:rPr lang="en-US" err="1"/>
              <a:t>ACEi</a:t>
            </a:r>
            <a:r>
              <a:rPr lang="en-US"/>
              <a:t>)</a:t>
            </a:r>
          </a:p>
          <a:p>
            <a:pPr lvl="1"/>
            <a:r>
              <a:rPr lang="en-US"/>
              <a:t>Block the binding of angiotensin II (ARB)</a:t>
            </a:r>
          </a:p>
          <a:p>
            <a:pPr lvl="1"/>
            <a:r>
              <a:rPr lang="en-US"/>
              <a:t>Relaxes blood vessels and lowers blood pressure</a:t>
            </a:r>
          </a:p>
          <a:p>
            <a:r>
              <a:rPr lang="en-US"/>
              <a:t>We will compare </a:t>
            </a:r>
            <a:r>
              <a:rPr lang="en-US" err="1"/>
              <a:t>ACEi</a:t>
            </a:r>
            <a:r>
              <a:rPr lang="en-US"/>
              <a:t> and ARB as treatments for essential hypertension</a:t>
            </a:r>
          </a:p>
          <a:p>
            <a:r>
              <a:rPr lang="en-US"/>
              <a:t>Outcomes</a:t>
            </a:r>
          </a:p>
          <a:p>
            <a:pPr lvl="1"/>
            <a:r>
              <a:rPr lang="en-US"/>
              <a:t>Acute myocardial infarction – effectiveness</a:t>
            </a:r>
          </a:p>
          <a:p>
            <a:pPr lvl="1"/>
            <a:r>
              <a:rPr lang="en-US"/>
              <a:t>Angioedema – safety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1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OHDSI experience on this hypothesis</a:t>
            </a:r>
            <a:br>
              <a:rPr lang="en-US"/>
            </a:br>
            <a:r>
              <a:rPr lang="en-US" sz="3100" err="1"/>
              <a:t>ACEi</a:t>
            </a:r>
            <a:r>
              <a:rPr lang="en-US" sz="3100"/>
              <a:t> versus ARB for hypertension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66" t="26198" r="9671"/>
          <a:stretch/>
        </p:blipFill>
        <p:spPr>
          <a:xfrm>
            <a:off x="1689697" y="1242213"/>
            <a:ext cx="4627233" cy="2809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205" t="27511" r="12580"/>
          <a:stretch/>
        </p:blipFill>
        <p:spPr>
          <a:xfrm>
            <a:off x="7171951" y="1887667"/>
            <a:ext cx="3200402" cy="1698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528" t="24170" r="16086" b="15533"/>
          <a:stretch/>
        </p:blipFill>
        <p:spPr>
          <a:xfrm>
            <a:off x="4610869" y="3687201"/>
            <a:ext cx="5988551" cy="3117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D4ECE7-09C3-7C49-C210-22F4B08AA5D6}"/>
              </a:ext>
            </a:extLst>
          </p:cNvPr>
          <p:cNvSpPr txBox="1"/>
          <p:nvPr/>
        </p:nvSpPr>
        <p:spPr>
          <a:xfrm>
            <a:off x="457200" y="5441613"/>
            <a:ext cx="40703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Suchard Lancet 2019</a:t>
            </a:r>
            <a:br>
              <a:rPr lang="en-US" dirty="0"/>
            </a:br>
            <a:r>
              <a:rPr lang="en-US" sz="1000" dirty="0"/>
              <a:t>https://pmc.ncbi.nlm.nih.gov/articles/PMC6924620/</a:t>
            </a:r>
          </a:p>
          <a:p>
            <a:r>
              <a:rPr lang="en-US" dirty="0"/>
              <a:t>Chen Hypertension 2021</a:t>
            </a:r>
            <a:br>
              <a:rPr lang="en-US" dirty="0"/>
            </a:br>
            <a:r>
              <a:rPr lang="en-US" sz="1000" dirty="0"/>
              <a:t>https://www.ahajournals.org/doi/10.1161/HYPERTENSIONAHA.120.16667</a:t>
            </a:r>
          </a:p>
        </p:txBody>
      </p:sp>
    </p:spTree>
    <p:extLst>
      <p:ext uri="{BB962C8B-B14F-4D97-AF65-F5344CB8AC3E}">
        <p14:creationId xmlns:p14="http://schemas.microsoft.com/office/powerpoint/2010/main" val="1888879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6009B3-DCE1-6E73-566E-C8D11A4F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Phenotyping</a:t>
            </a:r>
          </a:p>
        </p:txBody>
      </p:sp>
    </p:spTree>
    <p:extLst>
      <p:ext uri="{BB962C8B-B14F-4D97-AF65-F5344CB8AC3E}">
        <p14:creationId xmlns:p14="http://schemas.microsoft.com/office/powerpoint/2010/main" val="4109690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9CF08-0427-405B-DA87-A9486D434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>
            <a:extLst>
              <a:ext uri="{FF2B5EF4-FFF2-40B4-BE49-F238E27FC236}">
                <a16:creationId xmlns:a16="http://schemas.microsoft.com/office/drawing/2014/main" id="{1245117D-10A4-2151-39D6-0A4D96A6D78B}"/>
              </a:ext>
            </a:extLst>
          </p:cNvPr>
          <p:cNvSpPr/>
          <p:nvPr/>
        </p:nvSpPr>
        <p:spPr>
          <a:xfrm>
            <a:off x="6915213" y="3503309"/>
            <a:ext cx="2418273" cy="111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 reliability evaluation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191EB2D1-3E6B-33DB-A93B-43497EB7FA3A}"/>
              </a:ext>
            </a:extLst>
          </p:cNvPr>
          <p:cNvSpPr/>
          <p:nvPr/>
        </p:nvSpPr>
        <p:spPr>
          <a:xfrm>
            <a:off x="4279419" y="2741426"/>
            <a:ext cx="2363720" cy="111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Phenotype development and evaluation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3F87EE-7E98-F12E-5AF5-3DA456AD7C20}"/>
              </a:ext>
            </a:extLst>
          </p:cNvPr>
          <p:cNvSpPr/>
          <p:nvPr/>
        </p:nvSpPr>
        <p:spPr>
          <a:xfrm>
            <a:off x="1676400" y="2040867"/>
            <a:ext cx="2429056" cy="10805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quality evaluation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C11290-0AF8-E654-B779-591F0F58287C}"/>
              </a:ext>
            </a:extLst>
          </p:cNvPr>
          <p:cNvSpPr/>
          <p:nvPr/>
        </p:nvSpPr>
        <p:spPr>
          <a:xfrm>
            <a:off x="3050392" y="2255394"/>
            <a:ext cx="943133" cy="5370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 diagnostics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308E57-6912-824D-85E3-D95F021D1858}"/>
              </a:ext>
            </a:extLst>
          </p:cNvPr>
          <p:cNvSpPr/>
          <p:nvPr/>
        </p:nvSpPr>
        <p:spPr>
          <a:xfrm>
            <a:off x="5628036" y="2975403"/>
            <a:ext cx="943133" cy="5370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Cohort diagnostics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C994E5-AAE6-0312-8DE0-1820A78BAAE9}"/>
              </a:ext>
            </a:extLst>
          </p:cNvPr>
          <p:cNvSpPr/>
          <p:nvPr/>
        </p:nvSpPr>
        <p:spPr>
          <a:xfrm>
            <a:off x="8322069" y="3771644"/>
            <a:ext cx="943133" cy="5370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Study diagnostics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A17E46-4A0A-1830-90EF-F6855C95CF47}"/>
              </a:ext>
            </a:extLst>
          </p:cNvPr>
          <p:cNvSpPr/>
          <p:nvPr/>
        </p:nvSpPr>
        <p:spPr>
          <a:xfrm>
            <a:off x="9378853" y="5097308"/>
            <a:ext cx="943133" cy="5370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Final unblinded results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CF67AB4-CB4A-C569-BE9B-F4281424E4D5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3993525" y="2523918"/>
            <a:ext cx="5856895" cy="2573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0596D7C-52CF-4382-6AB2-547E30861DF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571169" y="3243927"/>
            <a:ext cx="3279251" cy="1853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85FB40-E2E0-84F4-084C-6A2AA7979E5A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265202" y="4040168"/>
            <a:ext cx="585218" cy="10571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974DEB-AE6B-697B-5A8B-2DE77ED1CD4D}"/>
              </a:ext>
            </a:extLst>
          </p:cNvPr>
          <p:cNvCxnSpPr>
            <a:cxnSpLocks/>
            <a:stCxn id="244" idx="6"/>
            <a:endCxn id="5" idx="1"/>
          </p:cNvCxnSpPr>
          <p:nvPr/>
        </p:nvCxnSpPr>
        <p:spPr>
          <a:xfrm>
            <a:off x="5363368" y="3243927"/>
            <a:ext cx="264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30FEF4-902C-8F97-BB16-FE8A95A480F3}"/>
              </a:ext>
            </a:extLst>
          </p:cNvPr>
          <p:cNvCxnSpPr>
            <a:cxnSpLocks/>
            <a:stCxn id="255" idx="6"/>
            <a:endCxn id="6" idx="1"/>
          </p:cNvCxnSpPr>
          <p:nvPr/>
        </p:nvCxnSpPr>
        <p:spPr>
          <a:xfrm>
            <a:off x="8040858" y="4040168"/>
            <a:ext cx="281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042911-CAFD-B2F8-BECA-7D0BFBE21A11}"/>
              </a:ext>
            </a:extLst>
          </p:cNvPr>
          <p:cNvCxnSpPr>
            <a:cxnSpLocks/>
            <a:stCxn id="240" idx="6"/>
            <a:endCxn id="4" idx="1"/>
          </p:cNvCxnSpPr>
          <p:nvPr/>
        </p:nvCxnSpPr>
        <p:spPr>
          <a:xfrm>
            <a:off x="2750019" y="2523918"/>
            <a:ext cx="30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E05E8B2-49CB-E902-54C7-E5A49CE24D8A}"/>
              </a:ext>
            </a:extLst>
          </p:cNvPr>
          <p:cNvCxnSpPr>
            <a:cxnSpLocks/>
            <a:stCxn id="4" idx="2"/>
            <a:endCxn id="8" idx="5"/>
          </p:cNvCxnSpPr>
          <p:nvPr/>
        </p:nvCxnSpPr>
        <p:spPr>
          <a:xfrm rot="16200000" flipH="1">
            <a:off x="3358248" y="2956152"/>
            <a:ext cx="487927" cy="160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E70EDBD-C6A9-4529-5DDD-B44460FD3354}"/>
              </a:ext>
            </a:extLst>
          </p:cNvPr>
          <p:cNvSpPr/>
          <p:nvPr/>
        </p:nvSpPr>
        <p:spPr>
          <a:xfrm>
            <a:off x="10515600" y="5791200"/>
            <a:ext cx="1107970" cy="53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Interface for exploration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B4563E7-A6CD-D815-00F3-CE5E0452B5B5}"/>
              </a:ext>
            </a:extLst>
          </p:cNvPr>
          <p:cNvCxnSpPr>
            <a:cxnSpLocks/>
            <a:stCxn id="4" idx="3"/>
            <a:endCxn id="244" idx="2"/>
          </p:cNvCxnSpPr>
          <p:nvPr/>
        </p:nvCxnSpPr>
        <p:spPr>
          <a:xfrm>
            <a:off x="3993525" y="2523918"/>
            <a:ext cx="426710" cy="7200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6DD608D-3ABF-E55A-0099-9021A69AA01E}"/>
              </a:ext>
            </a:extLst>
          </p:cNvPr>
          <p:cNvCxnSpPr>
            <a:cxnSpLocks/>
            <a:stCxn id="5" idx="3"/>
            <a:endCxn id="255" idx="2"/>
          </p:cNvCxnSpPr>
          <p:nvPr/>
        </p:nvCxnSpPr>
        <p:spPr>
          <a:xfrm>
            <a:off x="6571169" y="3243927"/>
            <a:ext cx="526556" cy="796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F500891-5793-E861-7827-3407A42B11CA}"/>
              </a:ext>
            </a:extLst>
          </p:cNvPr>
          <p:cNvCxnSpPr>
            <a:cxnSpLocks/>
            <a:stCxn id="7" idx="3"/>
            <a:endCxn id="47" idx="0"/>
          </p:cNvCxnSpPr>
          <p:nvPr/>
        </p:nvCxnSpPr>
        <p:spPr>
          <a:xfrm>
            <a:off x="10321986" y="5365832"/>
            <a:ext cx="747599" cy="425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E9265A53-EBC4-D7F9-EA1D-88D3F8BCAE2C}"/>
              </a:ext>
            </a:extLst>
          </p:cNvPr>
          <p:cNvSpPr txBox="1"/>
          <p:nvPr/>
        </p:nvSpPr>
        <p:spPr>
          <a:xfrm>
            <a:off x="609600" y="1173759"/>
            <a:ext cx="1905000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‘System’ required elements: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Required phenotypes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 specifications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 thresholds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C9986EF5-5B39-5966-8F3A-30A54AEF65AD}"/>
              </a:ext>
            </a:extLst>
          </p:cNvPr>
          <p:cNvSpPr/>
          <p:nvPr/>
        </p:nvSpPr>
        <p:spPr>
          <a:xfrm>
            <a:off x="1806886" y="2255394"/>
            <a:ext cx="943133" cy="537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Research question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05FC517-ECF8-3E37-2778-50E5ABC7F808}"/>
              </a:ext>
            </a:extLst>
          </p:cNvPr>
          <p:cNvSpPr/>
          <p:nvPr/>
        </p:nvSpPr>
        <p:spPr>
          <a:xfrm>
            <a:off x="4420235" y="2975403"/>
            <a:ext cx="943133" cy="537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Cohort definitions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1D79089D-D850-14EE-8758-2739598E255B}"/>
              </a:ext>
            </a:extLst>
          </p:cNvPr>
          <p:cNvSpPr/>
          <p:nvPr/>
        </p:nvSpPr>
        <p:spPr>
          <a:xfrm>
            <a:off x="7097725" y="3771644"/>
            <a:ext cx="943133" cy="537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 design choices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3F0FC37-574A-FF18-ECC5-4E886AAB5FEC}"/>
              </a:ext>
            </a:extLst>
          </p:cNvPr>
          <p:cNvSpPr txBox="1"/>
          <p:nvPr/>
        </p:nvSpPr>
        <p:spPr>
          <a:xfrm>
            <a:off x="4093535" y="2320333"/>
            <a:ext cx="642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6A9F179-75A6-0709-251D-54EB27C481F5}"/>
              </a:ext>
            </a:extLst>
          </p:cNvPr>
          <p:cNvSpPr txBox="1"/>
          <p:nvPr/>
        </p:nvSpPr>
        <p:spPr>
          <a:xfrm>
            <a:off x="6672476" y="3021642"/>
            <a:ext cx="642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9ACC883-15A0-CBB7-A84F-091085D3B763}"/>
              </a:ext>
            </a:extLst>
          </p:cNvPr>
          <p:cNvSpPr txBox="1"/>
          <p:nvPr/>
        </p:nvSpPr>
        <p:spPr>
          <a:xfrm>
            <a:off x="9333488" y="3814070"/>
            <a:ext cx="642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F179220-3F75-7B78-D8D3-3D48AC6FAFE6}"/>
              </a:ext>
            </a:extLst>
          </p:cNvPr>
          <p:cNvSpPr txBox="1"/>
          <p:nvPr/>
        </p:nvSpPr>
        <p:spPr>
          <a:xfrm>
            <a:off x="3121368" y="2786090"/>
            <a:ext cx="642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Fail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FB75DC4-E08F-D068-5043-81133BDFFEF8}"/>
              </a:ext>
            </a:extLst>
          </p:cNvPr>
          <p:cNvSpPr txBox="1"/>
          <p:nvPr/>
        </p:nvSpPr>
        <p:spPr>
          <a:xfrm>
            <a:off x="5751346" y="3542166"/>
            <a:ext cx="4208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Fail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7C1519E-CC6C-9956-CB8A-A9849412637A}"/>
              </a:ext>
            </a:extLst>
          </p:cNvPr>
          <p:cNvSpPr txBox="1"/>
          <p:nvPr/>
        </p:nvSpPr>
        <p:spPr>
          <a:xfrm>
            <a:off x="8369846" y="4355107"/>
            <a:ext cx="439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Fail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218B9D1-D311-EACE-A805-BD5CDABF1E29}"/>
              </a:ext>
            </a:extLst>
          </p:cNvPr>
          <p:cNvCxnSpPr>
            <a:cxnSpLocks/>
            <a:stCxn id="222" idx="2"/>
            <a:endCxn id="240" idx="2"/>
          </p:cNvCxnSpPr>
          <p:nvPr/>
        </p:nvCxnSpPr>
        <p:spPr>
          <a:xfrm rot="16200000" flipH="1">
            <a:off x="1378746" y="2095777"/>
            <a:ext cx="611495" cy="244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AE8B368-FA92-2AEC-5A62-5E8C7821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>
            <a:noAutofit/>
          </a:bodyPr>
          <a:lstStyle/>
          <a:p>
            <a:r>
              <a:rPr lang="en-US" sz="3200"/>
              <a:t>Engineering open science systems that build trust into the real-world evidence generation and dissemination process</a:t>
            </a:r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2840EEA6-9278-3C74-6545-A5BBE6761903}"/>
              </a:ext>
            </a:extLst>
          </p:cNvPr>
          <p:cNvSpPr/>
          <p:nvPr/>
        </p:nvSpPr>
        <p:spPr>
          <a:xfrm>
            <a:off x="3682463" y="3171930"/>
            <a:ext cx="459340" cy="370236"/>
          </a:xfrm>
          <a:prstGeom prst="octag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STOP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A2A5126-79B0-8EB3-4982-A99ACF10AAAC}"/>
              </a:ext>
            </a:extLst>
          </p:cNvPr>
          <p:cNvCxnSpPr>
            <a:cxnSpLocks/>
            <a:stCxn id="5" idx="2"/>
            <a:endCxn id="61" idx="5"/>
          </p:cNvCxnSpPr>
          <p:nvPr/>
        </p:nvCxnSpPr>
        <p:spPr>
          <a:xfrm rot="16200000" flipH="1">
            <a:off x="5916687" y="3695365"/>
            <a:ext cx="512488" cy="146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ctagon 60">
            <a:extLst>
              <a:ext uri="{FF2B5EF4-FFF2-40B4-BE49-F238E27FC236}">
                <a16:creationId xmlns:a16="http://schemas.microsoft.com/office/drawing/2014/main" id="{B8AF29D4-D030-3E56-A430-F8ECB9DB9901}"/>
              </a:ext>
            </a:extLst>
          </p:cNvPr>
          <p:cNvSpPr/>
          <p:nvPr/>
        </p:nvSpPr>
        <p:spPr>
          <a:xfrm>
            <a:off x="6246260" y="3916500"/>
            <a:ext cx="459340" cy="370236"/>
          </a:xfrm>
          <a:prstGeom prst="octag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STOP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F4CDE81-7749-C046-0EF5-B1FD3AAE5BD3}"/>
              </a:ext>
            </a:extLst>
          </p:cNvPr>
          <p:cNvCxnSpPr>
            <a:cxnSpLocks/>
            <a:endCxn id="63" idx="5"/>
          </p:cNvCxnSpPr>
          <p:nvPr/>
        </p:nvCxnSpPr>
        <p:spPr>
          <a:xfrm rot="16200000" flipH="1">
            <a:off x="8628797" y="4489459"/>
            <a:ext cx="490532" cy="129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ctagon 62">
            <a:extLst>
              <a:ext uri="{FF2B5EF4-FFF2-40B4-BE49-F238E27FC236}">
                <a16:creationId xmlns:a16="http://schemas.microsoft.com/office/drawing/2014/main" id="{809534B7-65B6-A169-6879-1D522C75C030}"/>
              </a:ext>
            </a:extLst>
          </p:cNvPr>
          <p:cNvSpPr/>
          <p:nvPr/>
        </p:nvSpPr>
        <p:spPr>
          <a:xfrm>
            <a:off x="8938563" y="4690787"/>
            <a:ext cx="459340" cy="370236"/>
          </a:xfrm>
          <a:prstGeom prst="octag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5F99C-EAE2-8F63-4620-0AE6B5C4C7FC}"/>
              </a:ext>
            </a:extLst>
          </p:cNvPr>
          <p:cNvSpPr txBox="1"/>
          <p:nvPr/>
        </p:nvSpPr>
        <p:spPr>
          <a:xfrm>
            <a:off x="101202" y="3967877"/>
            <a:ext cx="6756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characteristics: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Standardized procedures with defined inputs and outputs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Analysis packages implementing scientific best practices consistently applied across all data partners, generating consistent output for network synthesis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Reproducible outputs generated by open-source analysis libraries developed and validated with verifiable unit-test coverage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Pre-specified and objective decision thresholds for go/no go criteria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Measurable operating characteristics of system performance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8296CA-C650-9EC4-DBF9-8D9C8B7D40D8}"/>
              </a:ext>
            </a:extLst>
          </p:cNvPr>
          <p:cNvSpPr/>
          <p:nvPr/>
        </p:nvSpPr>
        <p:spPr>
          <a:xfrm>
            <a:off x="2819399" y="1178949"/>
            <a:ext cx="8250185" cy="57541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Distributed data network, standardized to common data model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35C59CFA-9584-AF2F-6C6A-4C7D2D386C17}"/>
              </a:ext>
            </a:extLst>
          </p:cNvPr>
          <p:cNvSpPr/>
          <p:nvPr/>
        </p:nvSpPr>
        <p:spPr>
          <a:xfrm>
            <a:off x="3050392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7B1F0A31-73FD-82DA-47A0-E77E807F3726}"/>
              </a:ext>
            </a:extLst>
          </p:cNvPr>
          <p:cNvSpPr/>
          <p:nvPr/>
        </p:nvSpPr>
        <p:spPr>
          <a:xfrm>
            <a:off x="3718164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FCA22ABE-056A-D1EB-D055-C9A12D2EFF2C}"/>
              </a:ext>
            </a:extLst>
          </p:cNvPr>
          <p:cNvSpPr/>
          <p:nvPr/>
        </p:nvSpPr>
        <p:spPr>
          <a:xfrm>
            <a:off x="4385936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Cylinder 64">
            <a:extLst>
              <a:ext uri="{FF2B5EF4-FFF2-40B4-BE49-F238E27FC236}">
                <a16:creationId xmlns:a16="http://schemas.microsoft.com/office/drawing/2014/main" id="{944898B2-A185-B304-9FD1-A6703036AE50}"/>
              </a:ext>
            </a:extLst>
          </p:cNvPr>
          <p:cNvSpPr/>
          <p:nvPr/>
        </p:nvSpPr>
        <p:spPr>
          <a:xfrm>
            <a:off x="5053708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BCD0FD72-632D-F992-58DE-11DC8FE316EF}"/>
              </a:ext>
            </a:extLst>
          </p:cNvPr>
          <p:cNvSpPr/>
          <p:nvPr/>
        </p:nvSpPr>
        <p:spPr>
          <a:xfrm>
            <a:off x="5721480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9B4AD70F-8F1C-7BC2-FE76-5E013C6F93F4}"/>
              </a:ext>
            </a:extLst>
          </p:cNvPr>
          <p:cNvSpPr/>
          <p:nvPr/>
        </p:nvSpPr>
        <p:spPr>
          <a:xfrm>
            <a:off x="6389252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26F8BE54-A80A-D908-B591-8175D5CB8B22}"/>
              </a:ext>
            </a:extLst>
          </p:cNvPr>
          <p:cNvSpPr/>
          <p:nvPr/>
        </p:nvSpPr>
        <p:spPr>
          <a:xfrm>
            <a:off x="7057024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4E91FE37-6086-3986-C954-BBB567CBE8C0}"/>
              </a:ext>
            </a:extLst>
          </p:cNvPr>
          <p:cNvSpPr/>
          <p:nvPr/>
        </p:nvSpPr>
        <p:spPr>
          <a:xfrm>
            <a:off x="7724796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Cylinder 70">
            <a:extLst>
              <a:ext uri="{FF2B5EF4-FFF2-40B4-BE49-F238E27FC236}">
                <a16:creationId xmlns:a16="http://schemas.microsoft.com/office/drawing/2014/main" id="{76F98C29-516A-976D-5B7B-69794907DA6A}"/>
              </a:ext>
            </a:extLst>
          </p:cNvPr>
          <p:cNvSpPr/>
          <p:nvPr/>
        </p:nvSpPr>
        <p:spPr>
          <a:xfrm>
            <a:off x="8392568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Cylinder 71">
            <a:extLst>
              <a:ext uri="{FF2B5EF4-FFF2-40B4-BE49-F238E27FC236}">
                <a16:creationId xmlns:a16="http://schemas.microsoft.com/office/drawing/2014/main" id="{2B39625B-8190-77D9-D1FB-B3D81E5BA56E}"/>
              </a:ext>
            </a:extLst>
          </p:cNvPr>
          <p:cNvSpPr/>
          <p:nvPr/>
        </p:nvSpPr>
        <p:spPr>
          <a:xfrm>
            <a:off x="9060340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AB8DE4AB-1081-6AED-453B-71D801451F88}"/>
              </a:ext>
            </a:extLst>
          </p:cNvPr>
          <p:cNvSpPr/>
          <p:nvPr/>
        </p:nvSpPr>
        <p:spPr>
          <a:xfrm>
            <a:off x="9728112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D6407101-64C3-E581-D47A-AD32D1D9032A}"/>
              </a:ext>
            </a:extLst>
          </p:cNvPr>
          <p:cNvSpPr/>
          <p:nvPr/>
        </p:nvSpPr>
        <p:spPr>
          <a:xfrm>
            <a:off x="10395885" y="1450769"/>
            <a:ext cx="471567" cy="197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D005E7-251D-53CD-F2C2-83C2047AF342}"/>
              </a:ext>
            </a:extLst>
          </p:cNvPr>
          <p:cNvSpPr/>
          <p:nvPr/>
        </p:nvSpPr>
        <p:spPr>
          <a:xfrm>
            <a:off x="6031373" y="1752530"/>
            <a:ext cx="1781197" cy="22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coordination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CE077C-2595-60E6-ED4F-EC8E136DAEB1}"/>
              </a:ext>
            </a:extLst>
          </p:cNvPr>
          <p:cNvSpPr/>
          <p:nvPr/>
        </p:nvSpPr>
        <p:spPr>
          <a:xfrm>
            <a:off x="2750466" y="2200479"/>
            <a:ext cx="4819886" cy="236219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6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5888" y="1238965"/>
            <a:ext cx="9312126" cy="5520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586376" y="1465636"/>
            <a:ext cx="1841772" cy="143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1 CDM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48048"/>
            <a:ext cx="10332018" cy="838200"/>
          </a:xfrm>
        </p:spPr>
        <p:txBody>
          <a:bodyPr>
            <a:noAutofit/>
          </a:bodyPr>
          <a:lstStyle/>
          <a:p>
            <a:r>
              <a:rPr lang="en-US" sz="3200" dirty="0"/>
              <a:t>Common data model can enable standardized analytics across a distributed data network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774" y="1780390"/>
            <a:ext cx="1700523" cy="1071330"/>
          </a:xfrm>
          <a:prstGeom prst="rect">
            <a:avLst/>
          </a:prstGeom>
        </p:spPr>
      </p:pic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1689370" y="1668355"/>
            <a:ext cx="1752600" cy="990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1994170" y="1820755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5"/>
          <p:cNvSpPr>
            <a:spLocks noChangeArrowheads="1"/>
          </p:cNvSpPr>
          <p:nvPr/>
        </p:nvSpPr>
        <p:spPr bwMode="auto">
          <a:xfrm>
            <a:off x="2375170" y="1973155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2679970" y="2201755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7"/>
          <p:cNvSpPr>
            <a:spLocks noChangeArrowheads="1"/>
          </p:cNvSpPr>
          <p:nvPr/>
        </p:nvSpPr>
        <p:spPr bwMode="auto">
          <a:xfrm>
            <a:off x="2908570" y="1820755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1994170" y="2277955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 Box 9"/>
          <p:cNvSpPr txBox="1">
            <a:spLocks noChangeArrowheads="1"/>
          </p:cNvSpPr>
          <p:nvPr/>
        </p:nvSpPr>
        <p:spPr bwMode="auto">
          <a:xfrm>
            <a:off x="1689370" y="1363555"/>
            <a:ext cx="167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1 raw data</a:t>
            </a:r>
          </a:p>
        </p:txBody>
      </p:sp>
      <p:cxnSp>
        <p:nvCxnSpPr>
          <p:cNvPr id="92" name="AutoShape 14"/>
          <p:cNvCxnSpPr>
            <a:cxnSpLocks noChangeShapeType="1"/>
            <a:stCxn id="90" idx="3"/>
            <a:endCxn id="87" idx="1"/>
          </p:cNvCxnSpPr>
          <p:nvPr/>
        </p:nvCxnSpPr>
        <p:spPr bwMode="auto">
          <a:xfrm flipV="1">
            <a:off x="2222770" y="2087455"/>
            <a:ext cx="152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15"/>
          <p:cNvCxnSpPr>
            <a:cxnSpLocks noChangeShapeType="1"/>
            <a:stCxn id="90" idx="0"/>
            <a:endCxn id="86" idx="2"/>
          </p:cNvCxnSpPr>
          <p:nvPr/>
        </p:nvCxnSpPr>
        <p:spPr bwMode="auto">
          <a:xfrm flipV="1">
            <a:off x="2108470" y="204935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" name="AutoShape 16"/>
          <p:cNvCxnSpPr>
            <a:cxnSpLocks noChangeShapeType="1"/>
            <a:stCxn id="86" idx="3"/>
            <a:endCxn id="87" idx="1"/>
          </p:cNvCxnSpPr>
          <p:nvPr/>
        </p:nvCxnSpPr>
        <p:spPr bwMode="auto">
          <a:xfrm>
            <a:off x="2222770" y="1935055"/>
            <a:ext cx="1524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5" name="AutoShape 17"/>
          <p:cNvCxnSpPr>
            <a:cxnSpLocks noChangeShapeType="1"/>
            <a:stCxn id="88" idx="1"/>
            <a:endCxn id="87" idx="3"/>
          </p:cNvCxnSpPr>
          <p:nvPr/>
        </p:nvCxnSpPr>
        <p:spPr bwMode="auto">
          <a:xfrm flipH="1" flipV="1">
            <a:off x="2603770" y="2087455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" name="AutoShape 18"/>
          <p:cNvCxnSpPr>
            <a:cxnSpLocks noChangeShapeType="1"/>
            <a:stCxn id="87" idx="3"/>
            <a:endCxn id="89" idx="1"/>
          </p:cNvCxnSpPr>
          <p:nvPr/>
        </p:nvCxnSpPr>
        <p:spPr bwMode="auto">
          <a:xfrm flipV="1">
            <a:off x="2603770" y="1935055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7" name="Rectangle 10"/>
          <p:cNvSpPr>
            <a:spLocks noChangeArrowheads="1"/>
          </p:cNvSpPr>
          <p:nvPr/>
        </p:nvSpPr>
        <p:spPr bwMode="auto">
          <a:xfrm>
            <a:off x="1727470" y="5407421"/>
            <a:ext cx="17526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Rectangle 11"/>
          <p:cNvSpPr>
            <a:spLocks noChangeArrowheads="1"/>
          </p:cNvSpPr>
          <p:nvPr/>
        </p:nvSpPr>
        <p:spPr bwMode="auto">
          <a:xfrm>
            <a:off x="2032270" y="5559821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12"/>
          <p:cNvSpPr>
            <a:spLocks noChangeArrowheads="1"/>
          </p:cNvSpPr>
          <p:nvPr/>
        </p:nvSpPr>
        <p:spPr bwMode="auto">
          <a:xfrm>
            <a:off x="2641870" y="5559821"/>
            <a:ext cx="228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Text Box 13"/>
          <p:cNvSpPr txBox="1">
            <a:spLocks noChangeArrowheads="1"/>
          </p:cNvSpPr>
          <p:nvPr/>
        </p:nvSpPr>
        <p:spPr bwMode="auto">
          <a:xfrm>
            <a:off x="1727470" y="5102621"/>
            <a:ext cx="167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3 raw data</a:t>
            </a:r>
          </a:p>
        </p:txBody>
      </p:sp>
      <p:cxnSp>
        <p:nvCxnSpPr>
          <p:cNvPr id="101" name="AutoShape 19"/>
          <p:cNvCxnSpPr>
            <a:cxnSpLocks noChangeShapeType="1"/>
            <a:stCxn id="98" idx="3"/>
            <a:endCxn id="99" idx="1"/>
          </p:cNvCxnSpPr>
          <p:nvPr/>
        </p:nvCxnSpPr>
        <p:spPr bwMode="auto">
          <a:xfrm>
            <a:off x="2260870" y="5674121"/>
            <a:ext cx="3810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" name="Rectangle 20"/>
          <p:cNvSpPr>
            <a:spLocks noChangeArrowheads="1"/>
          </p:cNvSpPr>
          <p:nvPr/>
        </p:nvSpPr>
        <p:spPr bwMode="auto">
          <a:xfrm>
            <a:off x="1733239" y="3544526"/>
            <a:ext cx="175260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Rectangle 21"/>
          <p:cNvSpPr>
            <a:spLocks noChangeArrowheads="1"/>
          </p:cNvSpPr>
          <p:nvPr/>
        </p:nvSpPr>
        <p:spPr bwMode="auto">
          <a:xfrm>
            <a:off x="2038039" y="3696926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Text Box 22"/>
          <p:cNvSpPr txBox="1">
            <a:spLocks noChangeArrowheads="1"/>
          </p:cNvSpPr>
          <p:nvPr/>
        </p:nvSpPr>
        <p:spPr bwMode="auto">
          <a:xfrm>
            <a:off x="1733239" y="3239726"/>
            <a:ext cx="167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2 raw data</a:t>
            </a:r>
          </a:p>
        </p:txBody>
      </p:sp>
      <p:sp>
        <p:nvSpPr>
          <p:cNvPr id="105" name="Rectangle 23"/>
          <p:cNvSpPr>
            <a:spLocks noChangeArrowheads="1"/>
          </p:cNvSpPr>
          <p:nvPr/>
        </p:nvSpPr>
        <p:spPr bwMode="auto">
          <a:xfrm>
            <a:off x="2114239" y="4230326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6" name="AutoShape 24"/>
          <p:cNvCxnSpPr>
            <a:cxnSpLocks noChangeShapeType="1"/>
            <a:stCxn id="105" idx="0"/>
            <a:endCxn id="103" idx="2"/>
          </p:cNvCxnSpPr>
          <p:nvPr/>
        </p:nvCxnSpPr>
        <p:spPr bwMode="auto">
          <a:xfrm flipV="1">
            <a:off x="2228539" y="4077926"/>
            <a:ext cx="4191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" name="Rectangle 25"/>
          <p:cNvSpPr>
            <a:spLocks noChangeArrowheads="1"/>
          </p:cNvSpPr>
          <p:nvPr/>
        </p:nvSpPr>
        <p:spPr bwMode="auto">
          <a:xfrm>
            <a:off x="2571439" y="4230326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Rectangle 26"/>
          <p:cNvSpPr>
            <a:spLocks noChangeArrowheads="1"/>
          </p:cNvSpPr>
          <p:nvPr/>
        </p:nvSpPr>
        <p:spPr bwMode="auto">
          <a:xfrm>
            <a:off x="3028639" y="4230326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9" name="AutoShape 27"/>
          <p:cNvCxnSpPr>
            <a:cxnSpLocks noChangeShapeType="1"/>
            <a:stCxn id="103" idx="2"/>
            <a:endCxn id="107" idx="0"/>
          </p:cNvCxnSpPr>
          <p:nvPr/>
        </p:nvCxnSpPr>
        <p:spPr bwMode="auto">
          <a:xfrm>
            <a:off x="2647639" y="4077926"/>
            <a:ext cx="381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" name="AutoShape 28"/>
          <p:cNvCxnSpPr>
            <a:cxnSpLocks noChangeShapeType="1"/>
            <a:stCxn id="103" idx="2"/>
            <a:endCxn id="108" idx="0"/>
          </p:cNvCxnSpPr>
          <p:nvPr/>
        </p:nvCxnSpPr>
        <p:spPr bwMode="auto">
          <a:xfrm>
            <a:off x="2647639" y="4077926"/>
            <a:ext cx="4953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2" name="Rectangle 111"/>
          <p:cNvSpPr/>
          <p:nvPr/>
        </p:nvSpPr>
        <p:spPr>
          <a:xfrm>
            <a:off x="5586376" y="3330624"/>
            <a:ext cx="1841772" cy="143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2 CDM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774" y="3645378"/>
            <a:ext cx="1700523" cy="1071330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5586376" y="5193531"/>
            <a:ext cx="1841772" cy="143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3 CDM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774" y="5508286"/>
            <a:ext cx="1700523" cy="1071330"/>
          </a:xfrm>
          <a:prstGeom prst="rect">
            <a:avLst/>
          </a:prstGeom>
        </p:spPr>
      </p:pic>
      <p:sp>
        <p:nvSpPr>
          <p:cNvPr id="116" name="AutoShape 41"/>
          <p:cNvSpPr>
            <a:spLocks noChangeArrowheads="1"/>
          </p:cNvSpPr>
          <p:nvPr/>
        </p:nvSpPr>
        <p:spPr bwMode="auto">
          <a:xfrm rot="16200000">
            <a:off x="4507204" y="5112293"/>
            <a:ext cx="307059" cy="1659316"/>
          </a:xfrm>
          <a:prstGeom prst="downArrow">
            <a:avLst>
              <a:gd name="adj1" fmla="val 50000"/>
              <a:gd name="adj2" fmla="val 112500"/>
            </a:avLst>
          </a:prstGeom>
          <a:gradFill rotWithShape="1">
            <a:gsLst>
              <a:gs pos="0">
                <a:srgbClr val="FFC000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AutoShape 42"/>
          <p:cNvSpPr>
            <a:spLocks noChangeArrowheads="1"/>
          </p:cNvSpPr>
          <p:nvPr/>
        </p:nvSpPr>
        <p:spPr bwMode="auto">
          <a:xfrm rot="16200000">
            <a:off x="4498992" y="1378394"/>
            <a:ext cx="298793" cy="1710826"/>
          </a:xfrm>
          <a:prstGeom prst="downArrow">
            <a:avLst>
              <a:gd name="adj1" fmla="val 50000"/>
              <a:gd name="adj2" fmla="val 112500"/>
            </a:avLst>
          </a:prstGeom>
          <a:gradFill rotWithShape="1">
            <a:gsLst>
              <a:gs pos="0">
                <a:srgbClr val="CC66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AutoShape 43"/>
          <p:cNvSpPr>
            <a:spLocks noChangeArrowheads="1"/>
          </p:cNvSpPr>
          <p:nvPr/>
        </p:nvSpPr>
        <p:spPr bwMode="auto">
          <a:xfrm rot="16200000">
            <a:off x="4467310" y="3333159"/>
            <a:ext cx="328239" cy="1589173"/>
          </a:xfrm>
          <a:prstGeom prst="downArrow">
            <a:avLst>
              <a:gd name="adj1" fmla="val 50000"/>
              <a:gd name="adj2" fmla="val 112500"/>
            </a:avLst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Oval 44"/>
          <p:cNvSpPr>
            <a:spLocks noChangeArrowheads="1"/>
          </p:cNvSpPr>
          <p:nvPr/>
        </p:nvSpPr>
        <p:spPr bwMode="auto">
          <a:xfrm rot="16200000">
            <a:off x="1694242" y="3708853"/>
            <a:ext cx="5661547" cy="3070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Transformation to common data model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8852172" y="2187625"/>
            <a:ext cx="1504544" cy="1143061"/>
            <a:chOff x="7483813" y="1134894"/>
            <a:chExt cx="1504544" cy="1143061"/>
          </a:xfrm>
        </p:grpSpPr>
        <p:sp>
          <p:nvSpPr>
            <p:cNvPr id="121" name="Rectangle 120"/>
            <p:cNvSpPr/>
            <p:nvPr/>
          </p:nvSpPr>
          <p:spPr>
            <a:xfrm>
              <a:off x="7483813" y="1134894"/>
              <a:ext cx="1504544" cy="114306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Open-source analysis code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2377" y="1715867"/>
              <a:ext cx="587416" cy="485888"/>
            </a:xfrm>
            <a:prstGeom prst="rect">
              <a:avLst/>
            </a:prstGeom>
          </p:spPr>
        </p:pic>
      </p:grpSp>
      <p:cxnSp>
        <p:nvCxnSpPr>
          <p:cNvPr id="123" name="Straight Arrow Connector 122"/>
          <p:cNvCxnSpPr>
            <a:stCxn id="121" idx="1"/>
            <a:endCxn id="84" idx="3"/>
          </p:cNvCxnSpPr>
          <p:nvPr/>
        </p:nvCxnSpPr>
        <p:spPr>
          <a:xfrm flipH="1" flipV="1">
            <a:off x="7428149" y="2185482"/>
            <a:ext cx="1424024" cy="5736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1" idx="1"/>
            <a:endCxn id="112" idx="3"/>
          </p:cNvCxnSpPr>
          <p:nvPr/>
        </p:nvCxnSpPr>
        <p:spPr>
          <a:xfrm flipH="1">
            <a:off x="7428149" y="2759155"/>
            <a:ext cx="1424024" cy="12913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1" idx="1"/>
            <a:endCxn id="114" idx="3"/>
          </p:cNvCxnSpPr>
          <p:nvPr/>
        </p:nvCxnSpPr>
        <p:spPr>
          <a:xfrm flipH="1">
            <a:off x="7428149" y="2759155"/>
            <a:ext cx="1424024" cy="315422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1" name="Can 130"/>
          <p:cNvSpPr/>
          <p:nvPr/>
        </p:nvSpPr>
        <p:spPr>
          <a:xfrm>
            <a:off x="8819747" y="4707563"/>
            <a:ext cx="1504544" cy="123217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 evidence</a:t>
            </a:r>
          </a:p>
        </p:txBody>
      </p:sp>
      <p:cxnSp>
        <p:nvCxnSpPr>
          <p:cNvPr id="132" name="Straight Arrow Connector 131"/>
          <p:cNvCxnSpPr>
            <a:stCxn id="84" idx="3"/>
            <a:endCxn id="131" idx="2"/>
          </p:cNvCxnSpPr>
          <p:nvPr/>
        </p:nvCxnSpPr>
        <p:spPr>
          <a:xfrm>
            <a:off x="7428150" y="2185483"/>
            <a:ext cx="1391599" cy="313816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2" idx="3"/>
            <a:endCxn id="131" idx="2"/>
          </p:cNvCxnSpPr>
          <p:nvPr/>
        </p:nvCxnSpPr>
        <p:spPr>
          <a:xfrm>
            <a:off x="7428150" y="4050470"/>
            <a:ext cx="1391599" cy="127317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14" idx="3"/>
            <a:endCxn id="131" idx="2"/>
          </p:cNvCxnSpPr>
          <p:nvPr/>
        </p:nvCxnSpPr>
        <p:spPr>
          <a:xfrm flipV="1">
            <a:off x="7428150" y="5323648"/>
            <a:ext cx="1391599" cy="58973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1587635" y="2634034"/>
            <a:ext cx="19560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Electronic health records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1663835" y="6387494"/>
            <a:ext cx="19560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Clinical data</a:t>
            </a: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1631504" y="4574887"/>
            <a:ext cx="19560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Administrative claims</a:t>
            </a:r>
          </a:p>
        </p:txBody>
      </p:sp>
    </p:spTree>
    <p:extLst>
      <p:ext uri="{BB962C8B-B14F-4D97-AF65-F5344CB8AC3E}">
        <p14:creationId xmlns:p14="http://schemas.microsoft.com/office/powerpoint/2010/main" val="363926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BE69-402A-E573-911C-F8CA0E7E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8A8458-2F24-0F8F-69C6-7E3FA164B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786157"/>
              </p:ext>
            </p:extLst>
          </p:nvPr>
        </p:nvGraphicFramePr>
        <p:xfrm>
          <a:off x="609602" y="1371600"/>
          <a:ext cx="10972798" cy="4800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6850">
                  <a:extLst>
                    <a:ext uri="{9D8B030D-6E8A-4147-A177-3AD203B41FA5}">
                      <a16:colId xmlns:a16="http://schemas.microsoft.com/office/drawing/2014/main" val="1151554753"/>
                    </a:ext>
                  </a:extLst>
                </a:gridCol>
                <a:gridCol w="843874">
                  <a:extLst>
                    <a:ext uri="{9D8B030D-6E8A-4147-A177-3AD203B41FA5}">
                      <a16:colId xmlns:a16="http://schemas.microsoft.com/office/drawing/2014/main" val="3851435306"/>
                    </a:ext>
                  </a:extLst>
                </a:gridCol>
                <a:gridCol w="6785043">
                  <a:extLst>
                    <a:ext uri="{9D8B030D-6E8A-4147-A177-3AD203B41FA5}">
                      <a16:colId xmlns:a16="http://schemas.microsoft.com/office/drawing/2014/main" val="218266985"/>
                    </a:ext>
                  </a:extLst>
                </a:gridCol>
                <a:gridCol w="2517031">
                  <a:extLst>
                    <a:ext uri="{9D8B030D-6E8A-4147-A177-3AD203B41FA5}">
                      <a16:colId xmlns:a16="http://schemas.microsoft.com/office/drawing/2014/main" val="2679982030"/>
                    </a:ext>
                  </a:extLst>
                </a:gridCol>
              </a:tblGrid>
              <a:tr h="60007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Time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Title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Faculty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459618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1:00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1:30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Estimation in observational research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George Hripcsak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251562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1:30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2:15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</a:rPr>
                        <a:t>Drawing causal conclusions from observational data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</a:rPr>
                        <a:t>Linying Zhang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1177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solidFill>
                            <a:srgbClr val="00B0F0"/>
                          </a:solidFill>
                          <a:effectLst/>
                        </a:rPr>
                        <a:t>2:15</a:t>
                      </a:r>
                      <a:endParaRPr lang="en-US" sz="2400" kern="100">
                        <a:solidFill>
                          <a:srgbClr val="00B0F0"/>
                        </a:solidFill>
                        <a:effectLst/>
                        <a:latin typeface="Aptos"/>
                        <a:ea typeface="Aptos" panose="020B00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solidFill>
                            <a:srgbClr val="00B0F0"/>
                          </a:solidFill>
                          <a:effectLst/>
                        </a:rPr>
                        <a:t>2:45</a:t>
                      </a:r>
                      <a:endParaRPr lang="en-US" sz="2400" kern="100">
                        <a:solidFill>
                          <a:srgbClr val="00B0F0"/>
                        </a:solidFill>
                        <a:effectLst/>
                        <a:latin typeface="Aptos"/>
                        <a:ea typeface="Aptos" panose="020B00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solidFill>
                            <a:srgbClr val="00B0F0"/>
                          </a:solidFill>
                          <a:effectLst/>
                        </a:rPr>
                        <a:t>Interactive session on study design</a:t>
                      </a:r>
                      <a:endParaRPr lang="en-US" sz="2400" kern="100">
                        <a:solidFill>
                          <a:srgbClr val="00B0F0"/>
                        </a:solidFill>
                        <a:effectLst/>
                        <a:latin typeface="Aptos"/>
                        <a:ea typeface="Aptos" panose="020B00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solidFill>
                            <a:srgbClr val="00B0F0"/>
                          </a:solidFill>
                          <a:effectLst/>
                        </a:rPr>
                        <a:t>Martijn Schuemie</a:t>
                      </a:r>
                      <a:endParaRPr lang="en-US" sz="2400" kern="100" dirty="0">
                        <a:solidFill>
                          <a:srgbClr val="00B0F0"/>
                        </a:solidFill>
                        <a:effectLst/>
                        <a:latin typeface="Aptos"/>
                        <a:ea typeface="Aptos" panose="020B00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12088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solidFill>
                            <a:schemeClr val="bg1">
                              <a:lumMod val="49000"/>
                            </a:schemeClr>
                          </a:solidFill>
                          <a:effectLst/>
                        </a:rPr>
                        <a:t>2:45</a:t>
                      </a:r>
                      <a:endParaRPr lang="en-US" sz="2400" kern="100">
                        <a:solidFill>
                          <a:schemeClr val="bg1">
                            <a:lumMod val="49000"/>
                          </a:schemeClr>
                        </a:solidFill>
                        <a:effectLst/>
                        <a:latin typeface="Aptos"/>
                        <a:ea typeface="Aptos" panose="020B00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solidFill>
                            <a:schemeClr val="bg1">
                              <a:lumMod val="49000"/>
                            </a:schemeClr>
                          </a:solidFill>
                          <a:effectLst/>
                        </a:rPr>
                        <a:t>3:00</a:t>
                      </a:r>
                      <a:endParaRPr lang="en-US" sz="2400" kern="100">
                        <a:solidFill>
                          <a:schemeClr val="bg1">
                            <a:lumMod val="49000"/>
                          </a:schemeClr>
                        </a:solidFill>
                        <a:effectLst/>
                        <a:latin typeface="Aptos"/>
                        <a:ea typeface="Aptos" panose="020B00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solidFill>
                            <a:schemeClr val="bg1">
                              <a:lumMod val="49000"/>
                            </a:schemeClr>
                          </a:solidFill>
                          <a:effectLst/>
                        </a:rPr>
                        <a:t>Break</a:t>
                      </a:r>
                      <a:endParaRPr lang="en-US" sz="2400" kern="100">
                        <a:solidFill>
                          <a:schemeClr val="bg1">
                            <a:lumMod val="49000"/>
                          </a:schemeClr>
                        </a:solidFill>
                        <a:effectLst/>
                        <a:latin typeface="Aptos"/>
                        <a:ea typeface="Aptos" panose="020B00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 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49841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3:00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3:30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Cohort method and diagnostics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Tara Anand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1691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3:30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4:00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Meta-analysis and negative controls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Martijn Schuemie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960161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solidFill>
                            <a:srgbClr val="00B0F0"/>
                          </a:solidFill>
                          <a:effectLst/>
                        </a:rPr>
                        <a:t>4:00</a:t>
                      </a:r>
                      <a:endParaRPr lang="en-US" sz="2400" kern="100">
                        <a:solidFill>
                          <a:srgbClr val="00B0F0"/>
                        </a:solidFill>
                        <a:effectLst/>
                        <a:latin typeface="Aptos"/>
                        <a:ea typeface="Aptos" panose="020B00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solidFill>
                            <a:srgbClr val="00B0F0"/>
                          </a:solidFill>
                          <a:effectLst/>
                        </a:rPr>
                        <a:t>5:00</a:t>
                      </a:r>
                      <a:endParaRPr lang="en-US" sz="2400" kern="100">
                        <a:solidFill>
                          <a:srgbClr val="00B0F0"/>
                        </a:solidFill>
                        <a:effectLst/>
                        <a:latin typeface="Aptos"/>
                        <a:ea typeface="Aptos" panose="020B00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solidFill>
                            <a:srgbClr val="00B0F0"/>
                          </a:solidFill>
                          <a:effectLst/>
                        </a:rPr>
                        <a:t>Study execution: cohort building, Strategus, interpret</a:t>
                      </a:r>
                      <a:endParaRPr lang="en-US" sz="2400" kern="100">
                        <a:solidFill>
                          <a:srgbClr val="00B0F0"/>
                        </a:solidFill>
                        <a:effectLst/>
                        <a:latin typeface="Aptos"/>
                        <a:ea typeface="Aptos" panose="020B00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solidFill>
                            <a:srgbClr val="00B0F0"/>
                          </a:solidFill>
                          <a:effectLst/>
                        </a:rPr>
                        <a:t>Linying Zhang</a:t>
                      </a:r>
                      <a:endParaRPr lang="en-US" sz="2400" kern="100" dirty="0">
                        <a:solidFill>
                          <a:srgbClr val="00B0F0"/>
                        </a:solidFill>
                        <a:effectLst/>
                        <a:latin typeface="Aptos"/>
                        <a:ea typeface="Aptos" panose="020B00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43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455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EB48-173E-6812-BE94-D673AF09F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723A-E8B7-8BAF-8C86-7AC8B639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‘phenotype’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8AC3B-ACF0-7188-FDCA-B39A5061BC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066801"/>
            <a:ext cx="9144000" cy="4175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7C3C9E-3BC7-AE92-549C-683BF2FB8E62}"/>
              </a:ext>
            </a:extLst>
          </p:cNvPr>
          <p:cNvSpPr txBox="1"/>
          <p:nvPr/>
        </p:nvSpPr>
        <p:spPr>
          <a:xfrm>
            <a:off x="1676400" y="3733800"/>
            <a:ext cx="8610600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phenotype is a specification of an observable, potentially changing state of an organism (as distinguished from the genotype, derived from genetic makeup).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term phenotype can be applied to patient characteristics inferred from electronic health record (EHR) data.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goal is to draw conclusions about a target concept based on raw EHR data, claims data, or other clinically relevant data.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Phenotype algorithms –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algorithms that identify or characterize phenotypes – may be generated by domain experts and knowledge engineers, or through diverse forms of machine learning to generate novel representations of data.</a:t>
            </a:r>
          </a:p>
        </p:txBody>
      </p:sp>
    </p:spTree>
    <p:extLst>
      <p:ext uri="{BB962C8B-B14F-4D97-AF65-F5344CB8AC3E}">
        <p14:creationId xmlns:p14="http://schemas.microsoft.com/office/powerpoint/2010/main" val="646120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7C50D-91AE-B346-5BE6-38312A35B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4244-0F6D-E7BE-DDB2-62EDC1A0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OHDSI’s definition of ‘cohort’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BC0D-09D2-73B0-95E2-75A285FAF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Cohort = a set of persons who satisfy one or more inclusion criteria for a duration of </a:t>
            </a:r>
            <a:r>
              <a:rPr lang="en-US" b="1" dirty="0"/>
              <a:t>time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Cohort definition = the specification for how to identify a cohort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72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6BAD05-5A89-EBA8-D8F5-4377A632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45B1B-2EC5-F848-D3BE-07FAF66A5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diagnosis codes, so what is the problem?</a:t>
            </a:r>
          </a:p>
          <a:p>
            <a:r>
              <a:rPr lang="en-US" dirty="0"/>
              <a:t>Need a heart attack (myocardial infarction), look it up</a:t>
            </a:r>
          </a:p>
          <a:p>
            <a:pPr lvl="1"/>
            <a:r>
              <a:rPr lang="en-US" dirty="0"/>
              <a:t>OMOP 4329847 SNOMED 22298006</a:t>
            </a:r>
          </a:p>
          <a:p>
            <a:pPr lvl="2"/>
            <a:r>
              <a:rPr lang="en-US" dirty="0"/>
              <a:t>Myocardial infarction</a:t>
            </a:r>
          </a:p>
        </p:txBody>
      </p:sp>
    </p:spTree>
    <p:extLst>
      <p:ext uri="{BB962C8B-B14F-4D97-AF65-F5344CB8AC3E}">
        <p14:creationId xmlns:p14="http://schemas.microsoft.com/office/powerpoint/2010/main" val="2802295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Meaning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4400"/>
              <a:t>PERRLA</a:t>
            </a:r>
          </a:p>
        </p:txBody>
      </p:sp>
      <p:pic>
        <p:nvPicPr>
          <p:cNvPr id="25604" name="Picture 4" descr="Img1_CustArtEy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05200"/>
            <a:ext cx="42672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362200" y="23622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Pupils equal, round, reactive to light and accommodation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050EF-A793-BB67-5FDA-4C8BA8FFC801}"/>
              </a:ext>
            </a:extLst>
          </p:cNvPr>
          <p:cNvSpPr txBox="1"/>
          <p:nvPr/>
        </p:nvSpPr>
        <p:spPr>
          <a:xfrm>
            <a:off x="6095119" y="5775298"/>
            <a:ext cx="5888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Myocardial infarction (MI) vs rule-out 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6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are mostly missing</a:t>
            </a:r>
          </a:p>
          <a:p>
            <a:pPr lvl="1"/>
            <a:r>
              <a:rPr lang="en-US" dirty="0"/>
              <a:t>Sampled when sick</a:t>
            </a:r>
          </a:p>
          <a:p>
            <a:r>
              <a:rPr lang="en-US" dirty="0"/>
              <a:t>Implicit information</a:t>
            </a:r>
          </a:p>
          <a:p>
            <a:pPr lvl="1"/>
            <a:r>
              <a:rPr lang="en-US" dirty="0"/>
              <a:t>Pertinent negatives by attending </a:t>
            </a:r>
            <a:r>
              <a:rPr lang="en-US" dirty="0" err="1"/>
              <a:t>vs</a:t>
            </a:r>
            <a:r>
              <a:rPr lang="en-US" dirty="0"/>
              <a:t> CC3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676400" y="3962400"/>
          <a:ext cx="4343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6096000" y="3962400"/>
          <a:ext cx="4419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9703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low as 50% accuracy (Hogan JAMIA 1997)</a:t>
            </a:r>
          </a:p>
        </p:txBody>
      </p:sp>
    </p:spTree>
    <p:extLst>
      <p:ext uri="{BB962C8B-B14F-4D97-AF65-F5344CB8AC3E}">
        <p14:creationId xmlns:p14="http://schemas.microsoft.com/office/powerpoint/2010/main" val="232798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5ACC-EEC0-FE46-202F-6D0C6FAC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Phenotype (cohort)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9682-BC13-650C-6827-0034EAE3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Accommodate failings (properties) of clinical data</a:t>
            </a:r>
          </a:p>
          <a:p>
            <a:pPr lvl="1"/>
            <a:r>
              <a:rPr lang="en-US" dirty="0"/>
              <a:t>Repeat codes to prove it is real</a:t>
            </a:r>
          </a:p>
          <a:p>
            <a:pPr lvl="1"/>
            <a:r>
              <a:rPr lang="en-US" dirty="0"/>
              <a:t>Alternate sources of information (condition, drug, lab, procedure)</a:t>
            </a:r>
          </a:p>
          <a:p>
            <a:r>
              <a:rPr lang="en-US" dirty="0"/>
              <a:t>Turn a series of raw observations into a clinical concept</a:t>
            </a:r>
          </a:p>
        </p:txBody>
      </p:sp>
    </p:spTree>
    <p:extLst>
      <p:ext uri="{BB962C8B-B14F-4D97-AF65-F5344CB8AC3E}">
        <p14:creationId xmlns:p14="http://schemas.microsoft.com/office/powerpoint/2010/main" val="2424706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016D-71EB-0DDB-8973-D3DEF2A3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we </a:t>
            </a:r>
            <a:r>
              <a:rPr lang="en-US" i="1"/>
              <a:t>HAVE</a:t>
            </a:r>
            <a:r>
              <a:rPr lang="en-US"/>
              <a:t>?</a:t>
            </a:r>
            <a:br>
              <a:rPr lang="en-US"/>
            </a:br>
            <a:r>
              <a:rPr lang="en-US"/>
              <a:t>Observational data for a single person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A593D-9F1C-BC7F-42F5-BCAAD406EC56}"/>
              </a:ext>
            </a:extLst>
          </p:cNvPr>
          <p:cNvSpPr/>
          <p:nvPr/>
        </p:nvSpPr>
        <p:spPr>
          <a:xfrm>
            <a:off x="3200400" y="1752600"/>
            <a:ext cx="709676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26569-B2D8-3575-9059-8FA4B616AB6B}"/>
              </a:ext>
            </a:extLst>
          </p:cNvPr>
          <p:cNvSpPr/>
          <p:nvPr/>
        </p:nvSpPr>
        <p:spPr>
          <a:xfrm>
            <a:off x="3200400" y="3108960"/>
            <a:ext cx="709676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Drug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283B73-7A6C-9B99-72C0-F8114EF13A4C}"/>
              </a:ext>
            </a:extLst>
          </p:cNvPr>
          <p:cNvSpPr/>
          <p:nvPr/>
        </p:nvSpPr>
        <p:spPr>
          <a:xfrm>
            <a:off x="3221112" y="4465320"/>
            <a:ext cx="7096760" cy="129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Measurement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59CB5-C813-61E2-6914-44BF72B28D5D}"/>
              </a:ext>
            </a:extLst>
          </p:cNvPr>
          <p:cNvSpPr txBox="1"/>
          <p:nvPr/>
        </p:nvSpPr>
        <p:spPr>
          <a:xfrm>
            <a:off x="304800" y="1743909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2 Diabetes Mellitus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66D11-079A-4760-7284-392656EA2C8E}"/>
              </a:ext>
            </a:extLst>
          </p:cNvPr>
          <p:cNvSpPr txBox="1"/>
          <p:nvPr/>
        </p:nvSpPr>
        <p:spPr>
          <a:xfrm>
            <a:off x="304800" y="2347555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Essential Hypertension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4C9A3-C4E9-736E-BCFB-B225D5B8A578}"/>
              </a:ext>
            </a:extLst>
          </p:cNvPr>
          <p:cNvSpPr txBox="1"/>
          <p:nvPr/>
        </p:nvSpPr>
        <p:spPr>
          <a:xfrm>
            <a:off x="304800" y="2662807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Acute myocardial infarction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A024A-AFF4-F619-9B80-D6823E4F5E57}"/>
              </a:ext>
            </a:extLst>
          </p:cNvPr>
          <p:cNvSpPr txBox="1"/>
          <p:nvPr/>
        </p:nvSpPr>
        <p:spPr>
          <a:xfrm>
            <a:off x="349818" y="3125669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Metformin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FD8F3-FD31-2A53-68DA-52D4D64A87A8}"/>
              </a:ext>
            </a:extLst>
          </p:cNvPr>
          <p:cNvSpPr txBox="1"/>
          <p:nvPr/>
        </p:nvSpPr>
        <p:spPr>
          <a:xfrm>
            <a:off x="349818" y="4046135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Atenolol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0D185-5C67-160B-E222-E46921952920}"/>
              </a:ext>
            </a:extLst>
          </p:cNvPr>
          <p:cNvSpPr txBox="1"/>
          <p:nvPr/>
        </p:nvSpPr>
        <p:spPr>
          <a:xfrm>
            <a:off x="349818" y="3432491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Atorvastatin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002C6-34B3-2E48-6CCE-395A1B9A7D3E}"/>
              </a:ext>
            </a:extLst>
          </p:cNvPr>
          <p:cNvSpPr txBox="1"/>
          <p:nvPr/>
        </p:nvSpPr>
        <p:spPr>
          <a:xfrm>
            <a:off x="372637" y="4512509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Hemoglobin A1c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908E8-A0A2-0F10-FFDF-FA15DBDA62B2}"/>
              </a:ext>
            </a:extLst>
          </p:cNvPr>
          <p:cNvSpPr txBox="1"/>
          <p:nvPr/>
        </p:nvSpPr>
        <p:spPr>
          <a:xfrm>
            <a:off x="372637" y="5115655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Systolic blood pressure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F8AC1E-418C-66F7-8E4F-8021775658B4}"/>
              </a:ext>
            </a:extLst>
          </p:cNvPr>
          <p:cNvSpPr txBox="1"/>
          <p:nvPr/>
        </p:nvSpPr>
        <p:spPr>
          <a:xfrm>
            <a:off x="372637" y="5417227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Body Mass Index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8D8ED6-199D-E928-B424-4D5D781E8EC9}"/>
              </a:ext>
            </a:extLst>
          </p:cNvPr>
          <p:cNvSpPr txBox="1"/>
          <p:nvPr/>
        </p:nvSpPr>
        <p:spPr>
          <a:xfrm>
            <a:off x="5215363" y="6024232"/>
            <a:ext cx="278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Observation 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B29391-EEB6-1298-8390-5C675A0A35FF}"/>
              </a:ext>
            </a:extLst>
          </p:cNvPr>
          <p:cNvSpPr txBox="1"/>
          <p:nvPr/>
        </p:nvSpPr>
        <p:spPr>
          <a:xfrm>
            <a:off x="304800" y="2045732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Hyperlipidemia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0A6596-6949-3232-D6FD-852ACA6E8B79}"/>
              </a:ext>
            </a:extLst>
          </p:cNvPr>
          <p:cNvSpPr txBox="1"/>
          <p:nvPr/>
        </p:nvSpPr>
        <p:spPr>
          <a:xfrm>
            <a:off x="349818" y="3739313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Lisinopril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A3BA7A-308C-1A1D-3EE4-6E56BC9B5B82}"/>
              </a:ext>
            </a:extLst>
          </p:cNvPr>
          <p:cNvSpPr txBox="1"/>
          <p:nvPr/>
        </p:nvSpPr>
        <p:spPr>
          <a:xfrm>
            <a:off x="372637" y="4814082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cholesterol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FD6A980-773A-8CB1-8365-AE3B3D71029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083560" y="1911866"/>
            <a:ext cx="7198360" cy="167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B646F0-302B-4C20-3C6E-446620877A9C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083560" y="2197456"/>
            <a:ext cx="7198360" cy="3294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8DC3E4-73CB-4FB9-97B5-C4D8F231CFA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083560" y="2522022"/>
            <a:ext cx="7219072" cy="101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2046FE-FBE0-171B-CBE7-CE6AA461593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083560" y="2832556"/>
            <a:ext cx="6136640" cy="1491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E8733B2-9F3C-547D-0ECF-9A8E32C6D288}"/>
              </a:ext>
            </a:extLst>
          </p:cNvPr>
          <p:cNvCxnSpPr>
            <a:cxnSpLocks/>
          </p:cNvCxnSpPr>
          <p:nvPr/>
        </p:nvCxnSpPr>
        <p:spPr>
          <a:xfrm flipV="1">
            <a:off x="3098800" y="3256532"/>
            <a:ext cx="7198360" cy="167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0C81B1C-F862-E8FB-9174-6E43D695C4BE}"/>
              </a:ext>
            </a:extLst>
          </p:cNvPr>
          <p:cNvCxnSpPr>
            <a:cxnSpLocks/>
          </p:cNvCxnSpPr>
          <p:nvPr/>
        </p:nvCxnSpPr>
        <p:spPr>
          <a:xfrm flipV="1">
            <a:off x="3098800" y="3542122"/>
            <a:ext cx="7198360" cy="3294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FC9C35D-418D-4CFB-8F29-E97D56E180C9}"/>
              </a:ext>
            </a:extLst>
          </p:cNvPr>
          <p:cNvCxnSpPr>
            <a:cxnSpLocks/>
          </p:cNvCxnSpPr>
          <p:nvPr/>
        </p:nvCxnSpPr>
        <p:spPr>
          <a:xfrm flipV="1">
            <a:off x="3098800" y="3866688"/>
            <a:ext cx="7219072" cy="101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B4BB7B5-6578-EBFE-55FA-8CC5403CF4C0}"/>
              </a:ext>
            </a:extLst>
          </p:cNvPr>
          <p:cNvCxnSpPr>
            <a:cxnSpLocks/>
          </p:cNvCxnSpPr>
          <p:nvPr/>
        </p:nvCxnSpPr>
        <p:spPr>
          <a:xfrm flipV="1">
            <a:off x="3098800" y="4177222"/>
            <a:ext cx="6136640" cy="1491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6FA775F-28F3-9548-7CF4-8B5235182166}"/>
              </a:ext>
            </a:extLst>
          </p:cNvPr>
          <p:cNvCxnSpPr>
            <a:cxnSpLocks/>
          </p:cNvCxnSpPr>
          <p:nvPr/>
        </p:nvCxnSpPr>
        <p:spPr>
          <a:xfrm flipV="1">
            <a:off x="3083560" y="4640317"/>
            <a:ext cx="7198360" cy="167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9555B47-CFF3-F478-F875-65B6EB0CDDF0}"/>
              </a:ext>
            </a:extLst>
          </p:cNvPr>
          <p:cNvCxnSpPr>
            <a:cxnSpLocks/>
          </p:cNvCxnSpPr>
          <p:nvPr/>
        </p:nvCxnSpPr>
        <p:spPr>
          <a:xfrm flipV="1">
            <a:off x="3083560" y="4925907"/>
            <a:ext cx="7198360" cy="3294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DB3819B-6574-E28E-67F7-93FA9496919B}"/>
              </a:ext>
            </a:extLst>
          </p:cNvPr>
          <p:cNvCxnSpPr>
            <a:cxnSpLocks/>
          </p:cNvCxnSpPr>
          <p:nvPr/>
        </p:nvCxnSpPr>
        <p:spPr>
          <a:xfrm flipV="1">
            <a:off x="3083560" y="5250473"/>
            <a:ext cx="7219072" cy="101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64F4B75-860C-20C2-7317-7BAAEF0064ED}"/>
              </a:ext>
            </a:extLst>
          </p:cNvPr>
          <p:cNvCxnSpPr>
            <a:cxnSpLocks/>
          </p:cNvCxnSpPr>
          <p:nvPr/>
        </p:nvCxnSpPr>
        <p:spPr>
          <a:xfrm flipV="1">
            <a:off x="3083560" y="5562312"/>
            <a:ext cx="5581512" cy="136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98A60263-B6D8-656E-8A63-FD25A0CE1D64}"/>
              </a:ext>
            </a:extLst>
          </p:cNvPr>
          <p:cNvSpPr/>
          <p:nvPr/>
        </p:nvSpPr>
        <p:spPr>
          <a:xfrm>
            <a:off x="7127240" y="1759942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B6B736BC-A035-5E9A-49EE-D08E0D19BEBD}"/>
              </a:ext>
            </a:extLst>
          </p:cNvPr>
          <p:cNvSpPr/>
          <p:nvPr/>
        </p:nvSpPr>
        <p:spPr>
          <a:xfrm>
            <a:off x="4953000" y="1778000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84185F69-A8BE-88A1-CE8D-D946C6468089}"/>
              </a:ext>
            </a:extLst>
          </p:cNvPr>
          <p:cNvSpPr/>
          <p:nvPr/>
        </p:nvSpPr>
        <p:spPr>
          <a:xfrm>
            <a:off x="6116320" y="1759942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29C77188-C5DC-4C1B-4AC9-9A1A16964A66}"/>
              </a:ext>
            </a:extLst>
          </p:cNvPr>
          <p:cNvSpPr/>
          <p:nvPr/>
        </p:nvSpPr>
        <p:spPr>
          <a:xfrm>
            <a:off x="8138160" y="1778000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684A07EB-451E-E47D-40F6-1B53BAB5DDE7}"/>
              </a:ext>
            </a:extLst>
          </p:cNvPr>
          <p:cNvSpPr/>
          <p:nvPr/>
        </p:nvSpPr>
        <p:spPr>
          <a:xfrm>
            <a:off x="8665072" y="2713607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46D642B2-E9FD-954C-2453-D9DCC1540A51}"/>
              </a:ext>
            </a:extLst>
          </p:cNvPr>
          <p:cNvSpPr/>
          <p:nvPr/>
        </p:nvSpPr>
        <p:spPr>
          <a:xfrm>
            <a:off x="3820158" y="3138966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673C5658-2200-DBC2-9C06-D52BFA4B7489}"/>
              </a:ext>
            </a:extLst>
          </p:cNvPr>
          <p:cNvSpPr/>
          <p:nvPr/>
        </p:nvSpPr>
        <p:spPr>
          <a:xfrm>
            <a:off x="3576950" y="4520696"/>
            <a:ext cx="663291" cy="34919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8.2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1414B191-9321-4403-57F7-1283910C802A}"/>
              </a:ext>
            </a:extLst>
          </p:cNvPr>
          <p:cNvSpPr/>
          <p:nvPr/>
        </p:nvSpPr>
        <p:spPr>
          <a:xfrm>
            <a:off x="4788023" y="4518374"/>
            <a:ext cx="663291" cy="34919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7.8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4C0336A8-6370-C886-8D7E-1D633CE02AD4}"/>
              </a:ext>
            </a:extLst>
          </p:cNvPr>
          <p:cNvSpPr/>
          <p:nvPr/>
        </p:nvSpPr>
        <p:spPr>
          <a:xfrm>
            <a:off x="4952999" y="3138966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334AE871-9983-C0C2-F8B6-BBBFAC05C9E3}"/>
              </a:ext>
            </a:extLst>
          </p:cNvPr>
          <p:cNvSpPr/>
          <p:nvPr/>
        </p:nvSpPr>
        <p:spPr>
          <a:xfrm>
            <a:off x="6329679" y="3138966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F87454DB-55FF-7E11-101C-C097AB608572}"/>
              </a:ext>
            </a:extLst>
          </p:cNvPr>
          <p:cNvSpPr/>
          <p:nvPr/>
        </p:nvSpPr>
        <p:spPr>
          <a:xfrm>
            <a:off x="7417151" y="3138966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25512071-AAD7-18BD-F2A6-E93FBBAB2859}"/>
              </a:ext>
            </a:extLst>
          </p:cNvPr>
          <p:cNvSpPr/>
          <p:nvPr/>
        </p:nvSpPr>
        <p:spPr>
          <a:xfrm>
            <a:off x="5946181" y="4518374"/>
            <a:ext cx="663291" cy="34919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7.5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CDB743DB-E2F3-31B6-8E4A-D679C801D1AF}"/>
              </a:ext>
            </a:extLst>
          </p:cNvPr>
          <p:cNvSpPr/>
          <p:nvPr/>
        </p:nvSpPr>
        <p:spPr>
          <a:xfrm>
            <a:off x="7955920" y="4541895"/>
            <a:ext cx="663291" cy="34919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7.9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C8706729-4DBC-EFE8-AE10-526A3123038D}"/>
              </a:ext>
            </a:extLst>
          </p:cNvPr>
          <p:cNvSpPr/>
          <p:nvPr/>
        </p:nvSpPr>
        <p:spPr>
          <a:xfrm>
            <a:off x="8665072" y="4049751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8B512D84-C8F0-B45C-E186-496427E4D8D1}"/>
              </a:ext>
            </a:extLst>
          </p:cNvPr>
          <p:cNvSpPr/>
          <p:nvPr/>
        </p:nvSpPr>
        <p:spPr>
          <a:xfrm>
            <a:off x="3232408" y="5387485"/>
            <a:ext cx="663291" cy="349191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2CD51161-E2E6-E2B7-11D9-A98B7F9764D7}"/>
              </a:ext>
            </a:extLst>
          </p:cNvPr>
          <p:cNvSpPr/>
          <p:nvPr/>
        </p:nvSpPr>
        <p:spPr>
          <a:xfrm>
            <a:off x="6679187" y="5411596"/>
            <a:ext cx="663291" cy="349191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38A6D281-4362-18C0-0C9E-5606E3431F2C}"/>
              </a:ext>
            </a:extLst>
          </p:cNvPr>
          <p:cNvSpPr/>
          <p:nvPr/>
        </p:nvSpPr>
        <p:spPr>
          <a:xfrm>
            <a:off x="8135166" y="3438180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B0AD26D2-6373-B024-DE47-4DF546CA6380}"/>
              </a:ext>
            </a:extLst>
          </p:cNvPr>
          <p:cNvSpPr/>
          <p:nvPr/>
        </p:nvSpPr>
        <p:spPr>
          <a:xfrm>
            <a:off x="5526668" y="3438180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C905BE62-0BF1-11A4-856A-9C19D0784AA2}"/>
              </a:ext>
            </a:extLst>
          </p:cNvPr>
          <p:cNvSpPr/>
          <p:nvPr/>
        </p:nvSpPr>
        <p:spPr>
          <a:xfrm>
            <a:off x="6347245" y="3438180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E1CE874A-181A-6DCC-BDCF-88EFAFAD1237}"/>
              </a:ext>
            </a:extLst>
          </p:cNvPr>
          <p:cNvSpPr/>
          <p:nvPr/>
        </p:nvSpPr>
        <p:spPr>
          <a:xfrm>
            <a:off x="7416036" y="3438180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50A6BDC5-EBA1-83A5-86D5-4A34AFDB8A58}"/>
              </a:ext>
            </a:extLst>
          </p:cNvPr>
          <p:cNvSpPr/>
          <p:nvPr/>
        </p:nvSpPr>
        <p:spPr>
          <a:xfrm>
            <a:off x="4147490" y="5109125"/>
            <a:ext cx="663291" cy="34919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4F1108DF-83CD-0585-EF6F-37CA20FBC0D9}"/>
              </a:ext>
            </a:extLst>
          </p:cNvPr>
          <p:cNvSpPr/>
          <p:nvPr/>
        </p:nvSpPr>
        <p:spPr>
          <a:xfrm>
            <a:off x="5946181" y="5056315"/>
            <a:ext cx="663291" cy="34919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AA2A2C5F-CCE6-4902-544B-3D72A640E134}"/>
              </a:ext>
            </a:extLst>
          </p:cNvPr>
          <p:cNvSpPr/>
          <p:nvPr/>
        </p:nvSpPr>
        <p:spPr>
          <a:xfrm>
            <a:off x="7975786" y="5092195"/>
            <a:ext cx="663291" cy="34919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125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FDD4C5D1-84C7-52F7-D48D-AA158971610D}"/>
              </a:ext>
            </a:extLst>
          </p:cNvPr>
          <p:cNvSpPr/>
          <p:nvPr/>
        </p:nvSpPr>
        <p:spPr>
          <a:xfrm>
            <a:off x="5499100" y="2090853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3B718744-D626-EBB2-3640-847E595CB078}"/>
              </a:ext>
            </a:extLst>
          </p:cNvPr>
          <p:cNvSpPr/>
          <p:nvPr/>
        </p:nvSpPr>
        <p:spPr>
          <a:xfrm>
            <a:off x="6596380" y="2090853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6E3D0A8-D70A-E1C3-1E17-186F369B0A40}"/>
              </a:ext>
            </a:extLst>
          </p:cNvPr>
          <p:cNvSpPr/>
          <p:nvPr/>
        </p:nvSpPr>
        <p:spPr>
          <a:xfrm>
            <a:off x="7680254" y="2090853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7E3D8F27-5347-5A96-6499-64FDEA57B845}"/>
              </a:ext>
            </a:extLst>
          </p:cNvPr>
          <p:cNvSpPr/>
          <p:nvPr/>
        </p:nvSpPr>
        <p:spPr>
          <a:xfrm>
            <a:off x="8138159" y="3138966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C572B5A2-2B79-9965-AA39-67BFB5EC0491}"/>
              </a:ext>
            </a:extLst>
          </p:cNvPr>
          <p:cNvSpPr/>
          <p:nvPr/>
        </p:nvSpPr>
        <p:spPr>
          <a:xfrm>
            <a:off x="4953000" y="2387791"/>
            <a:ext cx="304800" cy="26773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14CC5486-C997-05FE-D076-52A9FD2AB87D}"/>
              </a:ext>
            </a:extLst>
          </p:cNvPr>
          <p:cNvSpPr/>
          <p:nvPr/>
        </p:nvSpPr>
        <p:spPr>
          <a:xfrm>
            <a:off x="5347422" y="4769895"/>
            <a:ext cx="663291" cy="34919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</a:t>
            </a:r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74A00A29-567A-0B23-79DC-4C5FBE156061}"/>
              </a:ext>
            </a:extLst>
          </p:cNvPr>
          <p:cNvSpPr/>
          <p:nvPr/>
        </p:nvSpPr>
        <p:spPr>
          <a:xfrm>
            <a:off x="7292629" y="4756013"/>
            <a:ext cx="663291" cy="34919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185</a:t>
            </a:r>
          </a:p>
        </p:txBody>
      </p:sp>
    </p:spTree>
    <p:extLst>
      <p:ext uri="{BB962C8B-B14F-4D97-AF65-F5344CB8AC3E}">
        <p14:creationId xmlns:p14="http://schemas.microsoft.com/office/powerpoint/2010/main" val="51426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016D-71EB-0DDB-8973-D3DEF2A3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we </a:t>
            </a:r>
            <a:r>
              <a:rPr lang="en-US" i="1"/>
              <a:t>WANT</a:t>
            </a:r>
            <a:r>
              <a:rPr lang="en-US"/>
              <a:t>?</a:t>
            </a:r>
            <a:br>
              <a:rPr lang="en-US"/>
            </a:br>
            <a:r>
              <a:rPr lang="en-US"/>
              <a:t>Longitudinal health status for a single person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59CB5-C813-61E2-6914-44BF72B28D5D}"/>
              </a:ext>
            </a:extLst>
          </p:cNvPr>
          <p:cNvSpPr txBox="1"/>
          <p:nvPr/>
        </p:nvSpPr>
        <p:spPr>
          <a:xfrm>
            <a:off x="304800" y="1743909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2 Diabetes Mellitus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66D11-079A-4760-7284-392656EA2C8E}"/>
              </a:ext>
            </a:extLst>
          </p:cNvPr>
          <p:cNvSpPr txBox="1"/>
          <p:nvPr/>
        </p:nvSpPr>
        <p:spPr>
          <a:xfrm>
            <a:off x="304800" y="2347555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Essential Hypertension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4C9A3-C4E9-736E-BCFB-B225D5B8A578}"/>
              </a:ext>
            </a:extLst>
          </p:cNvPr>
          <p:cNvSpPr txBox="1"/>
          <p:nvPr/>
        </p:nvSpPr>
        <p:spPr>
          <a:xfrm>
            <a:off x="304800" y="2662807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Acute myocardial infarction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A024A-AFF4-F619-9B80-D6823E4F5E57}"/>
              </a:ext>
            </a:extLst>
          </p:cNvPr>
          <p:cNvSpPr txBox="1"/>
          <p:nvPr/>
        </p:nvSpPr>
        <p:spPr>
          <a:xfrm>
            <a:off x="349818" y="3125669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Metformin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FD8F3-FD31-2A53-68DA-52D4D64A87A8}"/>
              </a:ext>
            </a:extLst>
          </p:cNvPr>
          <p:cNvSpPr txBox="1"/>
          <p:nvPr/>
        </p:nvSpPr>
        <p:spPr>
          <a:xfrm>
            <a:off x="349818" y="4046135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Atenolol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0D185-5C67-160B-E222-E46921952920}"/>
              </a:ext>
            </a:extLst>
          </p:cNvPr>
          <p:cNvSpPr txBox="1"/>
          <p:nvPr/>
        </p:nvSpPr>
        <p:spPr>
          <a:xfrm>
            <a:off x="349818" y="3432491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Atorvastatin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002C6-34B3-2E48-6CCE-395A1B9A7D3E}"/>
              </a:ext>
            </a:extLst>
          </p:cNvPr>
          <p:cNvSpPr txBox="1"/>
          <p:nvPr/>
        </p:nvSpPr>
        <p:spPr>
          <a:xfrm>
            <a:off x="372637" y="4512509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Hemoglobin A1c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908E8-A0A2-0F10-FFDF-FA15DBDA62B2}"/>
              </a:ext>
            </a:extLst>
          </p:cNvPr>
          <p:cNvSpPr txBox="1"/>
          <p:nvPr/>
        </p:nvSpPr>
        <p:spPr>
          <a:xfrm>
            <a:off x="372637" y="5115655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Systolic blood pressure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F8AC1E-418C-66F7-8E4F-8021775658B4}"/>
              </a:ext>
            </a:extLst>
          </p:cNvPr>
          <p:cNvSpPr txBox="1"/>
          <p:nvPr/>
        </p:nvSpPr>
        <p:spPr>
          <a:xfrm>
            <a:off x="372637" y="5417227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Body Mass Index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8D8ED6-199D-E928-B424-4D5D781E8EC9}"/>
              </a:ext>
            </a:extLst>
          </p:cNvPr>
          <p:cNvSpPr txBox="1"/>
          <p:nvPr/>
        </p:nvSpPr>
        <p:spPr>
          <a:xfrm>
            <a:off x="5215363" y="6024232"/>
            <a:ext cx="278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Observation 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B29391-EEB6-1298-8390-5C675A0A35FF}"/>
              </a:ext>
            </a:extLst>
          </p:cNvPr>
          <p:cNvSpPr txBox="1"/>
          <p:nvPr/>
        </p:nvSpPr>
        <p:spPr>
          <a:xfrm>
            <a:off x="304800" y="2045732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Hyperlipidemia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0A6596-6949-3232-D6FD-852ACA6E8B79}"/>
              </a:ext>
            </a:extLst>
          </p:cNvPr>
          <p:cNvSpPr txBox="1"/>
          <p:nvPr/>
        </p:nvSpPr>
        <p:spPr>
          <a:xfrm>
            <a:off x="349818" y="3739313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Lisinopril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A3BA7A-308C-1A1D-3EE4-6E56BC9B5B82}"/>
              </a:ext>
            </a:extLst>
          </p:cNvPr>
          <p:cNvSpPr txBox="1"/>
          <p:nvPr/>
        </p:nvSpPr>
        <p:spPr>
          <a:xfrm>
            <a:off x="372637" y="4814082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cholesterol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9CABA9-5AF2-9DD3-63DD-5D6E8D165F29}"/>
              </a:ext>
            </a:extLst>
          </p:cNvPr>
          <p:cNvGrpSpPr/>
          <p:nvPr/>
        </p:nvGrpSpPr>
        <p:grpSpPr>
          <a:xfrm>
            <a:off x="3083560" y="1752600"/>
            <a:ext cx="7234312" cy="4008187"/>
            <a:chOff x="3083560" y="1752600"/>
            <a:chExt cx="7234312" cy="400818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92A593D-9F1C-BC7F-42F5-BCAAD406EC56}"/>
                </a:ext>
              </a:extLst>
            </p:cNvPr>
            <p:cNvSpPr/>
            <p:nvPr/>
          </p:nvSpPr>
          <p:spPr>
            <a:xfrm>
              <a:off x="3200400" y="1752600"/>
              <a:ext cx="7096760" cy="1295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Condition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A26569-B2D8-3575-9059-8FA4B616AB6B}"/>
                </a:ext>
              </a:extLst>
            </p:cNvPr>
            <p:cNvSpPr/>
            <p:nvPr/>
          </p:nvSpPr>
          <p:spPr>
            <a:xfrm>
              <a:off x="3200400" y="3108960"/>
              <a:ext cx="709676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Drug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283B73-7A6C-9B99-72C0-F8114EF13A4C}"/>
                </a:ext>
              </a:extLst>
            </p:cNvPr>
            <p:cNvSpPr/>
            <p:nvPr/>
          </p:nvSpPr>
          <p:spPr>
            <a:xfrm>
              <a:off x="3221112" y="4465320"/>
              <a:ext cx="7096760" cy="1295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Measurement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D6A980-773A-8CB1-8365-AE3B3D71029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3083560" y="1911866"/>
              <a:ext cx="7198360" cy="1670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BB646F0-302B-4C20-3C6E-446620877A9C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3083560" y="2197456"/>
              <a:ext cx="7198360" cy="32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8DC3E4-73CB-4FB9-97B5-C4D8F231CFA2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083560" y="2522022"/>
              <a:ext cx="7219072" cy="1019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82046FE-FBE0-171B-CBE7-CE6AA4615933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3083560" y="2832556"/>
              <a:ext cx="6136640" cy="1491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8733B2-9F3C-547D-0ECF-9A8E32C6D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3256532"/>
              <a:ext cx="7198360" cy="1670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C81B1C-F862-E8FB-9174-6E43D695C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3542122"/>
              <a:ext cx="7198360" cy="32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C9C35D-418D-4CFB-8F29-E97D56E18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3866688"/>
              <a:ext cx="7219072" cy="1019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B4BB7B5-6578-EBFE-55FA-8CC5403CF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4177222"/>
              <a:ext cx="6136640" cy="1491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6FA775F-28F3-9548-7CF4-8B5235182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3560" y="4640317"/>
              <a:ext cx="7198360" cy="1670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9555B47-CFF3-F478-F875-65B6EB0CD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3560" y="4925907"/>
              <a:ext cx="7198360" cy="32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DB3819B-6574-E28E-67F7-93FA94969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3560" y="5250473"/>
              <a:ext cx="7219072" cy="1019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4F4B75-860C-20C2-7317-7BAAEF006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3560" y="5562312"/>
              <a:ext cx="5581512" cy="1361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98A60263-B6D8-656E-8A63-FD25A0CE1D64}"/>
                </a:ext>
              </a:extLst>
            </p:cNvPr>
            <p:cNvSpPr/>
            <p:nvPr/>
          </p:nvSpPr>
          <p:spPr>
            <a:xfrm>
              <a:off x="7127240" y="1759942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B6B736BC-A035-5E9A-49EE-D08E0D19BEBD}"/>
                </a:ext>
              </a:extLst>
            </p:cNvPr>
            <p:cNvSpPr/>
            <p:nvPr/>
          </p:nvSpPr>
          <p:spPr>
            <a:xfrm>
              <a:off x="4953000" y="1778000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84185F69-A8BE-88A1-CE8D-D946C6468089}"/>
                </a:ext>
              </a:extLst>
            </p:cNvPr>
            <p:cNvSpPr/>
            <p:nvPr/>
          </p:nvSpPr>
          <p:spPr>
            <a:xfrm>
              <a:off x="6116320" y="1759942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29C77188-C5DC-4C1B-4AC9-9A1A16964A66}"/>
                </a:ext>
              </a:extLst>
            </p:cNvPr>
            <p:cNvSpPr/>
            <p:nvPr/>
          </p:nvSpPr>
          <p:spPr>
            <a:xfrm>
              <a:off x="8138160" y="1778000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684A07EB-451E-E47D-40F6-1B53BAB5DDE7}"/>
                </a:ext>
              </a:extLst>
            </p:cNvPr>
            <p:cNvSpPr/>
            <p:nvPr/>
          </p:nvSpPr>
          <p:spPr>
            <a:xfrm>
              <a:off x="8665072" y="2713607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46D642B2-E9FD-954C-2453-D9DCC1540A51}"/>
                </a:ext>
              </a:extLst>
            </p:cNvPr>
            <p:cNvSpPr/>
            <p:nvPr/>
          </p:nvSpPr>
          <p:spPr>
            <a:xfrm>
              <a:off x="3820158" y="3138966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673C5658-2200-DBC2-9C06-D52BFA4B7489}"/>
                </a:ext>
              </a:extLst>
            </p:cNvPr>
            <p:cNvSpPr/>
            <p:nvPr/>
          </p:nvSpPr>
          <p:spPr>
            <a:xfrm>
              <a:off x="3576950" y="4520696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8.2</a:t>
              </a:r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1414B191-9321-4403-57F7-1283910C802A}"/>
                </a:ext>
              </a:extLst>
            </p:cNvPr>
            <p:cNvSpPr/>
            <p:nvPr/>
          </p:nvSpPr>
          <p:spPr>
            <a:xfrm>
              <a:off x="4788023" y="4518374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7.8</a:t>
              </a:r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4C0336A8-6370-C886-8D7E-1D633CE02AD4}"/>
                </a:ext>
              </a:extLst>
            </p:cNvPr>
            <p:cNvSpPr/>
            <p:nvPr/>
          </p:nvSpPr>
          <p:spPr>
            <a:xfrm>
              <a:off x="4952999" y="3138966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34AE871-9983-C0C2-F8B6-BBBFAC05C9E3}"/>
                </a:ext>
              </a:extLst>
            </p:cNvPr>
            <p:cNvSpPr/>
            <p:nvPr/>
          </p:nvSpPr>
          <p:spPr>
            <a:xfrm>
              <a:off x="6329679" y="3138966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F87454DB-55FF-7E11-101C-C097AB608572}"/>
                </a:ext>
              </a:extLst>
            </p:cNvPr>
            <p:cNvSpPr/>
            <p:nvPr/>
          </p:nvSpPr>
          <p:spPr>
            <a:xfrm>
              <a:off x="7417151" y="3138966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25512071-AAD7-18BD-F2A6-E93FBBAB2859}"/>
                </a:ext>
              </a:extLst>
            </p:cNvPr>
            <p:cNvSpPr/>
            <p:nvPr/>
          </p:nvSpPr>
          <p:spPr>
            <a:xfrm>
              <a:off x="5946181" y="4518374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7.5</a:t>
              </a:r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DB743DB-E2F3-31B6-8E4A-D679C801D1AF}"/>
                </a:ext>
              </a:extLst>
            </p:cNvPr>
            <p:cNvSpPr/>
            <p:nvPr/>
          </p:nvSpPr>
          <p:spPr>
            <a:xfrm>
              <a:off x="7955920" y="4541895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7.9</a:t>
              </a:r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C8706729-4DBC-EFE8-AE10-526A3123038D}"/>
                </a:ext>
              </a:extLst>
            </p:cNvPr>
            <p:cNvSpPr/>
            <p:nvPr/>
          </p:nvSpPr>
          <p:spPr>
            <a:xfrm>
              <a:off x="8665072" y="4049751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8B512D84-C8F0-B45C-E186-496427E4D8D1}"/>
                </a:ext>
              </a:extLst>
            </p:cNvPr>
            <p:cNvSpPr/>
            <p:nvPr/>
          </p:nvSpPr>
          <p:spPr>
            <a:xfrm>
              <a:off x="3232408" y="5387485"/>
              <a:ext cx="663291" cy="349191"/>
            </a:xfrm>
            <a:prstGeom prst="diamond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38</a:t>
              </a:r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2CD51161-E2E6-E2B7-11D9-A98B7F9764D7}"/>
                </a:ext>
              </a:extLst>
            </p:cNvPr>
            <p:cNvSpPr/>
            <p:nvPr/>
          </p:nvSpPr>
          <p:spPr>
            <a:xfrm>
              <a:off x="6679187" y="5411596"/>
              <a:ext cx="663291" cy="349191"/>
            </a:xfrm>
            <a:prstGeom prst="diamond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40</a:t>
              </a:r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38A6D281-4362-18C0-0C9E-5606E3431F2C}"/>
                </a:ext>
              </a:extLst>
            </p:cNvPr>
            <p:cNvSpPr/>
            <p:nvPr/>
          </p:nvSpPr>
          <p:spPr>
            <a:xfrm>
              <a:off x="8135166" y="3438180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B0AD26D2-6373-B024-DE47-4DF546CA6380}"/>
                </a:ext>
              </a:extLst>
            </p:cNvPr>
            <p:cNvSpPr/>
            <p:nvPr/>
          </p:nvSpPr>
          <p:spPr>
            <a:xfrm>
              <a:off x="5526668" y="3438180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905BE62-0BF1-11A4-856A-9C19D0784AA2}"/>
                </a:ext>
              </a:extLst>
            </p:cNvPr>
            <p:cNvSpPr/>
            <p:nvPr/>
          </p:nvSpPr>
          <p:spPr>
            <a:xfrm>
              <a:off x="6347245" y="3438180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E1CE874A-181A-6DCC-BDCF-88EFAFAD1237}"/>
                </a:ext>
              </a:extLst>
            </p:cNvPr>
            <p:cNvSpPr/>
            <p:nvPr/>
          </p:nvSpPr>
          <p:spPr>
            <a:xfrm>
              <a:off x="7416036" y="3438180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50A6BDC5-EBA1-83A5-86D5-4A34AFDB8A58}"/>
                </a:ext>
              </a:extLst>
            </p:cNvPr>
            <p:cNvSpPr/>
            <p:nvPr/>
          </p:nvSpPr>
          <p:spPr>
            <a:xfrm>
              <a:off x="4147490" y="5109125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120</a:t>
              </a:r>
            </a:p>
          </p:txBody>
        </p: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4F1108DF-83CD-0585-EF6F-37CA20FBC0D9}"/>
                </a:ext>
              </a:extLst>
            </p:cNvPr>
            <p:cNvSpPr/>
            <p:nvPr/>
          </p:nvSpPr>
          <p:spPr>
            <a:xfrm>
              <a:off x="5946181" y="5056315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120</a:t>
              </a:r>
            </a:p>
          </p:txBody>
        </p:sp>
        <p:sp>
          <p:nvSpPr>
            <p:cNvPr id="43" name="Diamond 42">
              <a:extLst>
                <a:ext uri="{FF2B5EF4-FFF2-40B4-BE49-F238E27FC236}">
                  <a16:creationId xmlns:a16="http://schemas.microsoft.com/office/drawing/2014/main" id="{AA2A2C5F-CCE6-4902-544B-3D72A640E134}"/>
                </a:ext>
              </a:extLst>
            </p:cNvPr>
            <p:cNvSpPr/>
            <p:nvPr/>
          </p:nvSpPr>
          <p:spPr>
            <a:xfrm>
              <a:off x="7975786" y="5092195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125</a:t>
              </a:r>
            </a:p>
          </p:txBody>
        </p:sp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FDD4C5D1-84C7-52F7-D48D-AA158971610D}"/>
                </a:ext>
              </a:extLst>
            </p:cNvPr>
            <p:cNvSpPr/>
            <p:nvPr/>
          </p:nvSpPr>
          <p:spPr>
            <a:xfrm>
              <a:off x="5499100" y="2090853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3B718744-D626-EBB2-3640-847E595CB078}"/>
                </a:ext>
              </a:extLst>
            </p:cNvPr>
            <p:cNvSpPr/>
            <p:nvPr/>
          </p:nvSpPr>
          <p:spPr>
            <a:xfrm>
              <a:off x="6596380" y="2090853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06E3D0A8-D70A-E1C3-1E17-186F369B0A40}"/>
                </a:ext>
              </a:extLst>
            </p:cNvPr>
            <p:cNvSpPr/>
            <p:nvPr/>
          </p:nvSpPr>
          <p:spPr>
            <a:xfrm>
              <a:off x="7680254" y="2090853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Diamond 47">
              <a:extLst>
                <a:ext uri="{FF2B5EF4-FFF2-40B4-BE49-F238E27FC236}">
                  <a16:creationId xmlns:a16="http://schemas.microsoft.com/office/drawing/2014/main" id="{7E3D8F27-5347-5A96-6499-64FDEA57B845}"/>
                </a:ext>
              </a:extLst>
            </p:cNvPr>
            <p:cNvSpPr/>
            <p:nvPr/>
          </p:nvSpPr>
          <p:spPr>
            <a:xfrm>
              <a:off x="8138159" y="3138966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C572B5A2-2B79-9965-AA39-67BFB5EC0491}"/>
                </a:ext>
              </a:extLst>
            </p:cNvPr>
            <p:cNvSpPr/>
            <p:nvPr/>
          </p:nvSpPr>
          <p:spPr>
            <a:xfrm>
              <a:off x="4953000" y="2387791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14CC5486-C997-05FE-D076-52A9FD2AB87D}"/>
                </a:ext>
              </a:extLst>
            </p:cNvPr>
            <p:cNvSpPr/>
            <p:nvPr/>
          </p:nvSpPr>
          <p:spPr>
            <a:xfrm>
              <a:off x="5347422" y="4769895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200</a:t>
              </a:r>
            </a:p>
          </p:txBody>
        </p: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74A00A29-567A-0B23-79DC-4C5FBE156061}"/>
                </a:ext>
              </a:extLst>
            </p:cNvPr>
            <p:cNvSpPr/>
            <p:nvPr/>
          </p:nvSpPr>
          <p:spPr>
            <a:xfrm>
              <a:off x="7292629" y="4756013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185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09EAD85-CDAB-A3EB-8E76-B1B8367B769B}"/>
              </a:ext>
            </a:extLst>
          </p:cNvPr>
          <p:cNvSpPr/>
          <p:nvPr/>
        </p:nvSpPr>
        <p:spPr>
          <a:xfrm>
            <a:off x="3820158" y="1748329"/>
            <a:ext cx="6390643" cy="279346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2 diabetes mellitus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2CF655-6808-C18C-CEF2-9319767AEBF9}"/>
              </a:ext>
            </a:extLst>
          </p:cNvPr>
          <p:cNvSpPr/>
          <p:nvPr/>
        </p:nvSpPr>
        <p:spPr>
          <a:xfrm>
            <a:off x="5595622" y="2112191"/>
            <a:ext cx="4615180" cy="309572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Hyperlipidemia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70131A-9F4F-8569-0082-B9E433C3FAA5}"/>
              </a:ext>
            </a:extLst>
          </p:cNvPr>
          <p:cNvSpPr/>
          <p:nvPr/>
        </p:nvSpPr>
        <p:spPr>
          <a:xfrm>
            <a:off x="8534400" y="2698639"/>
            <a:ext cx="701040" cy="276863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E2E145-CFEC-3EEB-C7DF-1E0C1E517341}"/>
              </a:ext>
            </a:extLst>
          </p:cNvPr>
          <p:cNvSpPr/>
          <p:nvPr/>
        </p:nvSpPr>
        <p:spPr>
          <a:xfrm>
            <a:off x="3917050" y="3139823"/>
            <a:ext cx="4388749" cy="310941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Metformin use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160D10-3764-9CB5-986F-D3EE190528C8}"/>
              </a:ext>
            </a:extLst>
          </p:cNvPr>
          <p:cNvSpPr/>
          <p:nvPr/>
        </p:nvSpPr>
        <p:spPr>
          <a:xfrm>
            <a:off x="5569456" y="3459753"/>
            <a:ext cx="2736343" cy="290226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Atorvastatin use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1A9A8D-3536-B56E-ECE5-9C9A614AA958}"/>
              </a:ext>
            </a:extLst>
          </p:cNvPr>
          <p:cNvSpPr/>
          <p:nvPr/>
        </p:nvSpPr>
        <p:spPr>
          <a:xfrm>
            <a:off x="3532377" y="5417891"/>
            <a:ext cx="5106700" cy="294641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Obesity</a:t>
            </a:r>
          </a:p>
        </p:txBody>
      </p:sp>
    </p:spTree>
    <p:extLst>
      <p:ext uri="{BB962C8B-B14F-4D97-AF65-F5344CB8AC3E}">
        <p14:creationId xmlns:p14="http://schemas.microsoft.com/office/powerpoint/2010/main" val="1443266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016D-71EB-0DDB-8973-D3DEF2A3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Potential errors from inference in disease phenotyping from condition records alone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59CB5-C813-61E2-6914-44BF72B28D5D}"/>
              </a:ext>
            </a:extLst>
          </p:cNvPr>
          <p:cNvSpPr txBox="1"/>
          <p:nvPr/>
        </p:nvSpPr>
        <p:spPr>
          <a:xfrm>
            <a:off x="304800" y="1743909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2 Diabetes Mellitus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66D11-079A-4760-7284-392656EA2C8E}"/>
              </a:ext>
            </a:extLst>
          </p:cNvPr>
          <p:cNvSpPr txBox="1"/>
          <p:nvPr/>
        </p:nvSpPr>
        <p:spPr>
          <a:xfrm>
            <a:off x="304800" y="2347555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Essential Hypertension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4C9A3-C4E9-736E-BCFB-B225D5B8A578}"/>
              </a:ext>
            </a:extLst>
          </p:cNvPr>
          <p:cNvSpPr txBox="1"/>
          <p:nvPr/>
        </p:nvSpPr>
        <p:spPr>
          <a:xfrm>
            <a:off x="304800" y="2662807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Acute myocardial infarction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A024A-AFF4-F619-9B80-D6823E4F5E57}"/>
              </a:ext>
            </a:extLst>
          </p:cNvPr>
          <p:cNvSpPr txBox="1"/>
          <p:nvPr/>
        </p:nvSpPr>
        <p:spPr>
          <a:xfrm>
            <a:off x="349818" y="3125669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Metformin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FD8F3-FD31-2A53-68DA-52D4D64A87A8}"/>
              </a:ext>
            </a:extLst>
          </p:cNvPr>
          <p:cNvSpPr txBox="1"/>
          <p:nvPr/>
        </p:nvSpPr>
        <p:spPr>
          <a:xfrm>
            <a:off x="349818" y="4046135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Atenolol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0D185-5C67-160B-E222-E46921952920}"/>
              </a:ext>
            </a:extLst>
          </p:cNvPr>
          <p:cNvSpPr txBox="1"/>
          <p:nvPr/>
        </p:nvSpPr>
        <p:spPr>
          <a:xfrm>
            <a:off x="349818" y="3432491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Atorvastatin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002C6-34B3-2E48-6CCE-395A1B9A7D3E}"/>
              </a:ext>
            </a:extLst>
          </p:cNvPr>
          <p:cNvSpPr txBox="1"/>
          <p:nvPr/>
        </p:nvSpPr>
        <p:spPr>
          <a:xfrm>
            <a:off x="372637" y="4512509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Hemoglobin A1c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908E8-A0A2-0F10-FFDF-FA15DBDA62B2}"/>
              </a:ext>
            </a:extLst>
          </p:cNvPr>
          <p:cNvSpPr txBox="1"/>
          <p:nvPr/>
        </p:nvSpPr>
        <p:spPr>
          <a:xfrm>
            <a:off x="372637" y="5115655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Systolic blood pressure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F8AC1E-418C-66F7-8E4F-8021775658B4}"/>
              </a:ext>
            </a:extLst>
          </p:cNvPr>
          <p:cNvSpPr txBox="1"/>
          <p:nvPr/>
        </p:nvSpPr>
        <p:spPr>
          <a:xfrm>
            <a:off x="372637" y="5417227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Body Mass Index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8D8ED6-199D-E928-B424-4D5D781E8EC9}"/>
              </a:ext>
            </a:extLst>
          </p:cNvPr>
          <p:cNvSpPr txBox="1"/>
          <p:nvPr/>
        </p:nvSpPr>
        <p:spPr>
          <a:xfrm>
            <a:off x="5215363" y="6024232"/>
            <a:ext cx="278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Observation 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B29391-EEB6-1298-8390-5C675A0A35FF}"/>
              </a:ext>
            </a:extLst>
          </p:cNvPr>
          <p:cNvSpPr txBox="1"/>
          <p:nvPr/>
        </p:nvSpPr>
        <p:spPr>
          <a:xfrm>
            <a:off x="304800" y="2045732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Hyperlipidemia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0A6596-6949-3232-D6FD-852ACA6E8B79}"/>
              </a:ext>
            </a:extLst>
          </p:cNvPr>
          <p:cNvSpPr txBox="1"/>
          <p:nvPr/>
        </p:nvSpPr>
        <p:spPr>
          <a:xfrm>
            <a:off x="349818" y="3739313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Lisinopril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A3BA7A-308C-1A1D-3EE4-6E56BC9B5B82}"/>
              </a:ext>
            </a:extLst>
          </p:cNvPr>
          <p:cNvSpPr txBox="1"/>
          <p:nvPr/>
        </p:nvSpPr>
        <p:spPr>
          <a:xfrm>
            <a:off x="372637" y="4814082"/>
            <a:ext cx="2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cholesterol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9CABA9-5AF2-9DD3-63DD-5D6E8D165F29}"/>
              </a:ext>
            </a:extLst>
          </p:cNvPr>
          <p:cNvGrpSpPr/>
          <p:nvPr/>
        </p:nvGrpSpPr>
        <p:grpSpPr>
          <a:xfrm>
            <a:off x="3083560" y="1752600"/>
            <a:ext cx="7234312" cy="4008187"/>
            <a:chOff x="3083560" y="1752600"/>
            <a:chExt cx="7234312" cy="400818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92A593D-9F1C-BC7F-42F5-BCAAD406EC56}"/>
                </a:ext>
              </a:extLst>
            </p:cNvPr>
            <p:cNvSpPr/>
            <p:nvPr/>
          </p:nvSpPr>
          <p:spPr>
            <a:xfrm>
              <a:off x="3200400" y="1752600"/>
              <a:ext cx="7096760" cy="1295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Condition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A26569-B2D8-3575-9059-8FA4B616AB6B}"/>
                </a:ext>
              </a:extLst>
            </p:cNvPr>
            <p:cNvSpPr/>
            <p:nvPr/>
          </p:nvSpPr>
          <p:spPr>
            <a:xfrm>
              <a:off x="3200400" y="3108960"/>
              <a:ext cx="709676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Drug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283B73-7A6C-9B99-72C0-F8114EF13A4C}"/>
                </a:ext>
              </a:extLst>
            </p:cNvPr>
            <p:cNvSpPr/>
            <p:nvPr/>
          </p:nvSpPr>
          <p:spPr>
            <a:xfrm>
              <a:off x="3221112" y="4465320"/>
              <a:ext cx="7096760" cy="1295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Measurement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D6A980-773A-8CB1-8365-AE3B3D71029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3083560" y="1911866"/>
              <a:ext cx="7198360" cy="1670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BB646F0-302B-4C20-3C6E-446620877A9C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3083560" y="2197456"/>
              <a:ext cx="7198360" cy="32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8DC3E4-73CB-4FB9-97B5-C4D8F231CFA2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083560" y="2522022"/>
              <a:ext cx="7219072" cy="1019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82046FE-FBE0-171B-CBE7-CE6AA4615933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3083560" y="2832556"/>
              <a:ext cx="6136640" cy="1491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8733B2-9F3C-547D-0ECF-9A8E32C6D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3256532"/>
              <a:ext cx="7198360" cy="1670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C81B1C-F862-E8FB-9174-6E43D695C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3542122"/>
              <a:ext cx="7198360" cy="32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C9C35D-418D-4CFB-8F29-E97D56E18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3866688"/>
              <a:ext cx="7219072" cy="1019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B4BB7B5-6578-EBFE-55FA-8CC5403CF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4177222"/>
              <a:ext cx="6136640" cy="1491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6FA775F-28F3-9548-7CF4-8B5235182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3560" y="4640317"/>
              <a:ext cx="7198360" cy="1670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9555B47-CFF3-F478-F875-65B6EB0CD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3560" y="4925907"/>
              <a:ext cx="7198360" cy="32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DB3819B-6574-E28E-67F7-93FA94969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3560" y="5250473"/>
              <a:ext cx="7219072" cy="1019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4F4B75-860C-20C2-7317-7BAAEF006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3560" y="5562312"/>
              <a:ext cx="5581512" cy="1361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98A60263-B6D8-656E-8A63-FD25A0CE1D64}"/>
                </a:ext>
              </a:extLst>
            </p:cNvPr>
            <p:cNvSpPr/>
            <p:nvPr/>
          </p:nvSpPr>
          <p:spPr>
            <a:xfrm>
              <a:off x="7127240" y="1759942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B6B736BC-A035-5E9A-49EE-D08E0D19BEBD}"/>
                </a:ext>
              </a:extLst>
            </p:cNvPr>
            <p:cNvSpPr/>
            <p:nvPr/>
          </p:nvSpPr>
          <p:spPr>
            <a:xfrm>
              <a:off x="4953000" y="1778000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84185F69-A8BE-88A1-CE8D-D946C6468089}"/>
                </a:ext>
              </a:extLst>
            </p:cNvPr>
            <p:cNvSpPr/>
            <p:nvPr/>
          </p:nvSpPr>
          <p:spPr>
            <a:xfrm>
              <a:off x="6116320" y="1759942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29C77188-C5DC-4C1B-4AC9-9A1A16964A66}"/>
                </a:ext>
              </a:extLst>
            </p:cNvPr>
            <p:cNvSpPr/>
            <p:nvPr/>
          </p:nvSpPr>
          <p:spPr>
            <a:xfrm>
              <a:off x="8138160" y="1778000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684A07EB-451E-E47D-40F6-1B53BAB5DDE7}"/>
                </a:ext>
              </a:extLst>
            </p:cNvPr>
            <p:cNvSpPr/>
            <p:nvPr/>
          </p:nvSpPr>
          <p:spPr>
            <a:xfrm>
              <a:off x="8665072" y="2713607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46D642B2-E9FD-954C-2453-D9DCC1540A51}"/>
                </a:ext>
              </a:extLst>
            </p:cNvPr>
            <p:cNvSpPr/>
            <p:nvPr/>
          </p:nvSpPr>
          <p:spPr>
            <a:xfrm>
              <a:off x="3820158" y="3138966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673C5658-2200-DBC2-9C06-D52BFA4B7489}"/>
                </a:ext>
              </a:extLst>
            </p:cNvPr>
            <p:cNvSpPr/>
            <p:nvPr/>
          </p:nvSpPr>
          <p:spPr>
            <a:xfrm>
              <a:off x="3576950" y="4520696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8.2</a:t>
              </a:r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1414B191-9321-4403-57F7-1283910C802A}"/>
                </a:ext>
              </a:extLst>
            </p:cNvPr>
            <p:cNvSpPr/>
            <p:nvPr/>
          </p:nvSpPr>
          <p:spPr>
            <a:xfrm>
              <a:off x="4788023" y="4518374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7.8</a:t>
              </a:r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4C0336A8-6370-C886-8D7E-1D633CE02AD4}"/>
                </a:ext>
              </a:extLst>
            </p:cNvPr>
            <p:cNvSpPr/>
            <p:nvPr/>
          </p:nvSpPr>
          <p:spPr>
            <a:xfrm>
              <a:off x="4952999" y="3138966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34AE871-9983-C0C2-F8B6-BBBFAC05C9E3}"/>
                </a:ext>
              </a:extLst>
            </p:cNvPr>
            <p:cNvSpPr/>
            <p:nvPr/>
          </p:nvSpPr>
          <p:spPr>
            <a:xfrm>
              <a:off x="6329679" y="3138966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F87454DB-55FF-7E11-101C-C097AB608572}"/>
                </a:ext>
              </a:extLst>
            </p:cNvPr>
            <p:cNvSpPr/>
            <p:nvPr/>
          </p:nvSpPr>
          <p:spPr>
            <a:xfrm>
              <a:off x="7417151" y="3138966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25512071-AAD7-18BD-F2A6-E93FBBAB2859}"/>
                </a:ext>
              </a:extLst>
            </p:cNvPr>
            <p:cNvSpPr/>
            <p:nvPr/>
          </p:nvSpPr>
          <p:spPr>
            <a:xfrm>
              <a:off x="5946181" y="4518374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7.5</a:t>
              </a:r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DB743DB-E2F3-31B6-8E4A-D679C801D1AF}"/>
                </a:ext>
              </a:extLst>
            </p:cNvPr>
            <p:cNvSpPr/>
            <p:nvPr/>
          </p:nvSpPr>
          <p:spPr>
            <a:xfrm>
              <a:off x="7955920" y="4541895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7.9</a:t>
              </a:r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C8706729-4DBC-EFE8-AE10-526A3123038D}"/>
                </a:ext>
              </a:extLst>
            </p:cNvPr>
            <p:cNvSpPr/>
            <p:nvPr/>
          </p:nvSpPr>
          <p:spPr>
            <a:xfrm>
              <a:off x="8665072" y="4049751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8B512D84-C8F0-B45C-E186-496427E4D8D1}"/>
                </a:ext>
              </a:extLst>
            </p:cNvPr>
            <p:cNvSpPr/>
            <p:nvPr/>
          </p:nvSpPr>
          <p:spPr>
            <a:xfrm>
              <a:off x="3232408" y="5387485"/>
              <a:ext cx="663291" cy="349191"/>
            </a:xfrm>
            <a:prstGeom prst="diamond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38</a:t>
              </a:r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2CD51161-E2E6-E2B7-11D9-A98B7F9764D7}"/>
                </a:ext>
              </a:extLst>
            </p:cNvPr>
            <p:cNvSpPr/>
            <p:nvPr/>
          </p:nvSpPr>
          <p:spPr>
            <a:xfrm>
              <a:off x="6679187" y="5411596"/>
              <a:ext cx="663291" cy="349191"/>
            </a:xfrm>
            <a:prstGeom prst="diamond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40</a:t>
              </a:r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38A6D281-4362-18C0-0C9E-5606E3431F2C}"/>
                </a:ext>
              </a:extLst>
            </p:cNvPr>
            <p:cNvSpPr/>
            <p:nvPr/>
          </p:nvSpPr>
          <p:spPr>
            <a:xfrm>
              <a:off x="8135166" y="3438180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B0AD26D2-6373-B024-DE47-4DF546CA6380}"/>
                </a:ext>
              </a:extLst>
            </p:cNvPr>
            <p:cNvSpPr/>
            <p:nvPr/>
          </p:nvSpPr>
          <p:spPr>
            <a:xfrm>
              <a:off x="5526668" y="3438180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905BE62-0BF1-11A4-856A-9C19D0784AA2}"/>
                </a:ext>
              </a:extLst>
            </p:cNvPr>
            <p:cNvSpPr/>
            <p:nvPr/>
          </p:nvSpPr>
          <p:spPr>
            <a:xfrm>
              <a:off x="6347245" y="3438180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E1CE874A-181A-6DCC-BDCF-88EFAFAD1237}"/>
                </a:ext>
              </a:extLst>
            </p:cNvPr>
            <p:cNvSpPr/>
            <p:nvPr/>
          </p:nvSpPr>
          <p:spPr>
            <a:xfrm>
              <a:off x="7416036" y="3438180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50A6BDC5-EBA1-83A5-86D5-4A34AFDB8A58}"/>
                </a:ext>
              </a:extLst>
            </p:cNvPr>
            <p:cNvSpPr/>
            <p:nvPr/>
          </p:nvSpPr>
          <p:spPr>
            <a:xfrm>
              <a:off x="4147490" y="5109125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120</a:t>
              </a:r>
            </a:p>
          </p:txBody>
        </p: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4F1108DF-83CD-0585-EF6F-37CA20FBC0D9}"/>
                </a:ext>
              </a:extLst>
            </p:cNvPr>
            <p:cNvSpPr/>
            <p:nvPr/>
          </p:nvSpPr>
          <p:spPr>
            <a:xfrm>
              <a:off x="5946181" y="5056315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120</a:t>
              </a:r>
            </a:p>
          </p:txBody>
        </p:sp>
        <p:sp>
          <p:nvSpPr>
            <p:cNvPr id="43" name="Diamond 42">
              <a:extLst>
                <a:ext uri="{FF2B5EF4-FFF2-40B4-BE49-F238E27FC236}">
                  <a16:creationId xmlns:a16="http://schemas.microsoft.com/office/drawing/2014/main" id="{AA2A2C5F-CCE6-4902-544B-3D72A640E134}"/>
                </a:ext>
              </a:extLst>
            </p:cNvPr>
            <p:cNvSpPr/>
            <p:nvPr/>
          </p:nvSpPr>
          <p:spPr>
            <a:xfrm>
              <a:off x="7975786" y="5092195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125</a:t>
              </a:r>
            </a:p>
          </p:txBody>
        </p:sp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FDD4C5D1-84C7-52F7-D48D-AA158971610D}"/>
                </a:ext>
              </a:extLst>
            </p:cNvPr>
            <p:cNvSpPr/>
            <p:nvPr/>
          </p:nvSpPr>
          <p:spPr>
            <a:xfrm>
              <a:off x="5499100" y="2090853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3B718744-D626-EBB2-3640-847E595CB078}"/>
                </a:ext>
              </a:extLst>
            </p:cNvPr>
            <p:cNvSpPr/>
            <p:nvPr/>
          </p:nvSpPr>
          <p:spPr>
            <a:xfrm>
              <a:off x="6596380" y="2090853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06E3D0A8-D70A-E1C3-1E17-186F369B0A40}"/>
                </a:ext>
              </a:extLst>
            </p:cNvPr>
            <p:cNvSpPr/>
            <p:nvPr/>
          </p:nvSpPr>
          <p:spPr>
            <a:xfrm>
              <a:off x="7680254" y="2090853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Diamond 47">
              <a:extLst>
                <a:ext uri="{FF2B5EF4-FFF2-40B4-BE49-F238E27FC236}">
                  <a16:creationId xmlns:a16="http://schemas.microsoft.com/office/drawing/2014/main" id="{7E3D8F27-5347-5A96-6499-64FDEA57B845}"/>
                </a:ext>
              </a:extLst>
            </p:cNvPr>
            <p:cNvSpPr/>
            <p:nvPr/>
          </p:nvSpPr>
          <p:spPr>
            <a:xfrm>
              <a:off x="8138159" y="3138966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C572B5A2-2B79-9965-AA39-67BFB5EC0491}"/>
                </a:ext>
              </a:extLst>
            </p:cNvPr>
            <p:cNvSpPr/>
            <p:nvPr/>
          </p:nvSpPr>
          <p:spPr>
            <a:xfrm>
              <a:off x="4953000" y="2387791"/>
              <a:ext cx="304800" cy="267732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14CC5486-C997-05FE-D076-52A9FD2AB87D}"/>
                </a:ext>
              </a:extLst>
            </p:cNvPr>
            <p:cNvSpPr/>
            <p:nvPr/>
          </p:nvSpPr>
          <p:spPr>
            <a:xfrm>
              <a:off x="5347422" y="4769895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200</a:t>
              </a:r>
            </a:p>
          </p:txBody>
        </p: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74A00A29-567A-0B23-79DC-4C5FBE156061}"/>
                </a:ext>
              </a:extLst>
            </p:cNvPr>
            <p:cNvSpPr/>
            <p:nvPr/>
          </p:nvSpPr>
          <p:spPr>
            <a:xfrm>
              <a:off x="7292629" y="4756013"/>
              <a:ext cx="663291" cy="34919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185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09EAD85-CDAB-A3EB-8E76-B1B8367B769B}"/>
              </a:ext>
            </a:extLst>
          </p:cNvPr>
          <p:cNvSpPr/>
          <p:nvPr/>
        </p:nvSpPr>
        <p:spPr>
          <a:xfrm>
            <a:off x="3820158" y="1748329"/>
            <a:ext cx="6390643" cy="279346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2 diabetes mellitus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2CF655-6808-C18C-CEF2-9319767AEBF9}"/>
              </a:ext>
            </a:extLst>
          </p:cNvPr>
          <p:cNvSpPr/>
          <p:nvPr/>
        </p:nvSpPr>
        <p:spPr>
          <a:xfrm>
            <a:off x="5610088" y="2100968"/>
            <a:ext cx="4615180" cy="309572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Hyperlipidemia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70131A-9F4F-8569-0082-B9E433C3FAA5}"/>
              </a:ext>
            </a:extLst>
          </p:cNvPr>
          <p:cNvSpPr/>
          <p:nvPr/>
        </p:nvSpPr>
        <p:spPr>
          <a:xfrm>
            <a:off x="8534400" y="2698639"/>
            <a:ext cx="701040" cy="276863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E2E145-CFEC-3EEB-C7DF-1E0C1E517341}"/>
              </a:ext>
            </a:extLst>
          </p:cNvPr>
          <p:cNvSpPr/>
          <p:nvPr/>
        </p:nvSpPr>
        <p:spPr>
          <a:xfrm>
            <a:off x="3917050" y="3139823"/>
            <a:ext cx="4388749" cy="310941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Metformin use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160D10-3764-9CB5-986F-D3EE190528C8}"/>
              </a:ext>
            </a:extLst>
          </p:cNvPr>
          <p:cNvSpPr/>
          <p:nvPr/>
        </p:nvSpPr>
        <p:spPr>
          <a:xfrm>
            <a:off x="5569456" y="3459753"/>
            <a:ext cx="2736343" cy="290226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Atorvastatin use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1A9A8D-3536-B56E-ECE5-9C9A614AA958}"/>
              </a:ext>
            </a:extLst>
          </p:cNvPr>
          <p:cNvSpPr/>
          <p:nvPr/>
        </p:nvSpPr>
        <p:spPr>
          <a:xfrm>
            <a:off x="3505200" y="5417891"/>
            <a:ext cx="5106700" cy="294641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Obesity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48167B-EBB6-CDD4-18BE-C2C749A2620E}"/>
              </a:ext>
            </a:extLst>
          </p:cNvPr>
          <p:cNvSpPr/>
          <p:nvPr/>
        </p:nvSpPr>
        <p:spPr>
          <a:xfrm>
            <a:off x="5069842" y="2379916"/>
            <a:ext cx="5140960" cy="282891"/>
          </a:xfrm>
          <a:prstGeom prst="rect">
            <a:avLst/>
          </a:prstGeom>
          <a:solidFill>
            <a:schemeClr val="accent2">
              <a:alpha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Hypertension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BA9A0AB-272B-708A-594A-DE30D8539C1E}"/>
              </a:ext>
            </a:extLst>
          </p:cNvPr>
          <p:cNvSpPr/>
          <p:nvPr/>
        </p:nvSpPr>
        <p:spPr>
          <a:xfrm>
            <a:off x="3820216" y="1747573"/>
            <a:ext cx="1244545" cy="279346"/>
          </a:xfrm>
          <a:prstGeom prst="rect">
            <a:avLst/>
          </a:prstGeom>
          <a:solidFill>
            <a:schemeClr val="accent2">
              <a:alpha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D03FDDFC-E361-6DA2-3A08-CA5D8FBD28AC}"/>
              </a:ext>
            </a:extLst>
          </p:cNvPr>
          <p:cNvSpPr/>
          <p:nvPr/>
        </p:nvSpPr>
        <p:spPr>
          <a:xfrm>
            <a:off x="9672927" y="2868755"/>
            <a:ext cx="2415271" cy="1142226"/>
          </a:xfrm>
          <a:prstGeom prst="wedgeRoundRectCallout">
            <a:avLst>
              <a:gd name="adj1" fmla="val -68277"/>
              <a:gd name="adj2" fmla="val -8455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Specificity Error 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(false positive):  Inferring disease when it doesn’t truly exist</a:t>
            </a: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F234B107-6B72-BD62-4D82-D844E59C2ECD}"/>
              </a:ext>
            </a:extLst>
          </p:cNvPr>
          <p:cNvSpPr/>
          <p:nvPr/>
        </p:nvSpPr>
        <p:spPr>
          <a:xfrm>
            <a:off x="9062592" y="4303707"/>
            <a:ext cx="2415271" cy="1142226"/>
          </a:xfrm>
          <a:prstGeom prst="wedgeRoundRectCallout">
            <a:avLst>
              <a:gd name="adj1" fmla="val -102302"/>
              <a:gd name="adj2" fmla="val 6238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Sensitivity Error:  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(False negative): Failing to infer disease that does exist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176D932F-F261-91C7-7E5B-DD21310B1BFC}"/>
              </a:ext>
            </a:extLst>
          </p:cNvPr>
          <p:cNvSpPr/>
          <p:nvPr/>
        </p:nvSpPr>
        <p:spPr>
          <a:xfrm>
            <a:off x="1157989" y="3077955"/>
            <a:ext cx="2415271" cy="1142226"/>
          </a:xfrm>
          <a:prstGeom prst="wedgeRoundRectCallout">
            <a:avLst>
              <a:gd name="adj1" fmla="val 84118"/>
              <a:gd name="adj2" fmla="val -15548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Index date misclassification:  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Incorrectly assigning disease start and end</a:t>
            </a:r>
          </a:p>
        </p:txBody>
      </p:sp>
    </p:spTree>
    <p:extLst>
      <p:ext uri="{BB962C8B-B14F-4D97-AF65-F5344CB8AC3E}">
        <p14:creationId xmlns:p14="http://schemas.microsoft.com/office/powerpoint/2010/main" val="16063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C089-EDEB-C06F-7CDA-A6C15C4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OHDSI is succeeding in publication and impact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924204-7BF2-E404-D2EF-817D7A281DFF}"/>
              </a:ext>
            </a:extLst>
          </p:cNvPr>
          <p:cNvGrpSpPr/>
          <p:nvPr/>
        </p:nvGrpSpPr>
        <p:grpSpPr>
          <a:xfrm>
            <a:off x="2826633" y="1387451"/>
            <a:ext cx="2501434" cy="1728750"/>
            <a:chOff x="807078" y="2228850"/>
            <a:chExt cx="3200400" cy="1754702"/>
          </a:xfrm>
        </p:grpSpPr>
        <p:pic>
          <p:nvPicPr>
            <p:cNvPr id="7" name="Picture 6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94445BB1-1294-8FAA-E8F6-6CA13E68E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7078" y="2574412"/>
              <a:ext cx="3120697" cy="1409140"/>
            </a:xfrm>
            <a:prstGeom prst="rect">
              <a:avLst/>
            </a:prstGeom>
          </p:spPr>
        </p:pic>
        <p:pic>
          <p:nvPicPr>
            <p:cNvPr id="8" name="Picture 7" descr="A drawing of a face&#10;&#10;Description automatically generated">
              <a:extLst>
                <a:ext uri="{FF2B5EF4-FFF2-40B4-BE49-F238E27FC236}">
                  <a16:creationId xmlns:a16="http://schemas.microsoft.com/office/drawing/2014/main" id="{C92B7795-B5A1-7A84-41F1-4BB532D8D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3524" y="2228850"/>
              <a:ext cx="3123954" cy="852488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B23ABE-3321-83A1-91E0-EFA6FF9EB30A}"/>
              </a:ext>
            </a:extLst>
          </p:cNvPr>
          <p:cNvGrpSpPr/>
          <p:nvPr/>
        </p:nvGrpSpPr>
        <p:grpSpPr>
          <a:xfrm>
            <a:off x="5897938" y="3897561"/>
            <a:ext cx="2522043" cy="1845535"/>
            <a:chOff x="4273857" y="804366"/>
            <a:chExt cx="4057343" cy="280898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BF01498-F0AF-F9DC-1D89-E0D6F03B2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3560" y="1753056"/>
              <a:ext cx="3977640" cy="186029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F61298-DFFE-07A4-C997-86425E94D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3857" y="804366"/>
              <a:ext cx="4057343" cy="140969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DE5E7B4-8347-5D80-352D-2E37451AEA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66" t="26198" r="9671"/>
          <a:stretch/>
        </p:blipFill>
        <p:spPr>
          <a:xfrm>
            <a:off x="2737098" y="4059387"/>
            <a:ext cx="2689370" cy="1632859"/>
          </a:xfrm>
          <a:prstGeom prst="rect">
            <a:avLst/>
          </a:prstGeom>
        </p:spPr>
      </p:pic>
      <p:pic>
        <p:nvPicPr>
          <p:cNvPr id="15" name="Picture 14" descr="A screenshot of a medical search&#10;&#10;AI-generated content may be incorrect.">
            <a:extLst>
              <a:ext uri="{FF2B5EF4-FFF2-40B4-BE49-F238E27FC236}">
                <a16:creationId xmlns:a16="http://schemas.microsoft.com/office/drawing/2014/main" id="{3A744EAE-84C2-A0C6-CD6E-DC09489B26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959" y="1335197"/>
            <a:ext cx="2928568" cy="18440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9012EC-0B25-9D6F-C855-6E390D147D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451" y="4140264"/>
            <a:ext cx="3098076" cy="1360131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C9989CC-BEC9-ECCD-DB1C-2E4C59EA6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02" y="2224805"/>
            <a:ext cx="2624160" cy="24083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World’s top journals</a:t>
            </a:r>
          </a:p>
          <a:p>
            <a:r>
              <a:rPr lang="en-US" dirty="0"/>
              <a:t>Changing guidelines</a:t>
            </a:r>
          </a:p>
          <a:p>
            <a:r>
              <a:rPr lang="en-US" dirty="0"/>
              <a:t>Affecting 100’s of millions of patients</a:t>
            </a: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F0842C17-A912-6434-39E1-1E244A85C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481" y="1559045"/>
            <a:ext cx="2795451" cy="15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9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6D70-5043-3546-A909-3F4DCE05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Reduce measurement error:</a:t>
            </a:r>
            <a:br>
              <a:rPr lang="en-US"/>
            </a:br>
            <a:r>
              <a:rPr lang="en-US"/>
              <a:t>OHDSI phenotyping pipeline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08734" y="1606012"/>
            <a:ext cx="1386942" cy="471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Prior work review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81200" y="2194551"/>
            <a:ext cx="2086745" cy="759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Creating comprehensive concept set representing clinical idea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91000" y="3137777"/>
            <a:ext cx="2273782" cy="759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Creating cohorts of patients that satisfy inclusion and exclusion criteria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162479" y="4309940"/>
            <a:ext cx="1678036" cy="404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Examining cohorts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75984" y="4935450"/>
            <a:ext cx="2086745" cy="520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Computing phenotype performance metrics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058400" y="5904968"/>
            <a:ext cx="1885855" cy="376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Storing phenotypes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204607"/>
            <a:ext cx="281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Phenotype library, literature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7643" y="1828800"/>
            <a:ext cx="162377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ATLAS, PHOEBE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82934" y="2736372"/>
            <a:ext cx="254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ATLAS, </a:t>
            </a:r>
            <a:r>
              <a:rPr lang="en-US" err="1"/>
              <a:t>CapR</a:t>
            </a:r>
            <a:r>
              <a:rPr lang="en-US"/>
              <a:t>, APHRODITE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9800" y="3962400"/>
            <a:ext cx="192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Cohort diagnostics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61235" y="4572000"/>
            <a:ext cx="21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PheValuator</a:t>
            </a:r>
            <a:r>
              <a:rPr lang="en-US"/>
              <a:t>, KEEPER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74021" y="5562600"/>
            <a:ext cx="185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Phenotype library</a:t>
            </a:r>
          </a:p>
        </p:txBody>
      </p:sp>
      <p:sp>
        <p:nvSpPr>
          <p:cNvPr id="16" name="Bent Arrow 15"/>
          <p:cNvSpPr/>
          <p:nvPr/>
        </p:nvSpPr>
        <p:spPr>
          <a:xfrm flipV="1">
            <a:off x="735062" y="2073672"/>
            <a:ext cx="1246138" cy="624192"/>
          </a:xfrm>
          <a:prstGeom prst="bentArrow">
            <a:avLst>
              <a:gd name="adj1" fmla="val 14946"/>
              <a:gd name="adj2" fmla="val 1790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flipV="1">
            <a:off x="2851438" y="2959807"/>
            <a:ext cx="1300148" cy="615309"/>
          </a:xfrm>
          <a:prstGeom prst="bentArrow">
            <a:avLst>
              <a:gd name="adj1" fmla="val 16605"/>
              <a:gd name="adj2" fmla="val 2044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V="1">
            <a:off x="4952999" y="3902472"/>
            <a:ext cx="1188759" cy="745728"/>
          </a:xfrm>
          <a:prstGeom prst="bentArrow">
            <a:avLst>
              <a:gd name="adj1" fmla="val 13405"/>
              <a:gd name="adj2" fmla="val 16378"/>
              <a:gd name="adj3" fmla="val 20529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6724763" y="4710186"/>
            <a:ext cx="1130502" cy="623813"/>
          </a:xfrm>
          <a:prstGeom prst="bentArrow">
            <a:avLst>
              <a:gd name="adj1" fmla="val 13891"/>
              <a:gd name="adj2" fmla="val 17366"/>
              <a:gd name="adj3" fmla="val 1889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flipV="1">
            <a:off x="8912331" y="5458679"/>
            <a:ext cx="1130445" cy="745728"/>
          </a:xfrm>
          <a:prstGeom prst="bentArrow">
            <a:avLst>
              <a:gd name="adj1" fmla="val 13252"/>
              <a:gd name="adj2" fmla="val 14463"/>
              <a:gd name="adj3" fmla="val 1797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1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409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ATLAS tool: Search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43929"/>
            <a:ext cx="8229600" cy="1705708"/>
          </a:xfrm>
        </p:spPr>
        <p:txBody>
          <a:bodyPr>
            <a:normAutofit fontScale="92500"/>
          </a:bodyPr>
          <a:lstStyle/>
          <a:p>
            <a:r>
              <a:rPr lang="en-US" dirty="0"/>
              <a:t>What coded terms do I need to create a cohort</a:t>
            </a:r>
          </a:p>
          <a:p>
            <a:r>
              <a:rPr lang="en-US" dirty="0"/>
              <a:t>Tied to the database: what terms are used</a:t>
            </a:r>
          </a:p>
          <a:p>
            <a:pPr lvl="1"/>
            <a:r>
              <a:rPr lang="en-US" dirty="0"/>
              <a:t>Especially important for someone </a:t>
            </a:r>
            <a:r>
              <a:rPr lang="en-US" i="1" dirty="0"/>
              <a:t>else’s</a:t>
            </a:r>
            <a:r>
              <a:rPr lang="en-US" dirty="0"/>
              <a:t> database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1401" y="3306208"/>
            <a:ext cx="4765431" cy="335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E89A00-CD68-F810-1873-8B1A38DF1447}"/>
              </a:ext>
            </a:extLst>
          </p:cNvPr>
          <p:cNvSpPr txBox="1"/>
          <p:nvPr/>
        </p:nvSpPr>
        <p:spPr>
          <a:xfrm>
            <a:off x="8984291" y="3596606"/>
            <a:ext cx="2955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4329847 Myocardial infarction</a:t>
            </a:r>
          </a:p>
        </p:txBody>
      </p:sp>
    </p:spTree>
    <p:extLst>
      <p:ext uri="{BB962C8B-B14F-4D97-AF65-F5344CB8AC3E}">
        <p14:creationId xmlns:p14="http://schemas.microsoft.com/office/powerpoint/2010/main" val="2189352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24C5D-1BFF-552D-3044-CED13EF57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5189-A0C1-C92F-2981-5CB48B54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409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ATLAS tool: Exploit the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F348-9B23-65C2-D91A-6D6B828D0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43929"/>
            <a:ext cx="8229600" cy="12050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Classification hierarchy pulls related more-specific terms</a:t>
            </a:r>
          </a:p>
          <a:p>
            <a:r>
              <a:rPr lang="en-US" dirty="0"/>
              <a:t>May adjust your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34D67-69FB-7CC0-ECE9-784B8AF6F137}"/>
              </a:ext>
            </a:extLst>
          </p:cNvPr>
          <p:cNvSpPr txBox="1"/>
          <p:nvPr/>
        </p:nvSpPr>
        <p:spPr>
          <a:xfrm>
            <a:off x="6970946" y="2340301"/>
            <a:ext cx="2955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4329847 Myocardial infarction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45F624-E5E2-0F14-10E6-F0BE4D57F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37" y="2702727"/>
            <a:ext cx="4977716" cy="40459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5137F4-A899-59ED-9253-52FF673B6D3C}"/>
              </a:ext>
            </a:extLst>
          </p:cNvPr>
          <p:cNvSpPr txBox="1"/>
          <p:nvPr/>
        </p:nvSpPr>
        <p:spPr>
          <a:xfrm>
            <a:off x="8111621" y="4765174"/>
            <a:ext cx="295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765132 Subendocardial myocardial infarction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89012-429A-88CC-4016-957755290D51}"/>
              </a:ext>
            </a:extLst>
          </p:cNvPr>
          <p:cNvSpPr txBox="1"/>
          <p:nvPr/>
        </p:nvSpPr>
        <p:spPr>
          <a:xfrm>
            <a:off x="8111620" y="3861608"/>
            <a:ext cx="295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312327 Acute myocardial infarction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038745-5C23-FC69-0EED-8FFAE508AF26}"/>
              </a:ext>
            </a:extLst>
          </p:cNvPr>
          <p:cNvCxnSpPr>
            <a:cxnSpLocks/>
          </p:cNvCxnSpPr>
          <p:nvPr/>
        </p:nvCxnSpPr>
        <p:spPr>
          <a:xfrm flipH="1" flipV="1">
            <a:off x="7725541" y="3154551"/>
            <a:ext cx="12093" cy="1055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482DD4-F314-93C8-A39D-8089EF5D819C}"/>
              </a:ext>
            </a:extLst>
          </p:cNvPr>
          <p:cNvCxnSpPr/>
          <p:nvPr/>
        </p:nvCxnSpPr>
        <p:spPr>
          <a:xfrm flipH="1">
            <a:off x="7719035" y="4210342"/>
            <a:ext cx="399092" cy="0"/>
          </a:xfrm>
          <a:prstGeom prst="line">
            <a:avLst/>
          </a:prstGeom>
          <a:ln w="381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F76676-09A8-3249-5A86-7BA9E90775AF}"/>
              </a:ext>
            </a:extLst>
          </p:cNvPr>
          <p:cNvCxnSpPr/>
          <p:nvPr/>
        </p:nvCxnSpPr>
        <p:spPr>
          <a:xfrm flipH="1">
            <a:off x="7725541" y="5119117"/>
            <a:ext cx="399092" cy="0"/>
          </a:xfrm>
          <a:prstGeom prst="line">
            <a:avLst/>
          </a:prstGeom>
          <a:ln w="381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B2845E-B9FB-1889-6FED-0F1FAD758B48}"/>
              </a:ext>
            </a:extLst>
          </p:cNvPr>
          <p:cNvCxnSpPr/>
          <p:nvPr/>
        </p:nvCxnSpPr>
        <p:spPr>
          <a:xfrm flipH="1">
            <a:off x="7750031" y="6016284"/>
            <a:ext cx="399092" cy="0"/>
          </a:xfrm>
          <a:prstGeom prst="line">
            <a:avLst/>
          </a:prstGeom>
          <a:ln w="381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47D4D1-EB29-1CD4-1557-9EFB370929F7}"/>
              </a:ext>
            </a:extLst>
          </p:cNvPr>
          <p:cNvCxnSpPr>
            <a:cxnSpLocks/>
          </p:cNvCxnSpPr>
          <p:nvPr/>
        </p:nvCxnSpPr>
        <p:spPr>
          <a:xfrm flipH="1" flipV="1">
            <a:off x="7737634" y="4210342"/>
            <a:ext cx="6506" cy="8971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76710-125D-7A65-5837-E67315B1CFBA}"/>
              </a:ext>
            </a:extLst>
          </p:cNvPr>
          <p:cNvCxnSpPr>
            <a:cxnSpLocks/>
          </p:cNvCxnSpPr>
          <p:nvPr/>
        </p:nvCxnSpPr>
        <p:spPr>
          <a:xfrm flipV="1">
            <a:off x="7744140" y="5119117"/>
            <a:ext cx="0" cy="8971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6CF31C9-79CF-E72D-8EC9-12679CDFB03A}"/>
              </a:ext>
            </a:extLst>
          </p:cNvPr>
          <p:cNvSpPr txBox="1"/>
          <p:nvPr/>
        </p:nvSpPr>
        <p:spPr>
          <a:xfrm>
            <a:off x="8193040" y="5785451"/>
            <a:ext cx="62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99889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E05FD-B428-C6EF-794D-F1AEC9B04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4E72-E8B6-0A8E-6015-AED95328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Concept set assistance: PHOEBE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PHenotype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Observed Entity Baseline Endorsements)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3A5B-C3F8-2806-AB41-866C2E35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29653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to find other codes you might want (not in the hierarchy):</a:t>
            </a:r>
          </a:p>
          <a:p>
            <a:pPr lvl="1"/>
            <a:r>
              <a:rPr lang="en-US" dirty="0"/>
              <a:t>Ask everyone in the world, how often does every clinical concept happen in your medical center</a:t>
            </a:r>
          </a:p>
          <a:p>
            <a:pPr lvl="1"/>
            <a:r>
              <a:rPr lang="en-US" dirty="0"/>
              <a:t>Use that knowledge base to find related terms:</a:t>
            </a:r>
          </a:p>
          <a:p>
            <a:pPr lvl="2"/>
            <a:r>
              <a:rPr lang="en-US" dirty="0"/>
              <a:t>Hierarchy ancestors and descendants</a:t>
            </a:r>
          </a:p>
          <a:p>
            <a:pPr lvl="2"/>
            <a:r>
              <a:rPr lang="en-US" dirty="0"/>
              <a:t>Lexical matches to elsewhere in the tree</a:t>
            </a:r>
          </a:p>
          <a:p>
            <a:pPr lvl="2"/>
            <a:r>
              <a:rPr lang="en-US" dirty="0"/>
              <a:t>RWD co-occurrence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0F1EE-5CA9-C95E-1BC7-3D622AF9F8A2}"/>
              </a:ext>
            </a:extLst>
          </p:cNvPr>
          <p:cNvSpPr txBox="1"/>
          <p:nvPr/>
        </p:nvSpPr>
        <p:spPr>
          <a:xfrm>
            <a:off x="8115992" y="6435096"/>
            <a:ext cx="242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Ostropolets</a:t>
            </a:r>
            <a:r>
              <a:rPr lang="en-US" dirty="0"/>
              <a:t> AMIA 2021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6E6A26-E515-20BE-693B-B27FEE029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01" y="3685934"/>
            <a:ext cx="8236410" cy="2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27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Concept set assistance: PHOEBE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PHenotype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Observed Entity Baseline Endorsements)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84848"/>
              </p:ext>
            </p:extLst>
          </p:nvPr>
        </p:nvGraphicFramePr>
        <p:xfrm>
          <a:off x="7666341" y="1642457"/>
          <a:ext cx="3614058" cy="1101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2343">
                  <a:extLst>
                    <a:ext uri="{9D8B030D-6E8A-4147-A177-3AD203B41FA5}">
                      <a16:colId xmlns:a16="http://schemas.microsoft.com/office/drawing/2014/main" val="2161889006"/>
                    </a:ext>
                  </a:extLst>
                </a:gridCol>
                <a:gridCol w="591821">
                  <a:extLst>
                    <a:ext uri="{9D8B030D-6E8A-4147-A177-3AD203B41FA5}">
                      <a16:colId xmlns:a16="http://schemas.microsoft.com/office/drawing/2014/main" val="2328705132"/>
                    </a:ext>
                  </a:extLst>
                </a:gridCol>
                <a:gridCol w="716742">
                  <a:extLst>
                    <a:ext uri="{9D8B030D-6E8A-4147-A177-3AD203B41FA5}">
                      <a16:colId xmlns:a16="http://schemas.microsoft.com/office/drawing/2014/main" val="3763516064"/>
                    </a:ext>
                  </a:extLst>
                </a:gridCol>
                <a:gridCol w="478552">
                  <a:extLst>
                    <a:ext uri="{9D8B030D-6E8A-4147-A177-3AD203B41FA5}">
                      <a16:colId xmlns:a16="http://schemas.microsoft.com/office/drawing/2014/main" val="3744795786"/>
                    </a:ext>
                  </a:extLst>
                </a:gridCol>
                <a:gridCol w="791046">
                  <a:extLst>
                    <a:ext uri="{9D8B030D-6E8A-4147-A177-3AD203B41FA5}">
                      <a16:colId xmlns:a16="http://schemas.microsoft.com/office/drawing/2014/main" val="2594913389"/>
                    </a:ext>
                  </a:extLst>
                </a:gridCol>
                <a:gridCol w="433554">
                  <a:extLst>
                    <a:ext uri="{9D8B030D-6E8A-4147-A177-3AD203B41FA5}">
                      <a16:colId xmlns:a16="http://schemas.microsoft.com/office/drawing/2014/main" val="93647729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eMERGE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PPV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PHOEBE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PPV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8384321"/>
                  </a:ext>
                </a:extLst>
              </a:tr>
              <a:tr h="14795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Diabetes type 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CUMC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22,146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22,250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6892216"/>
                  </a:ext>
                </a:extLst>
              </a:tr>
              <a:tr h="1022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MDCD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204,533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207,060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6738277"/>
                  </a:ext>
                </a:extLst>
              </a:tr>
              <a:tr h="1250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MDCR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185,874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181,712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8222250"/>
                  </a:ext>
                </a:extLst>
              </a:tr>
              <a:tr h="1422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Diabetes type II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CUMC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39763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0.49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60713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70503090"/>
                  </a:ext>
                </a:extLst>
              </a:tr>
              <a:tr h="1022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MDCD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506,992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425,730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6071052"/>
                  </a:ext>
                </a:extLst>
              </a:tr>
              <a:tr h="1250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MDCR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386,265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2,172,925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0.37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3461117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095"/>
          <a:stretch/>
        </p:blipFill>
        <p:spPr>
          <a:xfrm>
            <a:off x="187341" y="1229252"/>
            <a:ext cx="7042468" cy="4893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48D08-4659-DD39-2813-86D11762873D}"/>
              </a:ext>
            </a:extLst>
          </p:cNvPr>
          <p:cNvSpPr txBox="1"/>
          <p:nvPr/>
        </p:nvSpPr>
        <p:spPr>
          <a:xfrm>
            <a:off x="8115992" y="6435096"/>
            <a:ext cx="242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Ostropolets</a:t>
            </a:r>
            <a:r>
              <a:rPr lang="en-US" dirty="0"/>
              <a:t> AMIA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85E0E-7B3B-92A1-A5AB-B5FAAB981755}"/>
              </a:ext>
            </a:extLst>
          </p:cNvPr>
          <p:cNvSpPr txBox="1"/>
          <p:nvPr/>
        </p:nvSpPr>
        <p:spPr>
          <a:xfrm>
            <a:off x="7887009" y="4352503"/>
            <a:ext cx="3614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4124687 Cardiac rupture due to and following acute myocardial infarction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8C5D5A-5B65-7C1F-42F0-A0831D847B92}"/>
              </a:ext>
            </a:extLst>
          </p:cNvPr>
          <p:cNvSpPr/>
          <p:nvPr/>
        </p:nvSpPr>
        <p:spPr>
          <a:xfrm>
            <a:off x="8268365" y="2590876"/>
            <a:ext cx="2991714" cy="147805"/>
          </a:xfrm>
          <a:prstGeom prst="rect">
            <a:avLst/>
          </a:prstGeom>
          <a:noFill/>
          <a:ln w="19050">
            <a:solidFill>
              <a:srgbClr val="FF93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E8207-EC75-6592-6050-85E4F2F2D783}"/>
              </a:ext>
            </a:extLst>
          </p:cNvPr>
          <p:cNvSpPr txBox="1"/>
          <p:nvPr/>
        </p:nvSpPr>
        <p:spPr>
          <a:xfrm>
            <a:off x="8347271" y="2763982"/>
            <a:ext cx="24865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57175" indent="-257175" defTabSz="68578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53565A"/>
                </a:solidFill>
                <a:latin typeface="Times New Roman"/>
              </a:rPr>
              <a:t>identify more patients </a:t>
            </a:r>
          </a:p>
          <a:p>
            <a:pPr marL="257175" indent="-257175" defTabSz="68578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53565A"/>
                </a:solidFill>
                <a:latin typeface="Times New Roman"/>
              </a:rPr>
              <a:t>capture them early on in the course of the disease</a:t>
            </a:r>
          </a:p>
        </p:txBody>
      </p:sp>
    </p:spTree>
    <p:extLst>
      <p:ext uri="{BB962C8B-B14F-4D97-AF65-F5344CB8AC3E}">
        <p14:creationId xmlns:p14="http://schemas.microsoft.com/office/powerpoint/2010/main" val="233051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4802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ATLAS: phenotype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419" y="1414054"/>
            <a:ext cx="5801134" cy="4723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Optimized for observational research</a:t>
            </a:r>
          </a:p>
          <a:p>
            <a:pPr lvl="1"/>
            <a:r>
              <a:rPr lang="en-US" dirty="0"/>
              <a:t>Time series: who and </a:t>
            </a:r>
            <a:r>
              <a:rPr lang="en-US" i="1" dirty="0"/>
              <a:t>when </a:t>
            </a:r>
            <a:br>
              <a:rPr lang="en-US" i="1" dirty="0"/>
            </a:br>
            <a:r>
              <a:rPr lang="en-US" dirty="0"/>
              <a:t>(vs classification)</a:t>
            </a:r>
          </a:p>
          <a:p>
            <a:pPr lvl="2"/>
            <a:r>
              <a:rPr lang="en-US" dirty="0">
                <a:ea typeface="Calibri"/>
                <a:cs typeface="Calibri"/>
              </a:rPr>
              <a:t>Triggering event</a:t>
            </a:r>
          </a:p>
          <a:p>
            <a:pPr lvl="2"/>
            <a:r>
              <a:rPr lang="en-US" dirty="0">
                <a:ea typeface="Calibri"/>
                <a:cs typeface="Calibri"/>
              </a:rPr>
              <a:t>Inclusion criteria like drug indication</a:t>
            </a:r>
          </a:p>
          <a:p>
            <a:pPr lvl="2"/>
            <a:r>
              <a:rPr lang="en-US" dirty="0"/>
              <a:t>Exit criteria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Observation period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DDB69A-072D-2155-8663-E3A005FE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2" y="1058561"/>
            <a:ext cx="4934751" cy="536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83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D4ACA-107E-E933-4439-84CADCDF9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D597-7DD5-59D8-D9D9-0377A791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4802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ATLAS: phenotype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F600-CE56-864E-580B-912BF505C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72778"/>
            <a:ext cx="8252223" cy="111204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Optimized for observational research</a:t>
            </a:r>
          </a:p>
          <a:p>
            <a:pPr lvl="1"/>
            <a:r>
              <a:rPr lang="en-US" dirty="0"/>
              <a:t>Assume a complex definition – Linearized AND-OR group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C59923-547B-CDCB-09DC-BA8A77A18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3557" y="2119595"/>
            <a:ext cx="6522243" cy="458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58C73FE9-EED8-E36A-80F0-ED0164F8F426}"/>
              </a:ext>
            </a:extLst>
          </p:cNvPr>
          <p:cNvSpPr/>
          <p:nvPr/>
        </p:nvSpPr>
        <p:spPr>
          <a:xfrm>
            <a:off x="8387952" y="2986087"/>
            <a:ext cx="140494" cy="107394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BBDD292-6693-AF31-65A4-CB6A067C3CDA}"/>
              </a:ext>
            </a:extLst>
          </p:cNvPr>
          <p:cNvSpPr/>
          <p:nvPr/>
        </p:nvSpPr>
        <p:spPr>
          <a:xfrm>
            <a:off x="8382000" y="4171950"/>
            <a:ext cx="164306" cy="178831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B9DB30E-871B-9955-82D5-D24C1605BB3E}"/>
              </a:ext>
            </a:extLst>
          </p:cNvPr>
          <p:cNvSpPr/>
          <p:nvPr/>
        </p:nvSpPr>
        <p:spPr>
          <a:xfrm>
            <a:off x="8382000" y="6096000"/>
            <a:ext cx="152400" cy="6096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ADB1-68A4-B829-52A7-B53D54D46260}"/>
              </a:ext>
            </a:extLst>
          </p:cNvPr>
          <p:cNvSpPr txBox="1"/>
          <p:nvPr/>
        </p:nvSpPr>
        <p:spPr>
          <a:xfrm>
            <a:off x="8534401" y="3312319"/>
            <a:ext cx="127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event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87A2D-1D45-1245-D77E-780AEEE63609}"/>
              </a:ext>
            </a:extLst>
          </p:cNvPr>
          <p:cNvSpPr txBox="1"/>
          <p:nvPr/>
        </p:nvSpPr>
        <p:spPr>
          <a:xfrm>
            <a:off x="8534401" y="4867275"/>
            <a:ext cx="174028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Inclusion criteria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E51F5-9B10-618D-1195-6F5EA1EC120D}"/>
              </a:ext>
            </a:extLst>
          </p:cNvPr>
          <p:cNvSpPr txBox="1"/>
          <p:nvPr/>
        </p:nvSpPr>
        <p:spPr>
          <a:xfrm>
            <a:off x="8534401" y="6172200"/>
            <a:ext cx="124335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Exit criteria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AD20B-8BEB-4B10-3A92-80B0C15DD7D6}"/>
              </a:ext>
            </a:extLst>
          </p:cNvPr>
          <p:cNvSpPr txBox="1"/>
          <p:nvPr/>
        </p:nvSpPr>
        <p:spPr>
          <a:xfrm>
            <a:off x="8903834" y="2140833"/>
            <a:ext cx="3006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Look for at least two myocardial infarction codes</a:t>
            </a:r>
          </a:p>
        </p:txBody>
      </p:sp>
    </p:spTree>
    <p:extLst>
      <p:ext uri="{BB962C8B-B14F-4D97-AF65-F5344CB8AC3E}">
        <p14:creationId xmlns:p14="http://schemas.microsoft.com/office/powerpoint/2010/main" val="1039517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7F2C8-7A76-D302-B6BD-4E1D08C94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F01C-2391-16AC-696C-D180F918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Phenotype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3C6A-F504-FCAE-B5E2-6A77303C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Cohort diagnostics</a:t>
            </a:r>
          </a:p>
          <a:p>
            <a:pPr lvl="1"/>
            <a:r>
              <a:rPr lang="en-US" dirty="0"/>
              <a:t>Characterization</a:t>
            </a:r>
          </a:p>
          <a:p>
            <a:pPr lvl="2"/>
            <a:r>
              <a:rPr lang="en-US" dirty="0"/>
              <a:t>Look at properties</a:t>
            </a:r>
            <a:br>
              <a:rPr lang="en-US" dirty="0"/>
            </a:br>
            <a:r>
              <a:rPr lang="en-US" dirty="0"/>
              <a:t>of the phenotype</a:t>
            </a:r>
          </a:p>
          <a:p>
            <a:pPr lvl="2"/>
            <a:r>
              <a:rPr lang="en-US" dirty="0">
                <a:ea typeface="Calibri"/>
                <a:cs typeface="Calibri"/>
              </a:rPr>
              <a:t>Age, sex, year,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ADE4C0-30C3-38B8-2333-83574C77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532" y="990600"/>
            <a:ext cx="4896579" cy="57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85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5B5B-3936-ED68-D3A8-08057F60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Phenotype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844D-90AB-C16C-F013-8BFD332F0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 review</a:t>
            </a:r>
          </a:p>
          <a:p>
            <a:pPr lvl="1"/>
            <a:r>
              <a:rPr lang="en-US" dirty="0"/>
              <a:t>Does the algorithm identify cases accurately</a:t>
            </a:r>
          </a:p>
          <a:p>
            <a:pPr lvl="1"/>
            <a:r>
              <a:rPr lang="en-US" dirty="0"/>
              <a:t>Can’t check the whole database</a:t>
            </a:r>
          </a:p>
          <a:p>
            <a:pPr lvl="1"/>
            <a:r>
              <a:rPr lang="en-US" dirty="0"/>
              <a:t>Check cases it finds</a:t>
            </a:r>
          </a:p>
          <a:p>
            <a:pPr lvl="1"/>
            <a:r>
              <a:rPr lang="en-US" dirty="0"/>
              <a:t>Somehow get all positive cases and see how many it misses</a:t>
            </a:r>
          </a:p>
          <a:p>
            <a:pPr lvl="1"/>
            <a:r>
              <a:rPr lang="en-US" dirty="0"/>
              <a:t>A ton of work</a:t>
            </a:r>
          </a:p>
        </p:txBody>
      </p:sp>
    </p:spTree>
    <p:extLst>
      <p:ext uri="{BB962C8B-B14F-4D97-AF65-F5344CB8AC3E}">
        <p14:creationId xmlns:p14="http://schemas.microsoft.com/office/powerpoint/2010/main" val="1127184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80396-23C9-B20D-18DC-D874AB0CA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8964-B1FE-BE13-0653-3C167D04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Phenotype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2C52-B9BF-120A-FB09-7936DD20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2"/>
            <a:ext cx="10891520" cy="2871892"/>
          </a:xfrm>
        </p:spPr>
        <p:txBody>
          <a:bodyPr>
            <a:normAutofit/>
          </a:bodyPr>
          <a:lstStyle/>
          <a:p>
            <a:r>
              <a:rPr lang="en-US" dirty="0"/>
              <a:t>Knowledge-Enhanced Electronic Profile Review system (KEEPER)</a:t>
            </a:r>
          </a:p>
          <a:p>
            <a:pPr lvl="1"/>
            <a:r>
              <a:rPr lang="en-US" dirty="0"/>
              <a:t>Facilitate chart review</a:t>
            </a:r>
          </a:p>
          <a:p>
            <a:pPr lvl="1"/>
            <a:r>
              <a:rPr lang="en-US" dirty="0"/>
              <a:t>Summarize chart structured data relevant to phenotype</a:t>
            </a:r>
          </a:p>
          <a:p>
            <a:pPr lvl="1"/>
            <a:r>
              <a:rPr lang="en-US" dirty="0"/>
              <a:t>Twice as fast, more consistent among reviewers, as accurate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1909DF-98E6-3C43-5C79-865E9147A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51692"/>
              </p:ext>
            </p:extLst>
          </p:nvPr>
        </p:nvGraphicFramePr>
        <p:xfrm>
          <a:off x="1978708" y="4150364"/>
          <a:ext cx="7569846" cy="208254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21653">
                  <a:extLst>
                    <a:ext uri="{9D8B030D-6E8A-4147-A177-3AD203B41FA5}">
                      <a16:colId xmlns:a16="http://schemas.microsoft.com/office/drawing/2014/main" val="2167957716"/>
                    </a:ext>
                  </a:extLst>
                </a:gridCol>
                <a:gridCol w="1160018">
                  <a:extLst>
                    <a:ext uri="{9D8B030D-6E8A-4147-A177-3AD203B41FA5}">
                      <a16:colId xmlns:a16="http://schemas.microsoft.com/office/drawing/2014/main" val="369942573"/>
                    </a:ext>
                  </a:extLst>
                </a:gridCol>
                <a:gridCol w="828485">
                  <a:extLst>
                    <a:ext uri="{9D8B030D-6E8A-4147-A177-3AD203B41FA5}">
                      <a16:colId xmlns:a16="http://schemas.microsoft.com/office/drawing/2014/main" val="1498574355"/>
                    </a:ext>
                  </a:extLst>
                </a:gridCol>
                <a:gridCol w="944214">
                  <a:extLst>
                    <a:ext uri="{9D8B030D-6E8A-4147-A177-3AD203B41FA5}">
                      <a16:colId xmlns:a16="http://schemas.microsoft.com/office/drawing/2014/main" val="2746151089"/>
                    </a:ext>
                  </a:extLst>
                </a:gridCol>
                <a:gridCol w="1232704">
                  <a:extLst>
                    <a:ext uri="{9D8B030D-6E8A-4147-A177-3AD203B41FA5}">
                      <a16:colId xmlns:a16="http://schemas.microsoft.com/office/drawing/2014/main" val="2756811297"/>
                    </a:ext>
                  </a:extLst>
                </a:gridCol>
                <a:gridCol w="677120">
                  <a:extLst>
                    <a:ext uri="{9D8B030D-6E8A-4147-A177-3AD203B41FA5}">
                      <a16:colId xmlns:a16="http://schemas.microsoft.com/office/drawing/2014/main" val="2639233784"/>
                    </a:ext>
                  </a:extLst>
                </a:gridCol>
                <a:gridCol w="911507">
                  <a:extLst>
                    <a:ext uri="{9D8B030D-6E8A-4147-A177-3AD203B41FA5}">
                      <a16:colId xmlns:a16="http://schemas.microsoft.com/office/drawing/2014/main" val="3219701544"/>
                    </a:ext>
                  </a:extLst>
                </a:gridCol>
                <a:gridCol w="894145">
                  <a:extLst>
                    <a:ext uri="{9D8B030D-6E8A-4147-A177-3AD203B41FA5}">
                      <a16:colId xmlns:a16="http://schemas.microsoft.com/office/drawing/2014/main" val="3276367372"/>
                    </a:ext>
                  </a:extLst>
                </a:gridCol>
              </a:tblGrid>
              <a:tr h="5126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Demographics and visit details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Presentation 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Prior conditions and treatments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Diagnostic procedures 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Laboratory tests 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Competing diagnoses 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Treatment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Complications 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678311658"/>
                  </a:ext>
                </a:extLst>
              </a:tr>
              <a:tr h="1196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Male, 46 yo;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Visit: emergency room and hospitalization (3 days)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Abdominal pain; Acute appendicitis; Large liver; Umbilical hernia without obstruction AND without gangrene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Abdominal pain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(day -71);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Abdominal pain (day -1); 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Computed tomography, abdomen and pelvis; with contrast(day 0);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Leukocytes (abnormal, high, day 0); Neutrophils  (normal, day 0); Neutrophils/100 leukocytes (abnormal, high, day 0)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 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Appendectomy (day 23);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metronidazole (3 days)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Acute gangrenous appendicitis (day 23); Acquired absence of organ (day 23)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464945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22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23E107-60ED-492D-8C12-6FB6E490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675" y="775063"/>
            <a:ext cx="5979588" cy="2518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400008-4BE6-4DBF-B1B4-6BE8ACEF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87" y="3132186"/>
            <a:ext cx="2736792" cy="31668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530D15-FABE-48AE-9B35-8F05AF0EB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164" y="3132186"/>
            <a:ext cx="3023446" cy="31539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823F02-BED0-1F0C-AAAB-28179AE5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field remains skeptical</a:t>
            </a:r>
          </a:p>
        </p:txBody>
      </p:sp>
    </p:spTree>
    <p:extLst>
      <p:ext uri="{BB962C8B-B14F-4D97-AF65-F5344CB8AC3E}">
        <p14:creationId xmlns:p14="http://schemas.microsoft.com/office/powerpoint/2010/main" val="706848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Phenotype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Phevaluator</a:t>
            </a:r>
            <a:endParaRPr lang="en-US" dirty="0"/>
          </a:p>
          <a:p>
            <a:pPr lvl="1"/>
            <a:r>
              <a:rPr lang="en-US" dirty="0"/>
              <a:t>Machine learning to automate sensitivity, specificity</a:t>
            </a:r>
          </a:p>
          <a:p>
            <a:pPr lvl="1"/>
            <a:r>
              <a:rPr lang="en-US" dirty="0"/>
              <a:t>Train on highly sensitive and highly specific alternate phenotypes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9" y="3395835"/>
            <a:ext cx="5258822" cy="2468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84856F-DFAB-B800-38E6-26D18309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35" y="3076972"/>
            <a:ext cx="5871286" cy="2864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DD8B8C-4367-6721-3E54-1B6DA714EB8D}"/>
              </a:ext>
            </a:extLst>
          </p:cNvPr>
          <p:cNvSpPr txBox="1"/>
          <p:nvPr/>
        </p:nvSpPr>
        <p:spPr>
          <a:xfrm>
            <a:off x="9468318" y="6058945"/>
            <a:ext cx="17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Swerdel</a:t>
            </a:r>
            <a:r>
              <a:rPr lang="en-US" dirty="0"/>
              <a:t> JBI 2019</a:t>
            </a:r>
          </a:p>
        </p:txBody>
      </p:sp>
    </p:spTree>
    <p:extLst>
      <p:ext uri="{BB962C8B-B14F-4D97-AF65-F5344CB8AC3E}">
        <p14:creationId xmlns:p14="http://schemas.microsoft.com/office/powerpoint/2010/main" val="19762735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F39-3C16-FBA4-327E-DDC57941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Phenotype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A3E7-489D-E311-5FBC-14727A02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Share successful phenotypes in the phenotype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359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B1BA-1130-0730-E31A-24C584D4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dirty="0"/>
              <a:t>Drawing causal conclusions from observational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1F89E-234D-F3C3-5B30-0958B4E2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Linying Zhang</a:t>
            </a:r>
          </a:p>
        </p:txBody>
      </p:sp>
    </p:spTree>
    <p:extLst>
      <p:ext uri="{BB962C8B-B14F-4D97-AF65-F5344CB8AC3E}">
        <p14:creationId xmlns:p14="http://schemas.microsoft.com/office/powerpoint/2010/main" val="216018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4762-B7C7-1B8E-761B-AFD5E5DB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E8744-676A-78B7-B863-6CAC7F3A0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2"/>
            <a:ext cx="10972800" cy="341457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Calibri"/>
                <a:cs typeface="Calibri"/>
              </a:rPr>
              <a:t>How does OHDSI address this skepticism</a:t>
            </a:r>
            <a:endParaRPr lang="en-US" dirty="0"/>
          </a:p>
          <a:p>
            <a:r>
              <a:rPr lang="en-US" dirty="0"/>
              <a:t>OHDSI has created an incredible platform for efficient creation of reliable evidence</a:t>
            </a:r>
            <a:endParaRPr lang="en-US"/>
          </a:p>
          <a:p>
            <a:r>
              <a:rPr lang="en-US" dirty="0"/>
              <a:t>Introduction to what that platform aims to do and how to use it</a:t>
            </a:r>
          </a:p>
          <a:p>
            <a:r>
              <a:rPr lang="en-US" dirty="0"/>
              <a:t>Complements Book of OHDSI, EHDEN Academy, summer schools,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5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15D2-17DD-499D-B658-F174A2AE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Desired attributes for reliable evidence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3B2662-2553-42C1-BD87-CF4CF5D93F85}"/>
              </a:ext>
            </a:extLst>
          </p:cNvPr>
          <p:cNvGraphicFramePr>
            <a:graphicFrameLocks noGrp="1"/>
          </p:cNvGraphicFramePr>
          <p:nvPr/>
        </p:nvGraphicFramePr>
        <p:xfrm>
          <a:off x="2623777" y="1725930"/>
          <a:ext cx="6558327" cy="3909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5095">
                  <a:extLst>
                    <a:ext uri="{9D8B030D-6E8A-4147-A177-3AD203B41FA5}">
                      <a16:colId xmlns:a16="http://schemas.microsoft.com/office/drawing/2014/main" val="3770203716"/>
                    </a:ext>
                  </a:extLst>
                </a:gridCol>
                <a:gridCol w="864834">
                  <a:extLst>
                    <a:ext uri="{9D8B030D-6E8A-4147-A177-3AD203B41FA5}">
                      <a16:colId xmlns:a16="http://schemas.microsoft.com/office/drawing/2014/main" val="2721393046"/>
                    </a:ext>
                  </a:extLst>
                </a:gridCol>
                <a:gridCol w="981127">
                  <a:extLst>
                    <a:ext uri="{9D8B030D-6E8A-4147-A177-3AD203B41FA5}">
                      <a16:colId xmlns:a16="http://schemas.microsoft.com/office/drawing/2014/main" val="831293463"/>
                    </a:ext>
                  </a:extLst>
                </a:gridCol>
                <a:gridCol w="966085">
                  <a:extLst>
                    <a:ext uri="{9D8B030D-6E8A-4147-A177-3AD203B41FA5}">
                      <a16:colId xmlns:a16="http://schemas.microsoft.com/office/drawing/2014/main" val="3175791356"/>
                    </a:ext>
                  </a:extLst>
                </a:gridCol>
                <a:gridCol w="971605">
                  <a:extLst>
                    <a:ext uri="{9D8B030D-6E8A-4147-A177-3AD203B41FA5}">
                      <a16:colId xmlns:a16="http://schemas.microsoft.com/office/drawing/2014/main" val="3356627698"/>
                    </a:ext>
                  </a:extLst>
                </a:gridCol>
                <a:gridCol w="364351">
                  <a:extLst>
                    <a:ext uri="{9D8B030D-6E8A-4147-A177-3AD203B41FA5}">
                      <a16:colId xmlns:a16="http://schemas.microsoft.com/office/drawing/2014/main" val="2290630545"/>
                    </a:ext>
                  </a:extLst>
                </a:gridCol>
                <a:gridCol w="1275230">
                  <a:extLst>
                    <a:ext uri="{9D8B030D-6E8A-4147-A177-3AD203B41FA5}">
                      <a16:colId xmlns:a16="http://schemas.microsoft.com/office/drawing/2014/main" val="506782315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/>
                        <a:t>Desired attribute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Question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Researcher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Analysis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Result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203537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/>
                        <a:t>Repeatable</a:t>
                      </a:r>
                    </a:p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Identical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Identical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Identical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Identical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=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Identical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861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/>
                        <a:t>Reproducible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Identical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Different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Identical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Identical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=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Identical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00513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22147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/>
                        <a:t>Replicable</a:t>
                      </a:r>
                    </a:p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Identical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Same or different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Similar</a:t>
                      </a: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Identical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=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Similar</a:t>
                      </a: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3494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06067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/>
                        <a:t>Generalizable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Identical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Same or different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Different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Identical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=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Similar</a:t>
                      </a: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50899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/>
                        <a:t>Robust</a:t>
                      </a:r>
                    </a:p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Identical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Same or different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Same or different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Different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=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Similar</a:t>
                      </a: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251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72041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/>
                        <a:t>Calibrated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Similar (controls)</a:t>
                      </a: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Identical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Identical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Identical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=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Statistically consistent</a:t>
                      </a:r>
                    </a:p>
                  </a:txBody>
                  <a:tcPr marL="68580" marR="68580" marT="34290" marB="3429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54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5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06D5-CAF8-CE4F-AB4F-8AB0D727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067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2800"/>
              <a:t>OHDSI’s 10 LEGEND Principles for generating reliable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B2F6-3428-5240-8D58-6F4D5CA2D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LEGEND will generate evidence at a </a:t>
            </a:r>
            <a:r>
              <a:rPr lang="en-US">
                <a:solidFill>
                  <a:srgbClr val="FF0000"/>
                </a:solidFill>
              </a:rPr>
              <a:t>large scale</a:t>
            </a:r>
          </a:p>
          <a:p>
            <a:r>
              <a:rPr lang="en-US">
                <a:solidFill>
                  <a:srgbClr val="FF0000"/>
                </a:solidFill>
              </a:rPr>
              <a:t>Dissemination of the evidence will not depend on the estimated effects</a:t>
            </a:r>
          </a:p>
          <a:p>
            <a:r>
              <a:rPr lang="en-US"/>
              <a:t>LEGEND will generate evidence using a </a:t>
            </a:r>
            <a:r>
              <a:rPr lang="en-US">
                <a:solidFill>
                  <a:srgbClr val="FF0000"/>
                </a:solidFill>
              </a:rPr>
              <a:t>prespecified analysis design</a:t>
            </a:r>
          </a:p>
          <a:p>
            <a:r>
              <a:rPr lang="en-US"/>
              <a:t>LEGEND will generate evidence by consistently applying a </a:t>
            </a:r>
            <a:r>
              <a:rPr lang="en-US">
                <a:solidFill>
                  <a:srgbClr val="FF0000"/>
                </a:solidFill>
              </a:rPr>
              <a:t>systematic process </a:t>
            </a:r>
            <a:r>
              <a:rPr lang="en-US"/>
              <a:t>across all research questions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/>
              <a:t>No thumb on the scale</a:t>
            </a:r>
          </a:p>
          <a:p>
            <a:r>
              <a:rPr lang="en-US"/>
              <a:t>LEGEND will generate evidence using </a:t>
            </a:r>
            <a:r>
              <a:rPr lang="en-US">
                <a:solidFill>
                  <a:srgbClr val="FF0000"/>
                </a:solidFill>
              </a:rPr>
              <a:t>best practices</a:t>
            </a:r>
          </a:p>
          <a:p>
            <a:r>
              <a:rPr lang="en-US"/>
              <a:t>LEGEND will include empirical evaluation through the use of </a:t>
            </a:r>
            <a:r>
              <a:rPr lang="en-US">
                <a:solidFill>
                  <a:srgbClr val="FF0000"/>
                </a:solidFill>
              </a:rPr>
              <a:t>control questions</a:t>
            </a:r>
          </a:p>
          <a:p>
            <a:r>
              <a:rPr lang="en-US"/>
              <a:t>LEGEND will generate evidence using </a:t>
            </a:r>
            <a:r>
              <a:rPr lang="en-US">
                <a:solidFill>
                  <a:srgbClr val="FF0000"/>
                </a:solidFill>
              </a:rPr>
              <a:t>open-source software</a:t>
            </a:r>
            <a:r>
              <a:rPr lang="en-US"/>
              <a:t> that is freely available to all</a:t>
            </a:r>
          </a:p>
          <a:p>
            <a:r>
              <a:rPr lang="en-US"/>
              <a:t>LEGEND will </a:t>
            </a:r>
            <a:r>
              <a:rPr lang="en-US">
                <a:solidFill>
                  <a:srgbClr val="FF0000"/>
                </a:solidFill>
              </a:rPr>
              <a:t>not be used to evaluate new methods</a:t>
            </a:r>
          </a:p>
          <a:p>
            <a:r>
              <a:rPr lang="en-US"/>
              <a:t>LEGEND will generate evidence across a network of </a:t>
            </a:r>
            <a:r>
              <a:rPr lang="en-US">
                <a:solidFill>
                  <a:srgbClr val="FF0000"/>
                </a:solidFill>
              </a:rPr>
              <a:t>multiple databases</a:t>
            </a:r>
          </a:p>
          <a:p>
            <a:r>
              <a:rPr lang="en-US"/>
              <a:t>LEGEND will maintain data </a:t>
            </a:r>
            <a:r>
              <a:rPr lang="en-US">
                <a:solidFill>
                  <a:srgbClr val="FF0000"/>
                </a:solidFill>
              </a:rPr>
              <a:t>confidentiality</a:t>
            </a:r>
            <a:r>
              <a:rPr lang="en-US"/>
              <a:t>; patient-level data will not be shared between sites in the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8091" y="6477782"/>
            <a:ext cx="226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Schuemie JAMIA 2020</a:t>
            </a:r>
          </a:p>
        </p:txBody>
      </p:sp>
    </p:spTree>
    <p:extLst>
      <p:ext uri="{BB962C8B-B14F-4D97-AF65-F5344CB8AC3E}">
        <p14:creationId xmlns:p14="http://schemas.microsoft.com/office/powerpoint/2010/main" val="104301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C4134-BB67-2647-BE96-E1D9CE55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Verified and open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9DD4D8-35ED-C24A-8E59-39392A32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844550"/>
            <a:ext cx="90297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5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HDSI template widescreen (3).pptx" id="{C56AAD1B-582E-4AEE-B4C5-F5E5E6C179FE}" vid="{1955B19E-5F29-4E41-A80D-E4A7DF131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ca48ea3-8c75-4d36-b64f-70604b11fd22}" enabled="1" method="Standard" siteId="{3ac94b33-9135-4821-9502-eafda6592a3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2444</Words>
  <Application>Microsoft Office PowerPoint</Application>
  <PresentationFormat>Widescreen</PresentationFormat>
  <Paragraphs>570</Paragraphs>
  <Slides>52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Population-Level Effect Estimation Applications to Generate Reliable Real-World Evidence</vt:lpstr>
      <vt:lpstr>PowerPoint Presentation</vt:lpstr>
      <vt:lpstr>Agenda</vt:lpstr>
      <vt:lpstr>OHDSI is succeeding in publication and impact</vt:lpstr>
      <vt:lpstr>But the field remains skeptical</vt:lpstr>
      <vt:lpstr>Tutorial goal</vt:lpstr>
      <vt:lpstr>Desired attributes for reliable evidence</vt:lpstr>
      <vt:lpstr>OHDSI’s 10 LEGEND Principles for generating reliable evidence</vt:lpstr>
      <vt:lpstr>Verified and open</vt:lpstr>
      <vt:lpstr>Engineering open science systems that build trust into the real-world evidence generation and dissemination process</vt:lpstr>
      <vt:lpstr>Current status quo in observational research makes it challenging to build trust in evidence</vt:lpstr>
      <vt:lpstr>Why get an answer that differs from the truth</vt:lpstr>
      <vt:lpstr>Hierarchy of populations</vt:lpstr>
      <vt:lpstr>Validity</vt:lpstr>
      <vt:lpstr>Statistical inference</vt:lpstr>
      <vt:lpstr>Internal validity</vt:lpstr>
      <vt:lpstr>External validity (generalizability)</vt:lpstr>
      <vt:lpstr>Evidence OHDSI seeks to generate from observational data</vt:lpstr>
      <vt:lpstr>Population-level estimation</vt:lpstr>
      <vt:lpstr>New-user cohort design comparing two drugs</vt:lpstr>
      <vt:lpstr>Randomized controlled trial</vt:lpstr>
      <vt:lpstr>Observational research</vt:lpstr>
      <vt:lpstr>Observational research</vt:lpstr>
      <vt:lpstr>On-going example for interactive sessions</vt:lpstr>
      <vt:lpstr>On-going example</vt:lpstr>
      <vt:lpstr>OHDSI experience on this hypothesis ACEi versus ARB for hypertension</vt:lpstr>
      <vt:lpstr>Phenotyping</vt:lpstr>
      <vt:lpstr>Engineering open science systems that build trust into the real-world evidence generation and dissemination process</vt:lpstr>
      <vt:lpstr>Common data model can enable standardized analytics across a distributed data network</vt:lpstr>
      <vt:lpstr>Defining ‘phenotype’</vt:lpstr>
      <vt:lpstr>OHDSI’s definition of ‘cohort’</vt:lpstr>
      <vt:lpstr>Challenge</vt:lpstr>
      <vt:lpstr>Meaning</vt:lpstr>
      <vt:lpstr>Missing</vt:lpstr>
      <vt:lpstr>Noisy</vt:lpstr>
      <vt:lpstr>Phenotype (cohort) definition</vt:lpstr>
      <vt:lpstr>What we HAVE? Observational data for a single person</vt:lpstr>
      <vt:lpstr>What we WANT? Longitudinal health status for a single person</vt:lpstr>
      <vt:lpstr>Potential errors from inference in disease phenotyping from condition records alone</vt:lpstr>
      <vt:lpstr>Reduce measurement error: OHDSI phenotyping pipeline</vt:lpstr>
      <vt:lpstr>ATLAS tool: Search vocabulary</vt:lpstr>
      <vt:lpstr>ATLAS tool: Exploit the hierarchy</vt:lpstr>
      <vt:lpstr>Concept set assistance: PHOEBE (PHenotype Observed Entity Baseline Endorsements)</vt:lpstr>
      <vt:lpstr>Concept set assistance: PHOEBE (PHenotype Observed Entity Baseline Endorsements)</vt:lpstr>
      <vt:lpstr>ATLAS: phenotype logic</vt:lpstr>
      <vt:lpstr>ATLAS: phenotype logic</vt:lpstr>
      <vt:lpstr>Phenotype evaluation</vt:lpstr>
      <vt:lpstr>Phenotype evaluation</vt:lpstr>
      <vt:lpstr>Phenotype evaluation</vt:lpstr>
      <vt:lpstr>Phenotype evaluation</vt:lpstr>
      <vt:lpstr>Phenotype</vt:lpstr>
      <vt:lpstr>Drawing causal conclusions from observational data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Ryan</dc:creator>
  <cp:lastModifiedBy>Hripcsak, George M.</cp:lastModifiedBy>
  <cp:revision>87</cp:revision>
  <cp:lastPrinted>2025-09-23T21:24:29Z</cp:lastPrinted>
  <dcterms:created xsi:type="dcterms:W3CDTF">2013-12-30T14:14:20Z</dcterms:created>
  <dcterms:modified xsi:type="dcterms:W3CDTF">2025-10-05T13:43:12Z</dcterms:modified>
</cp:coreProperties>
</file>