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23"/>
  </p:notesMasterIdLst>
  <p:sldIdLst>
    <p:sldId id="256" r:id="rId5"/>
    <p:sldId id="375" r:id="rId6"/>
    <p:sldId id="382" r:id="rId7"/>
    <p:sldId id="383" r:id="rId8"/>
    <p:sldId id="384" r:id="rId9"/>
    <p:sldId id="398" r:id="rId10"/>
    <p:sldId id="385" r:id="rId11"/>
    <p:sldId id="386" r:id="rId12"/>
    <p:sldId id="388" r:id="rId13"/>
    <p:sldId id="389" r:id="rId14"/>
    <p:sldId id="387" r:id="rId15"/>
    <p:sldId id="397" r:id="rId16"/>
    <p:sldId id="390" r:id="rId17"/>
    <p:sldId id="391" r:id="rId18"/>
    <p:sldId id="392" r:id="rId19"/>
    <p:sldId id="393" r:id="rId20"/>
    <p:sldId id="394" r:id="rId21"/>
    <p:sldId id="3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BDA"/>
    <a:srgbClr val="20425A"/>
    <a:srgbClr val="FCCB10"/>
    <a:srgbClr val="EB6622"/>
    <a:srgbClr val="153153"/>
    <a:srgbClr val="E28700"/>
    <a:srgbClr val="FF9900"/>
    <a:srgbClr val="EB9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EB9453-8765-3F46-99DD-47C89C3B288E}" v="15" dt="2025-10-06T19:40:08.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3"/>
    <p:restoredTop sz="94658"/>
  </p:normalViewPr>
  <p:slideViewPr>
    <p:cSldViewPr>
      <p:cViewPr varScale="1">
        <p:scale>
          <a:sx n="116" d="100"/>
          <a:sy n="116" d="100"/>
        </p:scale>
        <p:origin x="67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52742-373F-4A87-92C3-F1BD6DE2FDEE}" type="datetimeFigureOut">
              <a:rPr lang="en-US" smtClean="0"/>
              <a:t>10/6/25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CA093-4890-4B46-98EB-711D340FBB2C}" type="slidenum">
              <a:rPr lang="en-US" smtClean="0"/>
              <a:t>‹#›</a:t>
            </a:fld>
            <a:endParaRPr lang="en-US"/>
          </a:p>
        </p:txBody>
      </p:sp>
    </p:spTree>
    <p:extLst>
      <p:ext uri="{BB962C8B-B14F-4D97-AF65-F5344CB8AC3E}">
        <p14:creationId xmlns:p14="http://schemas.microsoft.com/office/powerpoint/2010/main" val="206340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49600" y="2130426"/>
            <a:ext cx="8128000" cy="175577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3149600" y="4038600"/>
            <a:ext cx="8128000" cy="1752600"/>
          </a:xfrm>
        </p:spPr>
        <p:txBody>
          <a:bodyPr>
            <a:normAutofit/>
          </a:bodyPr>
          <a:lstStyle>
            <a:lvl1pPr marL="0" indent="0" algn="ctr">
              <a:buNone/>
              <a:defRPr sz="2800">
                <a:solidFill>
                  <a:srgbClr val="15315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3" descr="C:\Users\pryan4\Downloads\want-impact-public-health-help-shape-journey-ahead\OHDSI logo with text - vertical - colored.png">
            <a:extLst>
              <a:ext uri="{FF2B5EF4-FFF2-40B4-BE49-F238E27FC236}">
                <a16:creationId xmlns:a16="http://schemas.microsoft.com/office/drawing/2014/main" id="{E7554C83-E62F-48C0-8308-2B4788DD0E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447800"/>
            <a:ext cx="3451860" cy="41558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2E51E90-0C4E-473C-AC0E-58AA21A6B7FD}"/>
              </a:ext>
            </a:extLst>
          </p:cNvPr>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Rectangle 4">
            <a:extLst>
              <a:ext uri="{FF2B5EF4-FFF2-40B4-BE49-F238E27FC236}">
                <a16:creationId xmlns:a16="http://schemas.microsoft.com/office/drawing/2014/main" id="{D0E8FF29-8372-4E63-6D5A-9E9A04430E9C}"/>
              </a:ext>
            </a:extLst>
          </p:cNvPr>
          <p:cNvSpPr/>
          <p:nvPr userDrawn="1"/>
        </p:nvSpPr>
        <p:spPr>
          <a:xfrm>
            <a:off x="0" y="6400800"/>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8369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7" name="Picture 2" descr="C:\Users\pryan4\Downloads\want-impact-public-health-help-shape-journey-ahead\OHDSI logo only - colored.png">
            <a:extLst>
              <a:ext uri="{FF2B5EF4-FFF2-40B4-BE49-F238E27FC236}">
                <a16:creationId xmlns:a16="http://schemas.microsoft.com/office/drawing/2014/main" id="{8E27D786-324D-4E22-B525-044E22AFE8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04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8" name="Picture 2" descr="C:\Users\pryan4\Downloads\want-impact-public-health-help-shape-journey-ahead\OHDSI logo only - colored.png">
            <a:extLst>
              <a:ext uri="{FF2B5EF4-FFF2-40B4-BE49-F238E27FC236}">
                <a16:creationId xmlns:a16="http://schemas.microsoft.com/office/drawing/2014/main" id="{6704EB07-5162-4E35-A2EB-81F553E396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CF7E808-9302-4B4C-9AD7-0211CD846277}"/>
              </a:ext>
            </a:extLst>
          </p:cNvPr>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08978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10"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6" name="Picture 2" descr="C:\Users\pryan4\Downloads\want-impact-public-health-help-shape-journey-ahead\OHDSI logo only - colored.png">
            <a:extLst>
              <a:ext uri="{FF2B5EF4-FFF2-40B4-BE49-F238E27FC236}">
                <a16:creationId xmlns:a16="http://schemas.microsoft.com/office/drawing/2014/main" id="{1A5E6E12-2FC3-42E8-8BB6-3627951F88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3FBDDB2-0751-4639-B11D-C8B98E7ACF92}"/>
              </a:ext>
            </a:extLst>
          </p:cNvPr>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97626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
        <p:nvSpPr>
          <p:cNvPr id="5" name="Rectangle 4">
            <a:extLst>
              <a:ext uri="{FF2B5EF4-FFF2-40B4-BE49-F238E27FC236}">
                <a16:creationId xmlns:a16="http://schemas.microsoft.com/office/drawing/2014/main" id="{FB2F1865-3EF1-48A0-9F37-5FB0798E68D5}"/>
              </a:ext>
            </a:extLst>
          </p:cNvPr>
          <p:cNvSpPr/>
          <p:nvPr/>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2" descr="C:\Users\pryan4\Downloads\want-impact-public-health-help-shape-journey-ahead\OHDSI logo only - colored.png">
            <a:extLst>
              <a:ext uri="{FF2B5EF4-FFF2-40B4-BE49-F238E27FC236}">
                <a16:creationId xmlns:a16="http://schemas.microsoft.com/office/drawing/2014/main" id="{09A03D4B-1AF1-4F2F-A794-7D4F3F3D12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31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152400"/>
            <a:ext cx="10058400" cy="8382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219201"/>
            <a:ext cx="10972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345087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sldNum="0" hdr="0" ftr="0" dt="0"/>
  <p:txStyles>
    <p:titleStyle>
      <a:lvl1pPr algn="ctr" defTabSz="914400" rtl="0" eaLnBrk="1" latinLnBrk="0" hangingPunct="1">
        <a:spcBef>
          <a:spcPct val="0"/>
        </a:spcBef>
        <a:buNone/>
        <a:defRPr sz="4000" kern="1200">
          <a:solidFill>
            <a:srgbClr val="20425A"/>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Interactive session on study design</a:t>
            </a:r>
          </a:p>
        </p:txBody>
      </p:sp>
    </p:spTree>
    <p:extLst>
      <p:ext uri="{BB962C8B-B14F-4D97-AF65-F5344CB8AC3E}">
        <p14:creationId xmlns:p14="http://schemas.microsoft.com/office/powerpoint/2010/main" val="1387500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FD0-2D4A-DB30-9B1D-1B81F21A7655}"/>
              </a:ext>
            </a:extLst>
          </p:cNvPr>
          <p:cNvSpPr>
            <a:spLocks noGrp="1"/>
          </p:cNvSpPr>
          <p:nvPr>
            <p:ph type="title"/>
          </p:nvPr>
        </p:nvSpPr>
        <p:spPr/>
        <p:txBody>
          <a:bodyPr/>
          <a:lstStyle/>
          <a:p>
            <a:r>
              <a:rPr lang="en-US" dirty="0"/>
              <a:t>What is the indication cohort definition?</a:t>
            </a:r>
          </a:p>
        </p:txBody>
      </p:sp>
      <p:sp>
        <p:nvSpPr>
          <p:cNvPr id="3" name="Content Placeholder 2">
            <a:extLst>
              <a:ext uri="{FF2B5EF4-FFF2-40B4-BE49-F238E27FC236}">
                <a16:creationId xmlns:a16="http://schemas.microsoft.com/office/drawing/2014/main" id="{517EBF9A-4310-58A9-72F6-ED15555F22DF}"/>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t>If you create an indication cohort, people in the exposure groups are automatically required to also be in the indication cohort. This increases the likelihood that they are taking the drugs for the same indication.</a:t>
            </a:r>
          </a:p>
          <a:p>
            <a:endParaRPr lang="en-US" dirty="0"/>
          </a:p>
          <a:p>
            <a:pPr marL="0" indent="0">
              <a:buNone/>
            </a:pPr>
            <a:r>
              <a:rPr lang="en-US" dirty="0"/>
              <a:t>(Advanced: the self-controlled case series design uses the indication cohort to restrict patient time included in the model)</a:t>
            </a:r>
          </a:p>
          <a:p>
            <a:endParaRPr lang="en-US" dirty="0"/>
          </a:p>
          <a:p>
            <a:r>
              <a:rPr lang="en-US" dirty="0"/>
              <a:t>What is the index event? (Cohort start)</a:t>
            </a:r>
          </a:p>
          <a:p>
            <a:r>
              <a:rPr lang="en-US" dirty="0"/>
              <a:t>What inclusion / exclusion criteria?</a:t>
            </a:r>
          </a:p>
          <a:p>
            <a:r>
              <a:rPr lang="en-US" dirty="0"/>
              <a:t>What are the cohort exit criteria? (Cohort end)</a:t>
            </a:r>
          </a:p>
          <a:p>
            <a:endParaRPr lang="en-US" dirty="0"/>
          </a:p>
        </p:txBody>
      </p:sp>
    </p:spTree>
    <p:extLst>
      <p:ext uri="{BB962C8B-B14F-4D97-AF65-F5344CB8AC3E}">
        <p14:creationId xmlns:p14="http://schemas.microsoft.com/office/powerpoint/2010/main" val="187735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BDA09-BBD6-1EE8-58E8-55F6EAE22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D0DAB-D269-E1BD-D1ED-D8D28F41AA71}"/>
              </a:ext>
            </a:extLst>
          </p:cNvPr>
          <p:cNvSpPr>
            <a:spLocks noGrp="1"/>
          </p:cNvSpPr>
          <p:nvPr>
            <p:ph type="title"/>
          </p:nvPr>
        </p:nvSpPr>
        <p:spPr/>
        <p:txBody>
          <a:bodyPr/>
          <a:lstStyle/>
          <a:p>
            <a:r>
              <a:rPr lang="en-US" dirty="0"/>
              <a:t>Acute Myocardial Infarction</a:t>
            </a:r>
          </a:p>
        </p:txBody>
      </p:sp>
      <p:sp>
        <p:nvSpPr>
          <p:cNvPr id="3" name="Content Placeholder 2">
            <a:extLst>
              <a:ext uri="{FF2B5EF4-FFF2-40B4-BE49-F238E27FC236}">
                <a16:creationId xmlns:a16="http://schemas.microsoft.com/office/drawing/2014/main" id="{266159C7-17B9-FB76-5994-D46BB7D17E16}"/>
              </a:ext>
            </a:extLst>
          </p:cNvPr>
          <p:cNvSpPr>
            <a:spLocks noGrp="1"/>
          </p:cNvSpPr>
          <p:nvPr>
            <p:ph idx="1"/>
          </p:nvPr>
        </p:nvSpPr>
        <p:spPr/>
        <p:txBody>
          <a:bodyPr/>
          <a:lstStyle/>
          <a:p>
            <a:r>
              <a:rPr lang="en-US" dirty="0"/>
              <a:t>What is the index event? (Cohort start)</a:t>
            </a:r>
          </a:p>
          <a:p>
            <a:r>
              <a:rPr lang="en-US" dirty="0"/>
              <a:t>What inclusion / exclusion criteria?</a:t>
            </a:r>
          </a:p>
          <a:p>
            <a:r>
              <a:rPr lang="en-US" dirty="0"/>
              <a:t>What are the cohort exit criteria? (Cohort end)</a:t>
            </a:r>
          </a:p>
          <a:p>
            <a:endParaRPr lang="en-US" dirty="0"/>
          </a:p>
          <a:p>
            <a:endParaRPr lang="en-US" dirty="0"/>
          </a:p>
          <a:p>
            <a:pPr marL="0" indent="0">
              <a:buNone/>
            </a:pPr>
            <a:r>
              <a:rPr lang="en-US" dirty="0"/>
              <a:t>What is the minimum gap that can exist between subsequent AMIs? (Clean window)</a:t>
            </a:r>
          </a:p>
        </p:txBody>
      </p:sp>
    </p:spTree>
    <p:extLst>
      <p:ext uri="{BB962C8B-B14F-4D97-AF65-F5344CB8AC3E}">
        <p14:creationId xmlns:p14="http://schemas.microsoft.com/office/powerpoint/2010/main" val="243351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3C775-E546-24AC-3C40-EC23CA647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87135-7FF7-36E8-E27A-C6A19A784649}"/>
              </a:ext>
            </a:extLst>
          </p:cNvPr>
          <p:cNvSpPr>
            <a:spLocks noGrp="1"/>
          </p:cNvSpPr>
          <p:nvPr>
            <p:ph type="title"/>
          </p:nvPr>
        </p:nvSpPr>
        <p:spPr/>
        <p:txBody>
          <a:bodyPr/>
          <a:lstStyle/>
          <a:p>
            <a:r>
              <a:rPr lang="en-US" dirty="0"/>
              <a:t>Angioedema</a:t>
            </a:r>
          </a:p>
        </p:txBody>
      </p:sp>
      <p:sp>
        <p:nvSpPr>
          <p:cNvPr id="3" name="Content Placeholder 2">
            <a:extLst>
              <a:ext uri="{FF2B5EF4-FFF2-40B4-BE49-F238E27FC236}">
                <a16:creationId xmlns:a16="http://schemas.microsoft.com/office/drawing/2014/main" id="{554AF15F-AE6D-9289-FA7C-C5A9FBE7EEE9}"/>
              </a:ext>
            </a:extLst>
          </p:cNvPr>
          <p:cNvSpPr>
            <a:spLocks noGrp="1"/>
          </p:cNvSpPr>
          <p:nvPr>
            <p:ph idx="1"/>
          </p:nvPr>
        </p:nvSpPr>
        <p:spPr/>
        <p:txBody>
          <a:bodyPr/>
          <a:lstStyle/>
          <a:p>
            <a:r>
              <a:rPr lang="en-US" dirty="0"/>
              <a:t>What is the index event? (Cohort start)</a:t>
            </a:r>
          </a:p>
          <a:p>
            <a:r>
              <a:rPr lang="en-US" dirty="0"/>
              <a:t>What inclusion / exclusion criteria?</a:t>
            </a:r>
          </a:p>
          <a:p>
            <a:r>
              <a:rPr lang="en-US" dirty="0"/>
              <a:t>What are the cohort exit criteria? (Cohort end)</a:t>
            </a:r>
          </a:p>
          <a:p>
            <a:endParaRPr lang="en-US" dirty="0"/>
          </a:p>
          <a:p>
            <a:endParaRPr lang="en-US" dirty="0"/>
          </a:p>
          <a:p>
            <a:pPr marL="0" indent="0">
              <a:buNone/>
            </a:pPr>
            <a:r>
              <a:rPr lang="en-US" dirty="0"/>
              <a:t>What is the minimum gap that can exist between subsequent angioedema events? (Clean window)</a:t>
            </a:r>
          </a:p>
        </p:txBody>
      </p:sp>
    </p:spTree>
    <p:extLst>
      <p:ext uri="{BB962C8B-B14F-4D97-AF65-F5344CB8AC3E}">
        <p14:creationId xmlns:p14="http://schemas.microsoft.com/office/powerpoint/2010/main" val="289933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40BF-8BBC-95F5-FDA0-5406D2EA0270}"/>
              </a:ext>
            </a:extLst>
          </p:cNvPr>
          <p:cNvSpPr>
            <a:spLocks noGrp="1"/>
          </p:cNvSpPr>
          <p:nvPr>
            <p:ph type="title"/>
          </p:nvPr>
        </p:nvSpPr>
        <p:spPr/>
        <p:txBody>
          <a:bodyPr>
            <a:normAutofit fontScale="90000"/>
          </a:bodyPr>
          <a:lstStyle/>
          <a:p>
            <a:r>
              <a:rPr lang="en-US" dirty="0"/>
              <a:t>Should we restrict the outcome cohort to people in the exposure cohorts?</a:t>
            </a:r>
          </a:p>
        </p:txBody>
      </p:sp>
      <p:sp>
        <p:nvSpPr>
          <p:cNvPr id="3" name="Content Placeholder 2">
            <a:extLst>
              <a:ext uri="{FF2B5EF4-FFF2-40B4-BE49-F238E27FC236}">
                <a16:creationId xmlns:a16="http://schemas.microsoft.com/office/drawing/2014/main" id="{261C9160-6A2D-88A7-E212-92A752303F15}"/>
              </a:ext>
            </a:extLst>
          </p:cNvPr>
          <p:cNvSpPr>
            <a:spLocks noGrp="1"/>
          </p:cNvSpPr>
          <p:nvPr>
            <p:ph idx="1"/>
          </p:nvPr>
        </p:nvSpPr>
        <p:spPr/>
        <p:txBody>
          <a:bodyPr/>
          <a:lstStyle/>
          <a:p>
            <a:pPr marL="514350" indent="-514350">
              <a:buAutoNum type="alphaLcPeriod"/>
            </a:pPr>
            <a:r>
              <a:rPr lang="en-US" dirty="0"/>
              <a:t>Yes</a:t>
            </a:r>
          </a:p>
          <a:p>
            <a:pPr marL="514350" indent="-514350">
              <a:buAutoNum type="alphaLcPeriod"/>
            </a:pPr>
            <a:r>
              <a:rPr lang="en-US" dirty="0"/>
              <a:t>No, trust the OHDSI analytics to do this</a:t>
            </a:r>
          </a:p>
          <a:p>
            <a:endParaRPr lang="en-US" dirty="0"/>
          </a:p>
          <a:p>
            <a:pPr marL="0" indent="0">
              <a:buNone/>
            </a:pPr>
            <a:r>
              <a:rPr lang="en-US" dirty="0"/>
              <a:t>What is the advantage of this?</a:t>
            </a:r>
          </a:p>
        </p:txBody>
      </p:sp>
    </p:spTree>
    <p:extLst>
      <p:ext uri="{BB962C8B-B14F-4D97-AF65-F5344CB8AC3E}">
        <p14:creationId xmlns:p14="http://schemas.microsoft.com/office/powerpoint/2010/main" val="256374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A75F-30CF-98E6-AC06-4906900809CC}"/>
              </a:ext>
            </a:extLst>
          </p:cNvPr>
          <p:cNvSpPr>
            <a:spLocks noGrp="1"/>
          </p:cNvSpPr>
          <p:nvPr>
            <p:ph type="title"/>
          </p:nvPr>
        </p:nvSpPr>
        <p:spPr/>
        <p:txBody>
          <a:bodyPr/>
          <a:lstStyle/>
          <a:p>
            <a:r>
              <a:rPr lang="en-US" dirty="0"/>
              <a:t>What is the time-at-risk?</a:t>
            </a:r>
          </a:p>
        </p:txBody>
      </p:sp>
      <p:sp>
        <p:nvSpPr>
          <p:cNvPr id="3" name="Content Placeholder 2">
            <a:extLst>
              <a:ext uri="{FF2B5EF4-FFF2-40B4-BE49-F238E27FC236}">
                <a16:creationId xmlns:a16="http://schemas.microsoft.com/office/drawing/2014/main" id="{26282EFA-A816-29B7-D99F-3F38AC346218}"/>
              </a:ext>
            </a:extLst>
          </p:cNvPr>
          <p:cNvSpPr>
            <a:spLocks noGrp="1"/>
          </p:cNvSpPr>
          <p:nvPr>
            <p:ph idx="1"/>
          </p:nvPr>
        </p:nvSpPr>
        <p:spPr/>
        <p:txBody>
          <a:bodyPr/>
          <a:lstStyle/>
          <a:p>
            <a:pPr marL="0" indent="0">
              <a:buNone/>
            </a:pPr>
            <a:r>
              <a:rPr lang="en-US" dirty="0"/>
              <a:t>What time period, relative to exposure start and end, do we want to estimate the causal effect?</a:t>
            </a:r>
          </a:p>
        </p:txBody>
      </p:sp>
    </p:spTree>
    <p:extLst>
      <p:ext uri="{BB962C8B-B14F-4D97-AF65-F5344CB8AC3E}">
        <p14:creationId xmlns:p14="http://schemas.microsoft.com/office/powerpoint/2010/main" val="273167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3CB5-BD90-42D1-D4FA-A4AC6625B05F}"/>
              </a:ext>
            </a:extLst>
          </p:cNvPr>
          <p:cNvSpPr>
            <a:spLocks noGrp="1"/>
          </p:cNvSpPr>
          <p:nvPr>
            <p:ph type="title"/>
          </p:nvPr>
        </p:nvSpPr>
        <p:spPr/>
        <p:txBody>
          <a:bodyPr>
            <a:normAutofit fontScale="90000"/>
          </a:bodyPr>
          <a:lstStyle/>
          <a:p>
            <a:r>
              <a:rPr lang="en-US" dirty="0"/>
              <a:t>What covariates should go in the propensity model?</a:t>
            </a:r>
          </a:p>
        </p:txBody>
      </p:sp>
      <p:sp>
        <p:nvSpPr>
          <p:cNvPr id="3" name="Content Placeholder 2">
            <a:extLst>
              <a:ext uri="{FF2B5EF4-FFF2-40B4-BE49-F238E27FC236}">
                <a16:creationId xmlns:a16="http://schemas.microsoft.com/office/drawing/2014/main" id="{D8895933-F592-677F-AB9B-D8600204F92A}"/>
              </a:ext>
            </a:extLst>
          </p:cNvPr>
          <p:cNvSpPr>
            <a:spLocks noGrp="1"/>
          </p:cNvSpPr>
          <p:nvPr>
            <p:ph idx="1"/>
          </p:nvPr>
        </p:nvSpPr>
        <p:spPr/>
        <p:txBody>
          <a:bodyPr vert="horz" lIns="91440" tIns="45720" rIns="91440" bIns="45720" rtlCol="0" anchor="t">
            <a:normAutofit/>
          </a:bodyPr>
          <a:lstStyle/>
          <a:p>
            <a:pPr marL="514350" indent="-514350">
              <a:buAutoNum type="alphaLcPeriod"/>
            </a:pPr>
            <a:r>
              <a:rPr lang="en-US" dirty="0"/>
              <a:t>Age and sex</a:t>
            </a:r>
          </a:p>
          <a:p>
            <a:pPr marL="514350" indent="-514350">
              <a:buAutoNum type="alphaLcPeriod"/>
            </a:pPr>
            <a:r>
              <a:rPr lang="en-US" dirty="0"/>
              <a:t>The following 10 covariates: …</a:t>
            </a:r>
          </a:p>
          <a:p>
            <a:pPr marL="514350" indent="-514350">
              <a:buAutoNum type="alphaLcPeriod"/>
            </a:pPr>
            <a:r>
              <a:rPr lang="en-US" dirty="0"/>
              <a:t>Large-scale propensity scores: all covariates (all conditions, exposures, demographics, etc.) except those for ACE inhibitors and ARBs</a:t>
            </a:r>
          </a:p>
          <a:p>
            <a:pPr marL="514350" indent="-514350">
              <a:buAutoNum type="alphaLcPeriod"/>
            </a:pPr>
            <a:endParaRPr lang="en-US" dirty="0"/>
          </a:p>
          <a:p>
            <a:pPr marL="0" indent="0">
              <a:buNone/>
            </a:pPr>
            <a:endParaRPr lang="en-US" dirty="0"/>
          </a:p>
        </p:txBody>
      </p:sp>
    </p:spTree>
    <p:extLst>
      <p:ext uri="{BB962C8B-B14F-4D97-AF65-F5344CB8AC3E}">
        <p14:creationId xmlns:p14="http://schemas.microsoft.com/office/powerpoint/2010/main" val="2584806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01CB-4A51-3F57-84A3-600B79C0ECBF}"/>
              </a:ext>
            </a:extLst>
          </p:cNvPr>
          <p:cNvSpPr>
            <a:spLocks noGrp="1"/>
          </p:cNvSpPr>
          <p:nvPr>
            <p:ph type="title"/>
          </p:nvPr>
        </p:nvSpPr>
        <p:spPr/>
        <p:txBody>
          <a:bodyPr/>
          <a:lstStyle/>
          <a:p>
            <a:r>
              <a:rPr lang="en-US" dirty="0"/>
              <a:t>Negative control outcomes</a:t>
            </a:r>
          </a:p>
        </p:txBody>
      </p:sp>
      <p:sp>
        <p:nvSpPr>
          <p:cNvPr id="3" name="Content Placeholder 2">
            <a:extLst>
              <a:ext uri="{FF2B5EF4-FFF2-40B4-BE49-F238E27FC236}">
                <a16:creationId xmlns:a16="http://schemas.microsoft.com/office/drawing/2014/main" id="{60545847-A41E-1A75-7C55-0B0331229382}"/>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t>Which of the following are not good negative control outcomes when comparing ACE inhibitors and ARBs?</a:t>
            </a:r>
          </a:p>
          <a:p>
            <a:r>
              <a:rPr lang="en-US" dirty="0"/>
              <a:t>Contusion of knee</a:t>
            </a:r>
          </a:p>
          <a:p>
            <a:r>
              <a:rPr lang="en-US" dirty="0"/>
              <a:t>Hammer toe</a:t>
            </a:r>
          </a:p>
          <a:p>
            <a:r>
              <a:rPr lang="en-US" dirty="0"/>
              <a:t>Heart failure</a:t>
            </a:r>
          </a:p>
          <a:p>
            <a:r>
              <a:rPr lang="en-US" dirty="0"/>
              <a:t>Foreign body in ear</a:t>
            </a:r>
          </a:p>
          <a:p>
            <a:r>
              <a:rPr lang="en-US" dirty="0"/>
              <a:t>Opioid abuse</a:t>
            </a:r>
          </a:p>
          <a:p>
            <a:r>
              <a:rPr lang="en-US" dirty="0"/>
              <a:t>Poisoning by tranquilizer</a:t>
            </a:r>
          </a:p>
          <a:p>
            <a:r>
              <a:rPr lang="en-US" dirty="0"/>
              <a:t>Coughing</a:t>
            </a:r>
          </a:p>
          <a:p>
            <a:endParaRPr lang="en-US" dirty="0"/>
          </a:p>
          <a:p>
            <a:pPr marL="0" indent="0">
              <a:buNone/>
            </a:pPr>
            <a:r>
              <a:rPr lang="en-US" dirty="0"/>
              <a:t>Why not?</a:t>
            </a:r>
          </a:p>
          <a:p>
            <a:endParaRPr lang="en-US" dirty="0"/>
          </a:p>
        </p:txBody>
      </p:sp>
    </p:spTree>
    <p:extLst>
      <p:ext uri="{BB962C8B-B14F-4D97-AF65-F5344CB8AC3E}">
        <p14:creationId xmlns:p14="http://schemas.microsoft.com/office/powerpoint/2010/main" val="142877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A0C9-0C42-05FA-26A8-A0A8AC3FC658}"/>
              </a:ext>
            </a:extLst>
          </p:cNvPr>
          <p:cNvSpPr>
            <a:spLocks noGrp="1"/>
          </p:cNvSpPr>
          <p:nvPr>
            <p:ph type="title"/>
          </p:nvPr>
        </p:nvSpPr>
        <p:spPr/>
        <p:txBody>
          <a:bodyPr/>
          <a:lstStyle/>
          <a:p>
            <a:r>
              <a:rPr lang="en-US" dirty="0"/>
              <a:t>Strategus inputs</a:t>
            </a:r>
          </a:p>
        </p:txBody>
      </p:sp>
      <p:sp>
        <p:nvSpPr>
          <p:cNvPr id="3" name="Content Placeholder 2">
            <a:extLst>
              <a:ext uri="{FF2B5EF4-FFF2-40B4-BE49-F238E27FC236}">
                <a16:creationId xmlns:a16="http://schemas.microsoft.com/office/drawing/2014/main" id="{17E2352E-0092-E42F-2B16-AC75841DF54D}"/>
              </a:ext>
            </a:extLst>
          </p:cNvPr>
          <p:cNvSpPr>
            <a:spLocks noGrp="1"/>
          </p:cNvSpPr>
          <p:nvPr>
            <p:ph idx="1"/>
          </p:nvPr>
        </p:nvSpPr>
        <p:spPr/>
        <p:txBody>
          <a:bodyPr/>
          <a:lstStyle/>
          <a:p>
            <a:r>
              <a:rPr lang="en-US" dirty="0"/>
              <a:t>Target cohort</a:t>
            </a:r>
          </a:p>
          <a:p>
            <a:r>
              <a:rPr lang="en-US" dirty="0"/>
              <a:t>Comparator cohort</a:t>
            </a:r>
          </a:p>
          <a:p>
            <a:r>
              <a:rPr lang="en-US" dirty="0"/>
              <a:t>(Indication cohort)</a:t>
            </a:r>
          </a:p>
          <a:p>
            <a:r>
              <a:rPr lang="en-US" dirty="0"/>
              <a:t>Outcome cohort</a:t>
            </a:r>
          </a:p>
          <a:p>
            <a:r>
              <a:rPr lang="en-US" dirty="0"/>
              <a:t>Time at risk</a:t>
            </a:r>
          </a:p>
          <a:p>
            <a:r>
              <a:rPr lang="en-US" dirty="0"/>
              <a:t>Covariates to exclude from propensity model</a:t>
            </a:r>
          </a:p>
          <a:p>
            <a:r>
              <a:rPr lang="en-US" dirty="0"/>
              <a:t>Negative controls</a:t>
            </a:r>
          </a:p>
        </p:txBody>
      </p:sp>
    </p:spTree>
    <p:extLst>
      <p:ext uri="{BB962C8B-B14F-4D97-AF65-F5344CB8AC3E}">
        <p14:creationId xmlns:p14="http://schemas.microsoft.com/office/powerpoint/2010/main" val="409289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FF8C-3AEE-9FFA-6F3E-885931BD58C1}"/>
              </a:ext>
            </a:extLst>
          </p:cNvPr>
          <p:cNvSpPr>
            <a:spLocks noGrp="1"/>
          </p:cNvSpPr>
          <p:nvPr>
            <p:ph type="title"/>
          </p:nvPr>
        </p:nvSpPr>
        <p:spPr/>
        <p:txBody>
          <a:bodyPr/>
          <a:lstStyle/>
          <a:p>
            <a:r>
              <a:rPr lang="en-US" dirty="0"/>
              <a:t>Standard Strategus outputs</a:t>
            </a:r>
          </a:p>
        </p:txBody>
      </p:sp>
      <p:sp>
        <p:nvSpPr>
          <p:cNvPr id="3" name="Content Placeholder 2">
            <a:extLst>
              <a:ext uri="{FF2B5EF4-FFF2-40B4-BE49-F238E27FC236}">
                <a16:creationId xmlns:a16="http://schemas.microsoft.com/office/drawing/2014/main" id="{409A4918-1114-53C6-2B6C-35F6CB844D3C}"/>
              </a:ext>
            </a:extLst>
          </p:cNvPr>
          <p:cNvSpPr>
            <a:spLocks noGrp="1"/>
          </p:cNvSpPr>
          <p:nvPr>
            <p:ph idx="1"/>
          </p:nvPr>
        </p:nvSpPr>
        <p:spPr>
          <a:xfrm>
            <a:off x="609600" y="1219201"/>
            <a:ext cx="10972800" cy="5181599"/>
          </a:xfrm>
        </p:spPr>
        <p:txBody>
          <a:bodyPr>
            <a:normAutofit fontScale="85000" lnSpcReduction="20000"/>
          </a:bodyPr>
          <a:lstStyle/>
          <a:p>
            <a:r>
              <a:rPr lang="en-US" dirty="0"/>
              <a:t>Characterization</a:t>
            </a:r>
          </a:p>
          <a:p>
            <a:pPr lvl="1"/>
            <a:r>
              <a:rPr lang="en-US" dirty="0"/>
              <a:t>Incidence rates of AMI and angioedema in people using </a:t>
            </a:r>
            <a:r>
              <a:rPr lang="en-US" dirty="0" err="1"/>
              <a:t>ACEis</a:t>
            </a:r>
            <a:r>
              <a:rPr lang="en-US" dirty="0"/>
              <a:t> and ARBs, and in people with the indication (T2DM)</a:t>
            </a:r>
          </a:p>
          <a:p>
            <a:pPr lvl="1"/>
            <a:r>
              <a:rPr lang="en-US" dirty="0" err="1"/>
              <a:t>Dechallenge</a:t>
            </a:r>
            <a:r>
              <a:rPr lang="en-US" dirty="0"/>
              <a:t> / rechallenge statistics for </a:t>
            </a:r>
            <a:r>
              <a:rPr lang="en-US" dirty="0" err="1"/>
              <a:t>ACEis</a:t>
            </a:r>
            <a:r>
              <a:rPr lang="en-US" dirty="0"/>
              <a:t> and ARBs</a:t>
            </a:r>
          </a:p>
          <a:p>
            <a:pPr lvl="1"/>
            <a:r>
              <a:rPr lang="en-US" dirty="0"/>
              <a:t>Patient characteristics (demographics, co-morbidities, other medications, etc.) of patients starting </a:t>
            </a:r>
            <a:r>
              <a:rPr lang="en-US" dirty="0" err="1"/>
              <a:t>ACEis</a:t>
            </a:r>
            <a:r>
              <a:rPr lang="en-US" dirty="0"/>
              <a:t> or ARBs, either restricted to those who go on to have AMI or angioedema .</a:t>
            </a:r>
          </a:p>
          <a:p>
            <a:r>
              <a:rPr lang="en-US" dirty="0"/>
              <a:t>Prediction</a:t>
            </a:r>
          </a:p>
          <a:p>
            <a:pPr lvl="1"/>
            <a:r>
              <a:rPr lang="en-US" dirty="0"/>
              <a:t>Model for predicting probability of AMI or angioedema in people starting </a:t>
            </a:r>
            <a:r>
              <a:rPr lang="en-US" dirty="0" err="1"/>
              <a:t>ACEis</a:t>
            </a:r>
            <a:r>
              <a:rPr lang="en-US" dirty="0"/>
              <a:t> or ARBs, with full model diagnostics and performance measurements</a:t>
            </a:r>
          </a:p>
          <a:p>
            <a:r>
              <a:rPr lang="en-US" dirty="0"/>
              <a:t>Estimation</a:t>
            </a:r>
          </a:p>
          <a:p>
            <a:pPr lvl="1"/>
            <a:r>
              <a:rPr lang="en-US" dirty="0"/>
              <a:t>Cohort method results for </a:t>
            </a:r>
            <a:r>
              <a:rPr lang="en-US" dirty="0" err="1"/>
              <a:t>ACEis</a:t>
            </a:r>
            <a:r>
              <a:rPr lang="en-US" dirty="0"/>
              <a:t> and ARBs for AMI and angioedema </a:t>
            </a:r>
          </a:p>
          <a:p>
            <a:pPr lvl="1"/>
            <a:r>
              <a:rPr lang="en-US" dirty="0"/>
              <a:t>SCCS results for </a:t>
            </a:r>
            <a:r>
              <a:rPr lang="en-US" dirty="0" err="1"/>
              <a:t>ACEis</a:t>
            </a:r>
            <a:r>
              <a:rPr lang="en-US" dirty="0"/>
              <a:t> vs unexposed time for AMI and angioedema </a:t>
            </a:r>
          </a:p>
          <a:p>
            <a:pPr marL="457200" lvl="1" indent="0">
              <a:buNone/>
            </a:pPr>
            <a:r>
              <a:rPr lang="en-US" dirty="0"/>
              <a:t>With full diagnostics to evaluate key assumptions, including negative controls</a:t>
            </a:r>
          </a:p>
          <a:p>
            <a:pPr marL="0" indent="0">
              <a:buNone/>
            </a:pPr>
            <a:endParaRPr lang="en-US" dirty="0"/>
          </a:p>
          <a:p>
            <a:endParaRPr lang="en-US" dirty="0"/>
          </a:p>
        </p:txBody>
      </p:sp>
    </p:spTree>
    <p:extLst>
      <p:ext uri="{BB962C8B-B14F-4D97-AF65-F5344CB8AC3E}">
        <p14:creationId xmlns:p14="http://schemas.microsoft.com/office/powerpoint/2010/main" val="202282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34CD-4AB8-758A-E4F0-7D9D6A90A519}"/>
              </a:ext>
            </a:extLst>
          </p:cNvPr>
          <p:cNvSpPr>
            <a:spLocks noGrp="1"/>
          </p:cNvSpPr>
          <p:nvPr>
            <p:ph type="title"/>
          </p:nvPr>
        </p:nvSpPr>
        <p:spPr>
          <a:xfrm rot="16200000">
            <a:off x="-2585659" y="2878517"/>
            <a:ext cx="6390520" cy="838200"/>
          </a:xfrm>
        </p:spPr>
        <p:txBody>
          <a:bodyPr>
            <a:normAutofit fontScale="90000"/>
          </a:bodyPr>
          <a:lstStyle/>
          <a:p>
            <a:r>
              <a:rPr lang="en-US" sz="5400" u="sng"/>
              <a:t>AGENDA</a:t>
            </a:r>
          </a:p>
        </p:txBody>
      </p:sp>
      <p:sp>
        <p:nvSpPr>
          <p:cNvPr id="4" name="Slide Number Placeholder 3">
            <a:extLst>
              <a:ext uri="{FF2B5EF4-FFF2-40B4-BE49-F238E27FC236}">
                <a16:creationId xmlns:a16="http://schemas.microsoft.com/office/drawing/2014/main" id="{BA25A176-D098-6652-37DA-33FD14938AB2}"/>
              </a:ext>
            </a:extLst>
          </p:cNvPr>
          <p:cNvSpPr>
            <a:spLocks noGrp="1"/>
          </p:cNvSpPr>
          <p:nvPr>
            <p:ph type="sldNum" sz="quarter" idx="4"/>
          </p:nvPr>
        </p:nvSpPr>
        <p:spPr/>
        <p:txBody>
          <a:bodyPr/>
          <a:lstStyle/>
          <a:p>
            <a:fld id="{444583ED-F364-40B3-B25B-483B5033DFA3}" type="slidenum">
              <a:rPr lang="en-US" smtClean="0"/>
              <a:pPr/>
              <a:t>2</a:t>
            </a:fld>
            <a:endParaRPr lang="en-US"/>
          </a:p>
        </p:txBody>
      </p:sp>
      <p:cxnSp>
        <p:nvCxnSpPr>
          <p:cNvPr id="8" name="Straight Connector 7">
            <a:extLst>
              <a:ext uri="{FF2B5EF4-FFF2-40B4-BE49-F238E27FC236}">
                <a16:creationId xmlns:a16="http://schemas.microsoft.com/office/drawing/2014/main" id="{7985775D-36D5-1C5A-CAB0-1D8755B6F084}"/>
              </a:ext>
            </a:extLst>
          </p:cNvPr>
          <p:cNvCxnSpPr>
            <a:cxnSpLocks/>
          </p:cNvCxnSpPr>
          <p:nvPr/>
        </p:nvCxnSpPr>
        <p:spPr>
          <a:xfrm>
            <a:off x="1655580" y="0"/>
            <a:ext cx="0" cy="6492876"/>
          </a:xfrm>
          <a:prstGeom prst="line">
            <a:avLst/>
          </a:prstGeom>
          <a:ln w="57150">
            <a:solidFill>
              <a:srgbClr val="20425A"/>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8874D5B-18EB-CD0F-F721-943E96D481F4}"/>
              </a:ext>
            </a:extLst>
          </p:cNvPr>
          <p:cNvGrpSpPr/>
          <p:nvPr/>
        </p:nvGrpSpPr>
        <p:grpSpPr>
          <a:xfrm>
            <a:off x="1367347" y="263277"/>
            <a:ext cx="576467" cy="576467"/>
            <a:chOff x="1394791" y="344557"/>
            <a:chExt cx="576467" cy="576467"/>
          </a:xfrm>
        </p:grpSpPr>
        <p:sp>
          <p:nvSpPr>
            <p:cNvPr id="14" name="Oval 13">
              <a:extLst>
                <a:ext uri="{FF2B5EF4-FFF2-40B4-BE49-F238E27FC236}">
                  <a16:creationId xmlns:a16="http://schemas.microsoft.com/office/drawing/2014/main" id="{B1FAC2E7-1ADA-65A8-8E35-F4D83A1E6D0E}"/>
                </a:ext>
              </a:extLst>
            </p:cNvPr>
            <p:cNvSpPr/>
            <p:nvPr/>
          </p:nvSpPr>
          <p:spPr>
            <a:xfrm>
              <a:off x="1394791" y="344557"/>
              <a:ext cx="576467" cy="576467"/>
            </a:xfrm>
            <a:prstGeom prst="ellipse">
              <a:avLst/>
            </a:prstGeom>
            <a:solidFill>
              <a:srgbClr val="2042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Information outline">
              <a:extLst>
                <a:ext uri="{FF2B5EF4-FFF2-40B4-BE49-F238E27FC236}">
                  <a16:creationId xmlns:a16="http://schemas.microsoft.com/office/drawing/2014/main" id="{7C062735-FAF4-D4C0-287B-4FF50F8A31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4424" y="404190"/>
              <a:ext cx="457200" cy="457200"/>
            </a:xfrm>
            <a:prstGeom prst="rect">
              <a:avLst/>
            </a:prstGeom>
          </p:spPr>
        </p:pic>
      </p:grpSp>
      <p:grpSp>
        <p:nvGrpSpPr>
          <p:cNvPr id="37" name="Group 36">
            <a:extLst>
              <a:ext uri="{FF2B5EF4-FFF2-40B4-BE49-F238E27FC236}">
                <a16:creationId xmlns:a16="http://schemas.microsoft.com/office/drawing/2014/main" id="{8E18299F-1CCE-1B05-95FB-3747DD1689FA}"/>
              </a:ext>
            </a:extLst>
          </p:cNvPr>
          <p:cNvGrpSpPr/>
          <p:nvPr/>
        </p:nvGrpSpPr>
        <p:grpSpPr>
          <a:xfrm>
            <a:off x="1367347" y="1058431"/>
            <a:ext cx="576467" cy="576467"/>
            <a:chOff x="1394791" y="1236146"/>
            <a:chExt cx="576467" cy="576467"/>
          </a:xfrm>
        </p:grpSpPr>
        <p:sp>
          <p:nvSpPr>
            <p:cNvPr id="15" name="Oval 14">
              <a:extLst>
                <a:ext uri="{FF2B5EF4-FFF2-40B4-BE49-F238E27FC236}">
                  <a16:creationId xmlns:a16="http://schemas.microsoft.com/office/drawing/2014/main" id="{B6D2D99E-3073-D4F8-CB28-90E2368BFD0B}"/>
                </a:ext>
              </a:extLst>
            </p:cNvPr>
            <p:cNvSpPr/>
            <p:nvPr/>
          </p:nvSpPr>
          <p:spPr>
            <a:xfrm>
              <a:off x="1394791" y="1236146"/>
              <a:ext cx="576467" cy="576467"/>
            </a:xfrm>
            <a:prstGeom prst="ellipse">
              <a:avLst/>
            </a:prstGeom>
            <a:solidFill>
              <a:srgbClr val="2042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Database outline">
              <a:extLst>
                <a:ext uri="{FF2B5EF4-FFF2-40B4-BE49-F238E27FC236}">
                  <a16:creationId xmlns:a16="http://schemas.microsoft.com/office/drawing/2014/main" id="{D379E4E9-C44F-91AC-8FAC-8380A4A50C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54424" y="1284373"/>
              <a:ext cx="457200" cy="457200"/>
            </a:xfrm>
            <a:prstGeom prst="rect">
              <a:avLst/>
            </a:prstGeom>
          </p:spPr>
        </p:pic>
      </p:grpSp>
      <p:grpSp>
        <p:nvGrpSpPr>
          <p:cNvPr id="38" name="Group 37">
            <a:extLst>
              <a:ext uri="{FF2B5EF4-FFF2-40B4-BE49-F238E27FC236}">
                <a16:creationId xmlns:a16="http://schemas.microsoft.com/office/drawing/2014/main" id="{4E40E7EC-63D4-D0BF-B8EB-FAA33F80B7D4}"/>
              </a:ext>
            </a:extLst>
          </p:cNvPr>
          <p:cNvGrpSpPr/>
          <p:nvPr/>
        </p:nvGrpSpPr>
        <p:grpSpPr>
          <a:xfrm>
            <a:off x="1367347" y="1853585"/>
            <a:ext cx="576467" cy="576467"/>
            <a:chOff x="1394791" y="2127735"/>
            <a:chExt cx="576467" cy="576467"/>
          </a:xfrm>
        </p:grpSpPr>
        <p:sp>
          <p:nvSpPr>
            <p:cNvPr id="16" name="Oval 15">
              <a:extLst>
                <a:ext uri="{FF2B5EF4-FFF2-40B4-BE49-F238E27FC236}">
                  <a16:creationId xmlns:a16="http://schemas.microsoft.com/office/drawing/2014/main" id="{364EF775-23DB-0A03-D6B1-6ED792235735}"/>
                </a:ext>
              </a:extLst>
            </p:cNvPr>
            <p:cNvSpPr/>
            <p:nvPr/>
          </p:nvSpPr>
          <p:spPr>
            <a:xfrm>
              <a:off x="1394791" y="2127735"/>
              <a:ext cx="576467" cy="576467"/>
            </a:xfrm>
            <a:prstGeom prst="ellipse">
              <a:avLst/>
            </a:prstGeom>
            <a:solidFill>
              <a:srgbClr val="2042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Tools outline">
              <a:extLst>
                <a:ext uri="{FF2B5EF4-FFF2-40B4-BE49-F238E27FC236}">
                  <a16:creationId xmlns:a16="http://schemas.microsoft.com/office/drawing/2014/main" id="{C4A7FA61-8D2E-3B2A-6210-6A0E11D1CB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54424" y="2187368"/>
              <a:ext cx="457200" cy="457200"/>
            </a:xfrm>
            <a:prstGeom prst="rect">
              <a:avLst/>
            </a:prstGeom>
          </p:spPr>
        </p:pic>
      </p:grpSp>
      <p:grpSp>
        <p:nvGrpSpPr>
          <p:cNvPr id="39" name="Group 38">
            <a:extLst>
              <a:ext uri="{FF2B5EF4-FFF2-40B4-BE49-F238E27FC236}">
                <a16:creationId xmlns:a16="http://schemas.microsoft.com/office/drawing/2014/main" id="{A27D436F-4320-278A-344F-FDF9FA288313}"/>
              </a:ext>
            </a:extLst>
          </p:cNvPr>
          <p:cNvGrpSpPr/>
          <p:nvPr/>
        </p:nvGrpSpPr>
        <p:grpSpPr>
          <a:xfrm>
            <a:off x="1367347" y="2648739"/>
            <a:ext cx="576467" cy="576467"/>
            <a:chOff x="1394791" y="3019324"/>
            <a:chExt cx="576467" cy="576467"/>
          </a:xfrm>
        </p:grpSpPr>
        <p:sp>
          <p:nvSpPr>
            <p:cNvPr id="17" name="Oval 16">
              <a:extLst>
                <a:ext uri="{FF2B5EF4-FFF2-40B4-BE49-F238E27FC236}">
                  <a16:creationId xmlns:a16="http://schemas.microsoft.com/office/drawing/2014/main" id="{71B128A0-3057-F4D6-C5A4-60BCCA5E873E}"/>
                </a:ext>
              </a:extLst>
            </p:cNvPr>
            <p:cNvSpPr/>
            <p:nvPr/>
          </p:nvSpPr>
          <p:spPr>
            <a:xfrm>
              <a:off x="1394791" y="3019324"/>
              <a:ext cx="576467" cy="576467"/>
            </a:xfrm>
            <a:prstGeom prst="ellipse">
              <a:avLst/>
            </a:prstGeom>
            <a:solidFill>
              <a:srgbClr val="2042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Coffee outline">
              <a:extLst>
                <a:ext uri="{FF2B5EF4-FFF2-40B4-BE49-F238E27FC236}">
                  <a16:creationId xmlns:a16="http://schemas.microsoft.com/office/drawing/2014/main" id="{E041A061-7450-4BBD-5751-2B85C29D9EE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80933" y="3042186"/>
              <a:ext cx="457200" cy="457200"/>
            </a:xfrm>
            <a:prstGeom prst="rect">
              <a:avLst/>
            </a:prstGeom>
          </p:spPr>
        </p:pic>
      </p:grpSp>
      <p:grpSp>
        <p:nvGrpSpPr>
          <p:cNvPr id="40" name="Group 39">
            <a:extLst>
              <a:ext uri="{FF2B5EF4-FFF2-40B4-BE49-F238E27FC236}">
                <a16:creationId xmlns:a16="http://schemas.microsoft.com/office/drawing/2014/main" id="{25C5DC9C-B9B8-38DD-46B6-0CBDF7CF9DA3}"/>
              </a:ext>
            </a:extLst>
          </p:cNvPr>
          <p:cNvGrpSpPr/>
          <p:nvPr/>
        </p:nvGrpSpPr>
        <p:grpSpPr>
          <a:xfrm>
            <a:off x="1367347" y="4239047"/>
            <a:ext cx="576467" cy="576467"/>
            <a:chOff x="1394791" y="3910913"/>
            <a:chExt cx="576467" cy="576467"/>
          </a:xfrm>
        </p:grpSpPr>
        <p:sp>
          <p:nvSpPr>
            <p:cNvPr id="18" name="Oval 17">
              <a:extLst>
                <a:ext uri="{FF2B5EF4-FFF2-40B4-BE49-F238E27FC236}">
                  <a16:creationId xmlns:a16="http://schemas.microsoft.com/office/drawing/2014/main" id="{E3E9ADED-5A72-6A7F-95F5-95CFAAFAF91E}"/>
                </a:ext>
              </a:extLst>
            </p:cNvPr>
            <p:cNvSpPr/>
            <p:nvPr/>
          </p:nvSpPr>
          <p:spPr>
            <a:xfrm>
              <a:off x="1394791" y="3910913"/>
              <a:ext cx="576467" cy="576467"/>
            </a:xfrm>
            <a:prstGeom prst="ellipse">
              <a:avLst/>
            </a:prstGeom>
            <a:solidFill>
              <a:srgbClr val="2042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esk outline">
              <a:extLst>
                <a:ext uri="{FF2B5EF4-FFF2-40B4-BE49-F238E27FC236}">
                  <a16:creationId xmlns:a16="http://schemas.microsoft.com/office/drawing/2014/main" id="{ED472DA6-07AE-D581-6864-5C72A7B400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54424" y="3912738"/>
              <a:ext cx="457200" cy="457200"/>
            </a:xfrm>
            <a:prstGeom prst="rect">
              <a:avLst/>
            </a:prstGeom>
          </p:spPr>
        </p:pic>
      </p:grpSp>
      <p:grpSp>
        <p:nvGrpSpPr>
          <p:cNvPr id="45" name="Group 44">
            <a:extLst>
              <a:ext uri="{FF2B5EF4-FFF2-40B4-BE49-F238E27FC236}">
                <a16:creationId xmlns:a16="http://schemas.microsoft.com/office/drawing/2014/main" id="{71F274A9-8F9E-39D4-77D3-557E4597F114}"/>
              </a:ext>
            </a:extLst>
          </p:cNvPr>
          <p:cNvGrpSpPr/>
          <p:nvPr/>
        </p:nvGrpSpPr>
        <p:grpSpPr>
          <a:xfrm>
            <a:off x="1334222" y="5034201"/>
            <a:ext cx="576467" cy="576467"/>
            <a:chOff x="1394791" y="4802502"/>
            <a:chExt cx="576467" cy="576467"/>
          </a:xfrm>
        </p:grpSpPr>
        <p:sp>
          <p:nvSpPr>
            <p:cNvPr id="19" name="Oval 18">
              <a:extLst>
                <a:ext uri="{FF2B5EF4-FFF2-40B4-BE49-F238E27FC236}">
                  <a16:creationId xmlns:a16="http://schemas.microsoft.com/office/drawing/2014/main" id="{052F7968-C50E-D2BE-9085-4C2D61474363}"/>
                </a:ext>
              </a:extLst>
            </p:cNvPr>
            <p:cNvSpPr/>
            <p:nvPr/>
          </p:nvSpPr>
          <p:spPr>
            <a:xfrm>
              <a:off x="1394791" y="4802502"/>
              <a:ext cx="576467" cy="576467"/>
            </a:xfrm>
            <a:prstGeom prst="ellipse">
              <a:avLst/>
            </a:prstGeom>
            <a:solidFill>
              <a:srgbClr val="2042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Users outline">
              <a:extLst>
                <a:ext uri="{FF2B5EF4-FFF2-40B4-BE49-F238E27FC236}">
                  <a16:creationId xmlns:a16="http://schemas.microsoft.com/office/drawing/2014/main" id="{3F6F2740-04DB-1D34-DED0-6F8AFD76B2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54424" y="4850731"/>
              <a:ext cx="457200" cy="457200"/>
            </a:xfrm>
            <a:prstGeom prst="rect">
              <a:avLst/>
            </a:prstGeom>
          </p:spPr>
        </p:pic>
      </p:grpSp>
      <p:graphicFrame>
        <p:nvGraphicFramePr>
          <p:cNvPr id="35" name="Table 34">
            <a:extLst>
              <a:ext uri="{FF2B5EF4-FFF2-40B4-BE49-F238E27FC236}">
                <a16:creationId xmlns:a16="http://schemas.microsoft.com/office/drawing/2014/main" id="{8D8A61D1-D6ED-0A1B-D6AD-644BB60F11C0}"/>
              </a:ext>
            </a:extLst>
          </p:cNvPr>
          <p:cNvGraphicFramePr>
            <a:graphicFrameLocks noGrp="1"/>
          </p:cNvGraphicFramePr>
          <p:nvPr>
            <p:extLst>
              <p:ext uri="{D42A27DB-BD31-4B8C-83A1-F6EECF244321}">
                <p14:modId xmlns:p14="http://schemas.microsoft.com/office/powerpoint/2010/main" val="1745986790"/>
              </p:ext>
            </p:extLst>
          </p:nvPr>
        </p:nvGraphicFramePr>
        <p:xfrm>
          <a:off x="2003447" y="203214"/>
          <a:ext cx="9700587" cy="5467516"/>
        </p:xfrm>
        <a:graphic>
          <a:graphicData uri="http://schemas.openxmlformats.org/drawingml/2006/table">
            <a:tbl>
              <a:tblPr firstRow="1" bandRow="1">
                <a:tableStyleId>{2D5ABB26-0587-4C30-8999-92F81FD0307C}</a:tableStyleId>
              </a:tblPr>
              <a:tblGrid>
                <a:gridCol w="2610679">
                  <a:extLst>
                    <a:ext uri="{9D8B030D-6E8A-4147-A177-3AD203B41FA5}">
                      <a16:colId xmlns:a16="http://schemas.microsoft.com/office/drawing/2014/main" val="3169232238"/>
                    </a:ext>
                  </a:extLst>
                </a:gridCol>
                <a:gridCol w="7089908">
                  <a:extLst>
                    <a:ext uri="{9D8B030D-6E8A-4147-A177-3AD203B41FA5}">
                      <a16:colId xmlns:a16="http://schemas.microsoft.com/office/drawing/2014/main" val="1674951773"/>
                    </a:ext>
                  </a:extLst>
                </a:gridCol>
              </a:tblGrid>
              <a:tr h="774700">
                <a:tc>
                  <a:txBody>
                    <a:bodyPr/>
                    <a:lstStyle/>
                    <a:p>
                      <a:pPr algn="l"/>
                      <a:r>
                        <a:rPr lang="en-US" sz="2400" b="1" dirty="0">
                          <a:solidFill>
                            <a:srgbClr val="ED7D3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13:00 – 13:30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0" dirty="0">
                          <a:solidFill>
                            <a:srgbClr val="1B6583"/>
                          </a:solidFill>
                        </a:rPr>
                        <a:t>Estimation in observational research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7086014"/>
                  </a:ext>
                </a:extLst>
              </a:tr>
              <a:tr h="791707">
                <a:tc>
                  <a:txBody>
                    <a:bodyPr/>
                    <a:lstStyle/>
                    <a:p>
                      <a:pPr algn="l"/>
                      <a:r>
                        <a:rPr lang="en-US" sz="2400" b="1" dirty="0">
                          <a:solidFill>
                            <a:srgbClr val="ED7D3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13:30 – 14:15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b="0" dirty="0">
                          <a:solidFill>
                            <a:srgbClr val="1B6583"/>
                          </a:solidFill>
                        </a:rPr>
                        <a:t>Drawing causal conclusions from observational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9346924"/>
                  </a:ext>
                </a:extLst>
              </a:tr>
              <a:tr h="774700">
                <a:tc>
                  <a:txBody>
                    <a:bodyPr/>
                    <a:lstStyle/>
                    <a:p>
                      <a:pPr algn="l"/>
                      <a:r>
                        <a:rPr lang="en-US" sz="2400" b="1" dirty="0">
                          <a:solidFill>
                            <a:srgbClr val="ED7D3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14:15 – 14:45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EBDA"/>
                    </a:solidFill>
                  </a:tcPr>
                </a:tc>
                <a:tc>
                  <a:txBody>
                    <a:bodyPr/>
                    <a:lstStyle/>
                    <a:p>
                      <a:pPr algn="l"/>
                      <a:r>
                        <a:rPr lang="en-US" sz="2400" b="0" dirty="0">
                          <a:solidFill>
                            <a:srgbClr val="1B6583"/>
                          </a:solidFill>
                        </a:rPr>
                        <a:t>Interactive session on study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EBDA"/>
                    </a:solidFill>
                  </a:tcPr>
                </a:tc>
                <a:extLst>
                  <a:ext uri="{0D108BD9-81ED-4DB2-BD59-A6C34878D82A}">
                    <a16:rowId xmlns:a16="http://schemas.microsoft.com/office/drawing/2014/main" val="4063696643"/>
                  </a:ext>
                </a:extLst>
              </a:tr>
              <a:tr h="802309">
                <a:tc>
                  <a:txBody>
                    <a:bodyPr/>
                    <a:lstStyle/>
                    <a:p>
                      <a:pPr algn="l"/>
                      <a:r>
                        <a:rPr lang="en-US" sz="2400" b="1" dirty="0">
                          <a:solidFill>
                            <a:srgbClr val="ED7D3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14:45 – 15:00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0" dirty="0">
                          <a:solidFill>
                            <a:srgbClr val="1B6583"/>
                          </a:solidFill>
                        </a:rPr>
                        <a:t>Break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6196690"/>
                  </a:ext>
                </a:extLst>
              </a:tr>
              <a:tr h="774700">
                <a:tc>
                  <a:txBody>
                    <a:bodyPr/>
                    <a:lstStyle/>
                    <a:p>
                      <a:pPr algn="l"/>
                      <a:r>
                        <a:rPr lang="en-US" sz="2400" b="1" dirty="0">
                          <a:solidFill>
                            <a:srgbClr val="ED7D3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15:00 – 15:30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0" dirty="0">
                          <a:solidFill>
                            <a:srgbClr val="1B6583"/>
                          </a:solidFill>
                        </a:rPr>
                        <a:t>Cohort method and diagnostics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0990400"/>
                  </a:ext>
                </a:extLst>
              </a:tr>
              <a:tr h="774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ED7D3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15:30 – 16:00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0" dirty="0">
                          <a:solidFill>
                            <a:srgbClr val="1B6583"/>
                          </a:solidFill>
                        </a:rPr>
                        <a:t>Meta-analysis and negative controls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5885735"/>
                  </a:ext>
                </a:extLst>
              </a:tr>
              <a:tr h="774700">
                <a:tc>
                  <a:txBody>
                    <a:bodyPr/>
                    <a:lstStyle/>
                    <a:p>
                      <a:pPr algn="l"/>
                      <a:r>
                        <a:rPr lang="en-US" sz="2400" b="1" dirty="0">
                          <a:solidFill>
                            <a:srgbClr val="ED7D31"/>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16:00 – 17:00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0" dirty="0">
                          <a:solidFill>
                            <a:srgbClr val="1B6583"/>
                          </a:solidFill>
                        </a:rPr>
                        <a:t>Study execution: cohort building, Strategus, interpret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671927"/>
                  </a:ext>
                </a:extLst>
              </a:tr>
            </a:tbl>
          </a:graphicData>
        </a:graphic>
      </p:graphicFrame>
      <p:grpSp>
        <p:nvGrpSpPr>
          <p:cNvPr id="44" name="Group 43">
            <a:extLst>
              <a:ext uri="{FF2B5EF4-FFF2-40B4-BE49-F238E27FC236}">
                <a16:creationId xmlns:a16="http://schemas.microsoft.com/office/drawing/2014/main" id="{00CD0752-9391-939D-1CBE-1D2155F2D016}"/>
              </a:ext>
            </a:extLst>
          </p:cNvPr>
          <p:cNvGrpSpPr/>
          <p:nvPr/>
        </p:nvGrpSpPr>
        <p:grpSpPr>
          <a:xfrm>
            <a:off x="1367347" y="3443893"/>
            <a:ext cx="576467" cy="576467"/>
            <a:chOff x="1339903" y="3555430"/>
            <a:chExt cx="576467" cy="576467"/>
          </a:xfrm>
        </p:grpSpPr>
        <p:sp>
          <p:nvSpPr>
            <p:cNvPr id="41" name="Oval 40">
              <a:extLst>
                <a:ext uri="{FF2B5EF4-FFF2-40B4-BE49-F238E27FC236}">
                  <a16:creationId xmlns:a16="http://schemas.microsoft.com/office/drawing/2014/main" id="{49FDDF1A-E0FE-2163-2A3B-FA027D419711}"/>
                </a:ext>
              </a:extLst>
            </p:cNvPr>
            <p:cNvSpPr/>
            <p:nvPr/>
          </p:nvSpPr>
          <p:spPr>
            <a:xfrm>
              <a:off x="1339903" y="3555430"/>
              <a:ext cx="576467" cy="576467"/>
            </a:xfrm>
            <a:prstGeom prst="ellipse">
              <a:avLst/>
            </a:prstGeom>
            <a:solidFill>
              <a:srgbClr val="20425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Microscope outline">
              <a:extLst>
                <a:ext uri="{FF2B5EF4-FFF2-40B4-BE49-F238E27FC236}">
                  <a16:creationId xmlns:a16="http://schemas.microsoft.com/office/drawing/2014/main" id="{F9E71317-CD85-74AC-DEBD-EEBA6682E5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399536" y="3576336"/>
              <a:ext cx="457200" cy="457200"/>
            </a:xfrm>
            <a:prstGeom prst="rect">
              <a:avLst/>
            </a:prstGeom>
          </p:spPr>
        </p:pic>
      </p:grpSp>
    </p:spTree>
    <p:extLst>
      <p:ext uri="{BB962C8B-B14F-4D97-AF65-F5344CB8AC3E}">
        <p14:creationId xmlns:p14="http://schemas.microsoft.com/office/powerpoint/2010/main" val="337220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B055-F2EF-4549-C49B-66287E60264C}"/>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206AC891-AABE-BF51-12DB-B8E0D28480DB}"/>
              </a:ext>
            </a:extLst>
          </p:cNvPr>
          <p:cNvSpPr>
            <a:spLocks noGrp="1"/>
          </p:cNvSpPr>
          <p:nvPr>
            <p:ph idx="1"/>
          </p:nvPr>
        </p:nvSpPr>
        <p:spPr/>
        <p:txBody>
          <a:bodyPr>
            <a:normAutofit/>
          </a:bodyPr>
          <a:lstStyle/>
          <a:p>
            <a:pPr marL="0" indent="0">
              <a:buNone/>
            </a:pPr>
            <a:r>
              <a:rPr lang="en-US" dirty="0"/>
              <a:t>For patients with essential hypertension, do ACE inhibitors compared to ARBs decrease the risk of acute myocardial infarction and acute myocardial infarction? </a:t>
            </a:r>
          </a:p>
          <a:p>
            <a:endParaRPr lang="en-US" dirty="0"/>
          </a:p>
        </p:txBody>
      </p:sp>
    </p:spTree>
    <p:extLst>
      <p:ext uri="{BB962C8B-B14F-4D97-AF65-F5344CB8AC3E}">
        <p14:creationId xmlns:p14="http://schemas.microsoft.com/office/powerpoint/2010/main" val="24764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51C3-C451-A6B9-D1AC-C119BCE9DC5F}"/>
              </a:ext>
            </a:extLst>
          </p:cNvPr>
          <p:cNvSpPr>
            <a:spLocks noGrp="1"/>
          </p:cNvSpPr>
          <p:nvPr>
            <p:ph type="title"/>
          </p:nvPr>
        </p:nvSpPr>
        <p:spPr/>
        <p:txBody>
          <a:bodyPr/>
          <a:lstStyle/>
          <a:p>
            <a:r>
              <a:rPr lang="en-US" dirty="0"/>
              <a:t>Fill in the template!</a:t>
            </a:r>
          </a:p>
        </p:txBody>
      </p:sp>
      <p:sp>
        <p:nvSpPr>
          <p:cNvPr id="3" name="Content Placeholder 2">
            <a:extLst>
              <a:ext uri="{FF2B5EF4-FFF2-40B4-BE49-F238E27FC236}">
                <a16:creationId xmlns:a16="http://schemas.microsoft.com/office/drawing/2014/main" id="{2281D402-6131-D217-C387-B692C852C29C}"/>
              </a:ext>
            </a:extLst>
          </p:cNvPr>
          <p:cNvSpPr>
            <a:spLocks noGrp="1"/>
          </p:cNvSpPr>
          <p:nvPr>
            <p:ph idx="1"/>
          </p:nvPr>
        </p:nvSpPr>
        <p:spPr/>
        <p:txBody>
          <a:bodyPr/>
          <a:lstStyle/>
          <a:p>
            <a:pPr marL="0" indent="0">
              <a:buNone/>
            </a:pPr>
            <a:r>
              <a:rPr lang="en-US" sz="3200" b="0" i="0" dirty="0">
                <a:solidFill>
                  <a:srgbClr val="000000"/>
                </a:solidFill>
                <a:effectLst/>
                <a:latin typeface="Calibri" panose="020F0502020204030204" pitchFamily="34" charset="0"/>
              </a:rPr>
              <a:t>Does exposure to </a:t>
            </a:r>
            <a:r>
              <a:rPr lang="en-US" sz="3200" b="1" i="0" dirty="0">
                <a:solidFill>
                  <a:srgbClr val="77933C"/>
                </a:solidFill>
                <a:effectLst/>
                <a:latin typeface="Calibri" panose="020F0502020204030204" pitchFamily="34" charset="0"/>
              </a:rPr>
              <a:t>&lt;insert your favorite drug&gt;</a:t>
            </a:r>
            <a:r>
              <a:rPr lang="en-US" sz="3200" b="1" i="0" dirty="0">
                <a:solidFill>
                  <a:srgbClr val="4F6228"/>
                </a:solidFill>
                <a:effectLst/>
                <a:latin typeface="Calibri" panose="020F0502020204030204" pitchFamily="34" charset="0"/>
              </a:rPr>
              <a:t> </a:t>
            </a:r>
            <a:r>
              <a:rPr lang="en-US" sz="3200" b="0" i="0" dirty="0">
                <a:solidFill>
                  <a:srgbClr val="000000"/>
                </a:solidFill>
                <a:effectLst/>
                <a:latin typeface="Calibri" panose="020F0502020204030204" pitchFamily="34" charset="0"/>
              </a:rPr>
              <a:t>have a different risk of experiencing </a:t>
            </a:r>
            <a:r>
              <a:rPr lang="en-US" sz="3200" b="1" i="0" dirty="0">
                <a:solidFill>
                  <a:srgbClr val="376092"/>
                </a:solidFill>
                <a:effectLst/>
                <a:latin typeface="Calibri" panose="020F0502020204030204" pitchFamily="34" charset="0"/>
              </a:rPr>
              <a:t>&lt;insert any outcome (safety or benefit) &gt;</a:t>
            </a:r>
            <a:r>
              <a:rPr lang="en-US" sz="3200" b="1" i="0" dirty="0">
                <a:solidFill>
                  <a:srgbClr val="FF0000"/>
                </a:solidFill>
                <a:effectLst/>
                <a:latin typeface="Calibri" panose="020F0502020204030204" pitchFamily="34" charset="0"/>
              </a:rPr>
              <a:t> </a:t>
            </a:r>
            <a:r>
              <a:rPr lang="en-US" sz="3200" b="0" i="0" dirty="0">
                <a:solidFill>
                  <a:srgbClr val="000000"/>
                </a:solidFill>
                <a:effectLst/>
                <a:latin typeface="Calibri" panose="020F0502020204030204" pitchFamily="34" charset="0"/>
              </a:rPr>
              <a:t>within </a:t>
            </a:r>
            <a:r>
              <a:rPr lang="en-US" sz="3200" b="1" i="0" dirty="0">
                <a:solidFill>
                  <a:srgbClr val="E46C0A"/>
                </a:solidFill>
                <a:effectLst/>
                <a:latin typeface="Calibri" panose="020F0502020204030204" pitchFamily="34" charset="0"/>
              </a:rPr>
              <a:t>&lt;time horizon following exposure start</a:t>
            </a:r>
            <a:r>
              <a:rPr lang="en-US" sz="3200" b="0" i="0" dirty="0">
                <a:solidFill>
                  <a:srgbClr val="E46C0A"/>
                </a:solidFill>
                <a:effectLst/>
                <a:latin typeface="Calibri" panose="020F0502020204030204" pitchFamily="34" charset="0"/>
              </a:rPr>
              <a:t>&gt;, </a:t>
            </a:r>
            <a:r>
              <a:rPr lang="en-US" sz="3200" b="0" i="0" dirty="0">
                <a:solidFill>
                  <a:srgbClr val="000000"/>
                </a:solidFill>
                <a:effectLst/>
                <a:latin typeface="Calibri" panose="020F0502020204030204" pitchFamily="34" charset="0"/>
              </a:rPr>
              <a:t>relative to </a:t>
            </a:r>
            <a:r>
              <a:rPr lang="en-US" sz="3200" b="1" i="0" dirty="0">
                <a:solidFill>
                  <a:srgbClr val="7030A0"/>
                </a:solidFill>
                <a:effectLst/>
                <a:latin typeface="Calibri" panose="020F0502020204030204" pitchFamily="34" charset="0"/>
              </a:rPr>
              <a:t>&lt;insert your comparator treatment&gt;</a:t>
            </a:r>
            <a:r>
              <a:rPr lang="en-US" sz="3200" b="0" i="0" dirty="0">
                <a:solidFill>
                  <a:srgbClr val="000000"/>
                </a:solidFill>
                <a:effectLst/>
                <a:latin typeface="Calibri" panose="020F0502020204030204" pitchFamily="34" charset="0"/>
              </a:rPr>
              <a:t>?</a:t>
            </a:r>
            <a:endParaRPr lang="en-US" dirty="0"/>
          </a:p>
        </p:txBody>
      </p:sp>
    </p:spTree>
    <p:extLst>
      <p:ext uri="{BB962C8B-B14F-4D97-AF65-F5344CB8AC3E}">
        <p14:creationId xmlns:p14="http://schemas.microsoft.com/office/powerpoint/2010/main" val="6453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7A24-1BFC-17F7-539F-482CB79336A7}"/>
              </a:ext>
            </a:extLst>
          </p:cNvPr>
          <p:cNvSpPr>
            <a:spLocks noGrp="1"/>
          </p:cNvSpPr>
          <p:nvPr>
            <p:ph type="title"/>
          </p:nvPr>
        </p:nvSpPr>
        <p:spPr/>
        <p:txBody>
          <a:bodyPr/>
          <a:lstStyle/>
          <a:p>
            <a:r>
              <a:rPr lang="en-US" dirty="0"/>
              <a:t>Filled-in template</a:t>
            </a:r>
          </a:p>
        </p:txBody>
      </p:sp>
      <p:sp>
        <p:nvSpPr>
          <p:cNvPr id="3" name="Content Placeholder 2">
            <a:extLst>
              <a:ext uri="{FF2B5EF4-FFF2-40B4-BE49-F238E27FC236}">
                <a16:creationId xmlns:a16="http://schemas.microsoft.com/office/drawing/2014/main" id="{E52E4979-3F55-17AC-D430-FF9BE609BC2C}"/>
              </a:ext>
            </a:extLst>
          </p:cNvPr>
          <p:cNvSpPr>
            <a:spLocks noGrp="1"/>
          </p:cNvSpPr>
          <p:nvPr>
            <p:ph idx="1"/>
          </p:nvPr>
        </p:nvSpPr>
        <p:spPr/>
        <p:txBody>
          <a:bodyPr/>
          <a:lstStyle/>
          <a:p>
            <a:pPr marL="0" indent="0">
              <a:buNone/>
            </a:pPr>
            <a:r>
              <a:rPr lang="en-US" sz="3200" b="0" i="0" u="none" strike="noStrike" dirty="0">
                <a:solidFill>
                  <a:srgbClr val="000000"/>
                </a:solidFill>
                <a:effectLst/>
                <a:latin typeface="Calibri" panose="020F0502020204030204" pitchFamily="34" charset="0"/>
              </a:rPr>
              <a:t>Does exposure to </a:t>
            </a:r>
            <a:r>
              <a:rPr lang="en-US" sz="3200" b="1" i="0" u="none" strike="noStrike" dirty="0">
                <a:solidFill>
                  <a:srgbClr val="77933C"/>
                </a:solidFill>
                <a:effectLst/>
                <a:latin typeface="Calibri" panose="020F0502020204030204" pitchFamily="34" charset="0"/>
              </a:rPr>
              <a:t>ACE inhibitors</a:t>
            </a:r>
            <a:r>
              <a:rPr lang="en-US" sz="3200" b="1" i="0" u="none" strike="noStrike" dirty="0">
                <a:solidFill>
                  <a:srgbClr val="4F6228"/>
                </a:solidFill>
                <a:effectLst/>
                <a:latin typeface="Calibri" panose="020F0502020204030204" pitchFamily="34" charset="0"/>
              </a:rPr>
              <a:t> </a:t>
            </a:r>
            <a:r>
              <a:rPr lang="en-US" sz="3200" b="0" i="0" u="none" strike="noStrike" dirty="0">
                <a:solidFill>
                  <a:srgbClr val="000000"/>
                </a:solidFill>
                <a:effectLst/>
                <a:latin typeface="Calibri" panose="020F0502020204030204" pitchFamily="34" charset="0"/>
              </a:rPr>
              <a:t>have a different risk of experiencing </a:t>
            </a:r>
            <a:r>
              <a:rPr lang="en-US" sz="3200" b="1" i="0" u="none" strike="noStrike" dirty="0">
                <a:solidFill>
                  <a:srgbClr val="376092"/>
                </a:solidFill>
                <a:effectLst/>
                <a:latin typeface="Calibri" panose="020F0502020204030204" pitchFamily="34" charset="0"/>
              </a:rPr>
              <a:t>AMI</a:t>
            </a:r>
            <a:r>
              <a:rPr lang="en-US" b="1" dirty="0">
                <a:solidFill>
                  <a:srgbClr val="FF0000"/>
                </a:solidFill>
                <a:latin typeface="Calibri" panose="020F0502020204030204" pitchFamily="34" charset="0"/>
              </a:rPr>
              <a:t> </a:t>
            </a:r>
            <a:r>
              <a:rPr lang="en-US" sz="3200" b="0" i="0" u="none" strike="noStrike" dirty="0">
                <a:solidFill>
                  <a:srgbClr val="000000"/>
                </a:solidFill>
                <a:effectLst/>
                <a:latin typeface="Calibri" panose="020F0502020204030204" pitchFamily="34" charset="0"/>
              </a:rPr>
              <a:t>while </a:t>
            </a:r>
            <a:r>
              <a:rPr lang="en-US" sz="3200" b="1" i="0" u="none" strike="noStrike" dirty="0">
                <a:solidFill>
                  <a:srgbClr val="E46C0A"/>
                </a:solidFill>
                <a:effectLst/>
                <a:latin typeface="Calibri" panose="020F0502020204030204" pitchFamily="34" charset="0"/>
              </a:rPr>
              <a:t>exposed to drug</a:t>
            </a:r>
            <a:r>
              <a:rPr lang="en-US" sz="3200" b="0" i="0" u="none" strike="noStrike" dirty="0">
                <a:solidFill>
                  <a:srgbClr val="000000"/>
                </a:solidFill>
                <a:effectLst/>
                <a:latin typeface="Calibri" panose="020F0502020204030204" pitchFamily="34" charset="0"/>
              </a:rPr>
              <a:t>,</a:t>
            </a:r>
            <a:r>
              <a:rPr lang="en-US" sz="3200" b="0" i="0" u="none" strike="noStrike" dirty="0">
                <a:solidFill>
                  <a:srgbClr val="E46C0A"/>
                </a:solidFill>
                <a:effectLst/>
                <a:latin typeface="Calibri" panose="020F0502020204030204" pitchFamily="34" charset="0"/>
              </a:rPr>
              <a:t> </a:t>
            </a:r>
            <a:r>
              <a:rPr lang="en-US" sz="3200" b="0" i="0" u="none" strike="noStrike" dirty="0">
                <a:solidFill>
                  <a:srgbClr val="000000"/>
                </a:solidFill>
                <a:effectLst/>
                <a:latin typeface="Calibri" panose="020F0502020204030204" pitchFamily="34" charset="0"/>
              </a:rPr>
              <a:t>relative to </a:t>
            </a:r>
            <a:r>
              <a:rPr lang="en-US" sz="3200" b="1" i="0" u="none" strike="noStrike" dirty="0">
                <a:solidFill>
                  <a:srgbClr val="7030A0"/>
                </a:solidFill>
                <a:effectLst/>
                <a:latin typeface="Calibri" panose="020F0502020204030204" pitchFamily="34" charset="0"/>
              </a:rPr>
              <a:t>ARBs</a:t>
            </a:r>
            <a:r>
              <a:rPr lang="en-US" sz="3200" b="0" i="0" u="none" strike="noStrike" dirty="0">
                <a:solidFill>
                  <a:srgbClr val="000000"/>
                </a:solidFill>
                <a:effectLst/>
                <a:latin typeface="Calibri" panose="020F0502020204030204" pitchFamily="34" charset="0"/>
              </a:rPr>
              <a:t>?</a:t>
            </a:r>
          </a:p>
          <a:p>
            <a:pPr marL="0" indent="0">
              <a:buNone/>
            </a:pPr>
            <a:endParaRPr lang="en-US" dirty="0">
              <a:solidFill>
                <a:srgbClr val="000000"/>
              </a:solidFill>
              <a:latin typeface="Calibri" panose="020F0502020204030204" pitchFamily="34" charset="0"/>
            </a:endParaRPr>
          </a:p>
          <a:p>
            <a:pPr marL="0" indent="0">
              <a:buNone/>
            </a:pPr>
            <a:r>
              <a:rPr lang="en-US" dirty="0">
                <a:solidFill>
                  <a:srgbClr val="000000"/>
                </a:solidFill>
                <a:latin typeface="Calibri" panose="020F0502020204030204" pitchFamily="34" charset="0"/>
              </a:rPr>
              <a:t>Does exposure to </a:t>
            </a:r>
            <a:r>
              <a:rPr lang="en-US" b="1" dirty="0">
                <a:solidFill>
                  <a:srgbClr val="77933C"/>
                </a:solidFill>
                <a:latin typeface="Calibri" panose="020F0502020204030204" pitchFamily="34" charset="0"/>
              </a:rPr>
              <a:t>ACE inhibitors</a:t>
            </a:r>
            <a:r>
              <a:rPr lang="en-US" b="1" dirty="0">
                <a:solidFill>
                  <a:srgbClr val="4F6228"/>
                </a:solidFill>
                <a:latin typeface="Calibri" panose="020F0502020204030204" pitchFamily="34" charset="0"/>
              </a:rPr>
              <a:t> </a:t>
            </a:r>
            <a:r>
              <a:rPr lang="en-US" dirty="0">
                <a:solidFill>
                  <a:srgbClr val="000000"/>
                </a:solidFill>
                <a:latin typeface="Calibri" panose="020F0502020204030204" pitchFamily="34" charset="0"/>
              </a:rPr>
              <a:t>have a different risk of experiencing </a:t>
            </a:r>
            <a:r>
              <a:rPr lang="en-US" b="1" dirty="0">
                <a:solidFill>
                  <a:srgbClr val="376092"/>
                </a:solidFill>
                <a:latin typeface="Calibri" panose="020F0502020204030204" pitchFamily="34" charset="0"/>
              </a:rPr>
              <a:t>angioedema</a:t>
            </a:r>
            <a:r>
              <a:rPr lang="en-US" dirty="0">
                <a:solidFill>
                  <a:srgbClr val="000000"/>
                </a:solidFill>
                <a:latin typeface="Calibri" panose="020F0502020204030204" pitchFamily="34" charset="0"/>
              </a:rPr>
              <a:t> while </a:t>
            </a:r>
            <a:r>
              <a:rPr lang="en-US" b="1" dirty="0">
                <a:solidFill>
                  <a:srgbClr val="E46C0A"/>
                </a:solidFill>
                <a:latin typeface="Calibri" panose="020F0502020204030204" pitchFamily="34" charset="0"/>
              </a:rPr>
              <a:t>exposed to drug</a:t>
            </a:r>
            <a:r>
              <a:rPr lang="en-US" dirty="0">
                <a:solidFill>
                  <a:srgbClr val="000000"/>
                </a:solidFill>
                <a:latin typeface="Calibri" panose="020F0502020204030204" pitchFamily="34" charset="0"/>
              </a:rPr>
              <a:t>,</a:t>
            </a:r>
            <a:r>
              <a:rPr lang="en-US" dirty="0">
                <a:solidFill>
                  <a:srgbClr val="E46C0A"/>
                </a:solidFill>
                <a:latin typeface="Calibri" panose="020F0502020204030204" pitchFamily="34" charset="0"/>
              </a:rPr>
              <a:t> </a:t>
            </a:r>
            <a:r>
              <a:rPr lang="en-US" dirty="0">
                <a:solidFill>
                  <a:srgbClr val="000000"/>
                </a:solidFill>
                <a:latin typeface="Calibri" panose="020F0502020204030204" pitchFamily="34" charset="0"/>
              </a:rPr>
              <a:t>relative to </a:t>
            </a:r>
            <a:r>
              <a:rPr lang="en-US" b="1" dirty="0">
                <a:solidFill>
                  <a:srgbClr val="7030A0"/>
                </a:solidFill>
                <a:latin typeface="Calibri" panose="020F0502020204030204" pitchFamily="34" charset="0"/>
              </a:rPr>
              <a:t>ARBs</a:t>
            </a:r>
            <a:r>
              <a:rPr lang="en-US" dirty="0">
                <a:solidFill>
                  <a:srgbClr val="000000"/>
                </a:solidFill>
                <a:latin typeface="Calibri" panose="020F0502020204030204" pitchFamily="34" charset="0"/>
              </a:rPr>
              <a:t>?</a:t>
            </a:r>
          </a:p>
          <a:p>
            <a:pPr marL="0" indent="0">
              <a:buNone/>
            </a:pPr>
            <a:endParaRPr lang="en-US" sz="3200" b="0" i="0" u="none" strike="noStrike" dirty="0">
              <a:solidFill>
                <a:srgbClr val="000000"/>
              </a:solidFill>
              <a:effectLst/>
              <a:latin typeface="Calibri" panose="020F0502020204030204" pitchFamily="34" charset="0"/>
            </a:endParaRPr>
          </a:p>
          <a:p>
            <a:pPr marL="0" indent="0">
              <a:buNone/>
            </a:pPr>
            <a:endParaRPr lang="en-US" dirty="0">
              <a:solidFill>
                <a:srgbClr val="000000"/>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16835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5AB7-2397-CE35-0100-D6B7F3247E32}"/>
              </a:ext>
            </a:extLst>
          </p:cNvPr>
          <p:cNvSpPr>
            <a:spLocks noGrp="1"/>
          </p:cNvSpPr>
          <p:nvPr>
            <p:ph type="title"/>
          </p:nvPr>
        </p:nvSpPr>
        <p:spPr/>
        <p:txBody>
          <a:bodyPr/>
          <a:lstStyle/>
          <a:p>
            <a:r>
              <a:rPr lang="en-US" dirty="0"/>
              <a:t>Compare to no exposure?</a:t>
            </a:r>
          </a:p>
        </p:txBody>
      </p:sp>
      <p:sp>
        <p:nvSpPr>
          <p:cNvPr id="3" name="Content Placeholder 2">
            <a:extLst>
              <a:ext uri="{FF2B5EF4-FFF2-40B4-BE49-F238E27FC236}">
                <a16:creationId xmlns:a16="http://schemas.microsoft.com/office/drawing/2014/main" id="{8565F5F9-EF35-A7A5-D77F-96765D832EEF}"/>
              </a:ext>
            </a:extLst>
          </p:cNvPr>
          <p:cNvSpPr>
            <a:spLocks noGrp="1"/>
          </p:cNvSpPr>
          <p:nvPr>
            <p:ph idx="1"/>
          </p:nvPr>
        </p:nvSpPr>
        <p:spPr/>
        <p:txBody>
          <a:bodyPr/>
          <a:lstStyle/>
          <a:p>
            <a:pPr marL="0" indent="0">
              <a:buNone/>
            </a:pPr>
            <a:r>
              <a:rPr lang="en-US" dirty="0"/>
              <a:t>Why does the template require a comparator?</a:t>
            </a:r>
          </a:p>
          <a:p>
            <a:pPr marL="514350" indent="-514350">
              <a:buFont typeface="+mj-lt"/>
              <a:buAutoNum type="alphaLcPeriod"/>
            </a:pPr>
            <a:r>
              <a:rPr lang="en-US" dirty="0"/>
              <a:t>A limitation of the OHDSI tools. Better tools would allow you to do that</a:t>
            </a:r>
          </a:p>
          <a:p>
            <a:pPr marL="514350" indent="-514350">
              <a:buFont typeface="+mj-lt"/>
              <a:buAutoNum type="alphaLcPeriod"/>
            </a:pPr>
            <a:r>
              <a:rPr lang="en-US" dirty="0"/>
              <a:t>Because there are fundamental problems with a no-use comparator</a:t>
            </a:r>
          </a:p>
          <a:p>
            <a:pPr marL="514350" indent="-514350">
              <a:buFont typeface="+mj-lt"/>
              <a:buAutoNum type="alphaLcPeriod"/>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6528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B02A-19B5-52A6-D53E-36DEA22B5CEE}"/>
              </a:ext>
            </a:extLst>
          </p:cNvPr>
          <p:cNvSpPr>
            <a:spLocks noGrp="1"/>
          </p:cNvSpPr>
          <p:nvPr>
            <p:ph type="title"/>
          </p:nvPr>
        </p:nvSpPr>
        <p:spPr/>
        <p:txBody>
          <a:bodyPr/>
          <a:lstStyle/>
          <a:p>
            <a:r>
              <a:rPr lang="en-US" dirty="0"/>
              <a:t>Cohort definition for ACE inhibitors</a:t>
            </a:r>
          </a:p>
        </p:txBody>
      </p:sp>
      <p:sp>
        <p:nvSpPr>
          <p:cNvPr id="3" name="Content Placeholder 2">
            <a:extLst>
              <a:ext uri="{FF2B5EF4-FFF2-40B4-BE49-F238E27FC236}">
                <a16:creationId xmlns:a16="http://schemas.microsoft.com/office/drawing/2014/main" id="{338C283E-8A99-AE94-1717-4834E99A1393}"/>
              </a:ext>
            </a:extLst>
          </p:cNvPr>
          <p:cNvSpPr>
            <a:spLocks noGrp="1"/>
          </p:cNvSpPr>
          <p:nvPr>
            <p:ph idx="1"/>
          </p:nvPr>
        </p:nvSpPr>
        <p:spPr/>
        <p:txBody>
          <a:bodyPr/>
          <a:lstStyle/>
          <a:p>
            <a:r>
              <a:rPr lang="en-US" dirty="0"/>
              <a:t>What is the index event? (Cohort start)</a:t>
            </a:r>
          </a:p>
          <a:p>
            <a:r>
              <a:rPr lang="en-US" dirty="0"/>
              <a:t>What inclusion / exclusion criteria?</a:t>
            </a:r>
          </a:p>
          <a:p>
            <a:r>
              <a:rPr lang="en-US" dirty="0"/>
              <a:t>What are the cohort exit criteria? (Cohort end)</a:t>
            </a:r>
          </a:p>
        </p:txBody>
      </p:sp>
    </p:spTree>
    <p:extLst>
      <p:ext uri="{BB962C8B-B14F-4D97-AF65-F5344CB8AC3E}">
        <p14:creationId xmlns:p14="http://schemas.microsoft.com/office/powerpoint/2010/main" val="424713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73711-13FB-470D-E24B-934712CF7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AF23F-ACB8-A8AC-CDD9-E990F9882F47}"/>
              </a:ext>
            </a:extLst>
          </p:cNvPr>
          <p:cNvSpPr>
            <a:spLocks noGrp="1"/>
          </p:cNvSpPr>
          <p:nvPr>
            <p:ph type="title"/>
          </p:nvPr>
        </p:nvSpPr>
        <p:spPr/>
        <p:txBody>
          <a:bodyPr/>
          <a:lstStyle/>
          <a:p>
            <a:r>
              <a:rPr lang="en-US" dirty="0"/>
              <a:t>Cohort definition for ARBs</a:t>
            </a:r>
          </a:p>
        </p:txBody>
      </p:sp>
      <p:sp>
        <p:nvSpPr>
          <p:cNvPr id="3" name="Content Placeholder 2">
            <a:extLst>
              <a:ext uri="{FF2B5EF4-FFF2-40B4-BE49-F238E27FC236}">
                <a16:creationId xmlns:a16="http://schemas.microsoft.com/office/drawing/2014/main" id="{5343D886-7AC2-C6F6-53C6-6E2DEFBFA741}"/>
              </a:ext>
            </a:extLst>
          </p:cNvPr>
          <p:cNvSpPr>
            <a:spLocks noGrp="1"/>
          </p:cNvSpPr>
          <p:nvPr>
            <p:ph idx="1"/>
          </p:nvPr>
        </p:nvSpPr>
        <p:spPr/>
        <p:txBody>
          <a:bodyPr/>
          <a:lstStyle/>
          <a:p>
            <a:r>
              <a:rPr lang="en-US" dirty="0"/>
              <a:t>What is the index event? (Cohort start)</a:t>
            </a:r>
          </a:p>
          <a:p>
            <a:r>
              <a:rPr lang="en-US" dirty="0"/>
              <a:t>What inclusion / exclusion criteria?</a:t>
            </a:r>
          </a:p>
          <a:p>
            <a:r>
              <a:rPr lang="en-US" dirty="0"/>
              <a:t>What are the cohort exit criteria? (Cohort end)</a:t>
            </a:r>
          </a:p>
        </p:txBody>
      </p:sp>
    </p:spTree>
    <p:extLst>
      <p:ext uri="{BB962C8B-B14F-4D97-AF65-F5344CB8AC3E}">
        <p14:creationId xmlns:p14="http://schemas.microsoft.com/office/powerpoint/2010/main" val="341312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6738-1AFA-C431-9CF5-C353FB03B408}"/>
              </a:ext>
            </a:extLst>
          </p:cNvPr>
          <p:cNvSpPr>
            <a:spLocks noGrp="1"/>
          </p:cNvSpPr>
          <p:nvPr>
            <p:ph type="title"/>
          </p:nvPr>
        </p:nvSpPr>
        <p:spPr/>
        <p:txBody>
          <a:bodyPr>
            <a:normAutofit fontScale="90000"/>
          </a:bodyPr>
          <a:lstStyle/>
          <a:p>
            <a:r>
              <a:rPr lang="en-US" dirty="0"/>
              <a:t>What should we do with people who have </a:t>
            </a:r>
            <a:br>
              <a:rPr lang="en-US" dirty="0"/>
            </a:br>
            <a:r>
              <a:rPr lang="en-US" dirty="0"/>
              <a:t>used both ACE inhibitors and ARBs?</a:t>
            </a:r>
          </a:p>
        </p:txBody>
      </p:sp>
      <p:sp>
        <p:nvSpPr>
          <p:cNvPr id="3" name="Content Placeholder 2">
            <a:extLst>
              <a:ext uri="{FF2B5EF4-FFF2-40B4-BE49-F238E27FC236}">
                <a16:creationId xmlns:a16="http://schemas.microsoft.com/office/drawing/2014/main" id="{0E3A6D27-39BC-77B0-695A-8C8E5E0B3669}"/>
              </a:ext>
            </a:extLst>
          </p:cNvPr>
          <p:cNvSpPr>
            <a:spLocks noGrp="1"/>
          </p:cNvSpPr>
          <p:nvPr>
            <p:ph idx="1"/>
          </p:nvPr>
        </p:nvSpPr>
        <p:spPr/>
        <p:txBody>
          <a:bodyPr/>
          <a:lstStyle/>
          <a:p>
            <a:pPr marL="514350" indent="-514350">
              <a:buAutoNum type="alphaLcPeriod"/>
            </a:pPr>
            <a:r>
              <a:rPr lang="en-US" dirty="0"/>
              <a:t>Create exclusion criteria that remove them from both exposure cohorts</a:t>
            </a:r>
          </a:p>
          <a:p>
            <a:pPr marL="514350" indent="-514350">
              <a:buAutoNum type="alphaLcPeriod"/>
            </a:pPr>
            <a:r>
              <a:rPr lang="en-US" dirty="0"/>
              <a:t>Create exclusion criteria that remove people from </a:t>
            </a:r>
            <a:r>
              <a:rPr lang="en-US" dirty="0" err="1"/>
              <a:t>ACEis</a:t>
            </a:r>
            <a:r>
              <a:rPr lang="en-US" dirty="0"/>
              <a:t> who have used ARBs before, and the other way around</a:t>
            </a:r>
          </a:p>
          <a:p>
            <a:pPr marL="514350" indent="-514350">
              <a:buAutoNum type="alphaLcPeriod"/>
            </a:pPr>
            <a:r>
              <a:rPr lang="en-US" dirty="0"/>
              <a:t>Trust the OHDSI analytics to solve this</a:t>
            </a:r>
          </a:p>
          <a:p>
            <a:pPr marL="514350" indent="-514350">
              <a:buAutoNum type="alphaLcPeriod"/>
            </a:pPr>
            <a:endParaRPr lang="en-US" dirty="0"/>
          </a:p>
          <a:p>
            <a:pPr marL="0" indent="0">
              <a:buNone/>
            </a:pPr>
            <a:r>
              <a:rPr lang="en-US" dirty="0"/>
              <a:t>What is the advantage of this?</a:t>
            </a:r>
          </a:p>
        </p:txBody>
      </p:sp>
    </p:spTree>
    <p:extLst>
      <p:ext uri="{BB962C8B-B14F-4D97-AF65-F5344CB8AC3E}">
        <p14:creationId xmlns:p14="http://schemas.microsoft.com/office/powerpoint/2010/main" val="501094226"/>
      </p:ext>
    </p:extLst>
  </p:cSld>
  <p:clrMapOvr>
    <a:masterClrMapping/>
  </p:clrMapOvr>
</p:sld>
</file>

<file path=ppt/theme/theme1.xml><?xml version="1.0" encoding="utf-8"?>
<a:theme xmlns:a="http://schemas.openxmlformats.org/drawingml/2006/main" name="OHDSI template 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C07834CEF4214BA40D7D1F17091115" ma:contentTypeVersion="14" ma:contentTypeDescription="Create a new document." ma:contentTypeScope="" ma:versionID="b201846d274b204bf604c307bba038e9">
  <xsd:schema xmlns:xsd="http://www.w3.org/2001/XMLSchema" xmlns:xs="http://www.w3.org/2001/XMLSchema" xmlns:p="http://schemas.microsoft.com/office/2006/metadata/properties" xmlns:ns2="4dc8e624-6232-440a-a400-ac6ce3c7e010" xmlns:ns3="9d960eb0-b5ea-436c-a476-b441e960d1d3" targetNamespace="http://schemas.microsoft.com/office/2006/metadata/properties" ma:root="true" ma:fieldsID="3d1ba98ab360c5f1ca710c4ee482e668" ns2:_="" ns3:_="">
    <xsd:import namespace="4dc8e624-6232-440a-a400-ac6ce3c7e010"/>
    <xsd:import namespace="9d960eb0-b5ea-436c-a476-b441e960d1d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c8e624-6232-440a-a400-ac6ce3c7e0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d960eb0-b5ea-436c-a476-b441e960d1d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2ADE9E-A583-428F-B6E4-E1FF205C6F42}">
  <ds:schemaRefs>
    <ds:schemaRef ds:uri="http://purl.org/dc/dcmitype/"/>
    <ds:schemaRef ds:uri="9d960eb0-b5ea-436c-a476-b441e960d1d3"/>
    <ds:schemaRef ds:uri="http://www.w3.org/XML/1998/namespace"/>
    <ds:schemaRef ds:uri="http://schemas.microsoft.com/office/2006/metadata/properties"/>
    <ds:schemaRef ds:uri="http://schemas.microsoft.com/office/2006/documentManagement/types"/>
    <ds:schemaRef ds:uri="http://purl.org/dc/terms/"/>
    <ds:schemaRef ds:uri="4dc8e624-6232-440a-a400-ac6ce3c7e010"/>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82C8E8F3-D973-49BD-A292-34CE1C7538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c8e624-6232-440a-a400-ac6ce3c7e010"/>
    <ds:schemaRef ds:uri="9d960eb0-b5ea-436c-a476-b441e960d1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BEA753-5371-4B5F-BDCD-119170642D05}">
  <ds:schemaRefs>
    <ds:schemaRef ds:uri="http://schemas.microsoft.com/sharepoint/v3/contenttype/forms"/>
  </ds:schemaRefs>
</ds:datastoreItem>
</file>

<file path=docMetadata/LabelInfo.xml><?xml version="1.0" encoding="utf-8"?>
<clbl:labelList xmlns:clbl="http://schemas.microsoft.com/office/2020/mipLabelMetadata">
  <clbl:label id="{3ca48ea3-8c75-4d36-b64f-70604b11fd22}" enabled="1" method="Standard" siteId="{3ac94b33-9135-4821-9502-eafda6592a35}" removed="0"/>
</clbl:labelList>
</file>

<file path=docProps/app.xml><?xml version="1.0" encoding="utf-8"?>
<Properties xmlns="http://schemas.openxmlformats.org/officeDocument/2006/extended-properties" xmlns:vt="http://schemas.openxmlformats.org/officeDocument/2006/docPropsVTypes">
  <Template>OHDSI template widescreen</Template>
  <TotalTime>3062</TotalTime>
  <Words>802</Words>
  <Application>Microsoft Macintosh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OHDSI template widescreen</vt:lpstr>
      <vt:lpstr>Interactive session on study design</vt:lpstr>
      <vt:lpstr>AGENDA</vt:lpstr>
      <vt:lpstr>Research question</vt:lpstr>
      <vt:lpstr>Fill in the template!</vt:lpstr>
      <vt:lpstr>Filled-in template</vt:lpstr>
      <vt:lpstr>Compare to no exposure?</vt:lpstr>
      <vt:lpstr>Cohort definition for ACE inhibitors</vt:lpstr>
      <vt:lpstr>Cohort definition for ARBs</vt:lpstr>
      <vt:lpstr>What should we do with people who have  used both ACE inhibitors and ARBs?</vt:lpstr>
      <vt:lpstr>What is the indication cohort definition?</vt:lpstr>
      <vt:lpstr>Acute Myocardial Infarction</vt:lpstr>
      <vt:lpstr>Angioedema</vt:lpstr>
      <vt:lpstr>Should we restrict the outcome cohort to people in the exposure cohorts?</vt:lpstr>
      <vt:lpstr>What is the time-at-risk?</vt:lpstr>
      <vt:lpstr>What covariates should go in the propensity model?</vt:lpstr>
      <vt:lpstr>Negative control outcomes</vt:lpstr>
      <vt:lpstr>Strategus inputs</vt:lpstr>
      <vt:lpstr>Standard Strategus outputs</vt:lpstr>
    </vt:vector>
  </TitlesOfParts>
  <Company>Johnson &amp; Johnson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Ryan</dc:creator>
  <cp:lastModifiedBy>Martijn Schuemie</cp:lastModifiedBy>
  <cp:revision>204</cp:revision>
  <dcterms:created xsi:type="dcterms:W3CDTF">2013-12-30T14:14:20Z</dcterms:created>
  <dcterms:modified xsi:type="dcterms:W3CDTF">2025-10-06T19:41:00Z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0x010100E3C07834CEF4214BA40D7D1F17091115</vt:lpwstr>
  </property>
</Properties>
</file>