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7"/>
  </p:notesMasterIdLst>
  <p:sldIdLst>
    <p:sldId id="369" r:id="rId5"/>
    <p:sldId id="2147480064" r:id="rId6"/>
    <p:sldId id="2147480067" r:id="rId7"/>
    <p:sldId id="2147480066" r:id="rId8"/>
    <p:sldId id="2147480065" r:id="rId9"/>
    <p:sldId id="2147480068" r:id="rId10"/>
    <p:sldId id="2147480069" r:id="rId11"/>
    <p:sldId id="2147480074" r:id="rId12"/>
    <p:sldId id="2147480070" r:id="rId13"/>
    <p:sldId id="397" r:id="rId14"/>
    <p:sldId id="2147480091" r:id="rId15"/>
    <p:sldId id="2147480093" r:id="rId16"/>
    <p:sldId id="384" r:id="rId17"/>
    <p:sldId id="15368035" r:id="rId18"/>
    <p:sldId id="2147480095" r:id="rId19"/>
    <p:sldId id="15368034" r:id="rId20"/>
    <p:sldId id="2147480094" r:id="rId21"/>
    <p:sldId id="15368028" r:id="rId22"/>
    <p:sldId id="15368029" r:id="rId23"/>
    <p:sldId id="269" r:id="rId24"/>
    <p:sldId id="390" r:id="rId25"/>
    <p:sldId id="393" r:id="rId26"/>
    <p:sldId id="2147480097" r:id="rId27"/>
    <p:sldId id="2147480098" r:id="rId28"/>
    <p:sldId id="276" r:id="rId29"/>
    <p:sldId id="2147480092" r:id="rId30"/>
    <p:sldId id="2147480081" r:id="rId31"/>
    <p:sldId id="2147480099" r:id="rId32"/>
    <p:sldId id="2147480088" r:id="rId33"/>
    <p:sldId id="2147480089" r:id="rId34"/>
    <p:sldId id="15367955" r:id="rId35"/>
    <p:sldId id="2147480059" r:id="rId36"/>
    <p:sldId id="2147480060" r:id="rId37"/>
    <p:sldId id="15367896" r:id="rId38"/>
    <p:sldId id="2147480044" r:id="rId39"/>
    <p:sldId id="2147480043" r:id="rId40"/>
    <p:sldId id="2147480028" r:id="rId41"/>
    <p:sldId id="2147480045" r:id="rId42"/>
    <p:sldId id="2147480046" r:id="rId43"/>
    <p:sldId id="2147480041" r:id="rId44"/>
    <p:sldId id="2147480042" r:id="rId45"/>
    <p:sldId id="214748004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hort Methods-Tara" id="{D81405DB-5C85-4E8E-820F-C9E3EB65BF32}">
          <p14:sldIdLst>
            <p14:sldId id="369"/>
            <p14:sldId id="2147480064"/>
            <p14:sldId id="2147480067"/>
            <p14:sldId id="2147480066"/>
            <p14:sldId id="2147480065"/>
            <p14:sldId id="2147480068"/>
            <p14:sldId id="2147480069"/>
            <p14:sldId id="2147480074"/>
            <p14:sldId id="2147480070"/>
            <p14:sldId id="397"/>
            <p14:sldId id="2147480091"/>
            <p14:sldId id="2147480093"/>
            <p14:sldId id="384"/>
            <p14:sldId id="15368035"/>
            <p14:sldId id="2147480095"/>
            <p14:sldId id="15368034"/>
            <p14:sldId id="2147480094"/>
            <p14:sldId id="15368028"/>
            <p14:sldId id="15368029"/>
            <p14:sldId id="269"/>
            <p14:sldId id="390"/>
            <p14:sldId id="393"/>
            <p14:sldId id="2147480097"/>
            <p14:sldId id="2147480098"/>
            <p14:sldId id="276"/>
            <p14:sldId id="2147480092"/>
            <p14:sldId id="2147480081"/>
            <p14:sldId id="2147480099"/>
            <p14:sldId id="2147480088"/>
            <p14:sldId id="2147480089"/>
            <p14:sldId id="15367955"/>
            <p14:sldId id="2147480059"/>
            <p14:sldId id="2147480060"/>
            <p14:sldId id="15367896"/>
            <p14:sldId id="2147480044"/>
            <p14:sldId id="2147480043"/>
            <p14:sldId id="2147480028"/>
            <p14:sldId id="2147480045"/>
            <p14:sldId id="2147480046"/>
            <p14:sldId id="2147480041"/>
            <p14:sldId id="2147480042"/>
            <p14:sldId id="21474800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3A554"/>
    <a:srgbClr val="FFFC00"/>
    <a:srgbClr val="FCCB10"/>
    <a:srgbClr val="948A54"/>
    <a:srgbClr val="20425A"/>
    <a:srgbClr val="111E2E"/>
    <a:srgbClr val="B3A2C7"/>
    <a:srgbClr val="1B6583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8"/>
    <p:restoredTop sz="94719"/>
  </p:normalViewPr>
  <p:slideViewPr>
    <p:cSldViewPr snapToGrid="0">
      <p:cViewPr>
        <p:scale>
          <a:sx n="138" d="100"/>
          <a:sy n="138" d="100"/>
        </p:scale>
        <p:origin x="25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estimation we do a comparative effectiveness study. We are comparing two cohorts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67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Ex: heart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52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Figure 18.6: P-value calibration: estimates below the dashed line have a conventional p &lt; 0.05. Estimates in the shaded area have calibrated p &lt; 0.05. The narrow band around the edge of the shaded area denotes the 95% credible interval. Dots indicate negative controls. Diamonds indicate outcomes of interest.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‹#›</a:t>
            </a:fld>
            <a:endParaRPr lang="en-US" sz="800" b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8398-E57F-48A9-B422-5464D4C103DB}" type="datetime4">
              <a:rPr lang="en-US" altLang="en-US" smtClean="0"/>
              <a:t>October 6, 2025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724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68657E0-A561-4170-A411-BD648CDEE8B0}" type="datetime4">
              <a:rPr lang="en-US" altLang="en-US" smtClean="0"/>
              <a:t>October 6, 2025</a:t>
            </a:fld>
            <a:endParaRPr lang="en-GB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16000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4CC3B-301A-3442-BA3E-4FC6EC4393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3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ohdsi.org/ComparatorSelectionExplorer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84CB1-6C60-40A4-8F4E-18A9225B06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CohortMethod</a:t>
            </a:r>
            <a:r>
              <a:rPr lang="en-US" dirty="0"/>
              <a:t> Implementation and Diagnostics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9A374C-9AA7-4D45-9587-C6B2754F6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Tuesday, October 7, 2025</a:t>
            </a:r>
          </a:p>
        </p:txBody>
      </p:sp>
    </p:spTree>
    <p:extLst>
      <p:ext uri="{BB962C8B-B14F-4D97-AF65-F5344CB8AC3E}">
        <p14:creationId xmlns:p14="http://schemas.microsoft.com/office/powerpoint/2010/main" val="3823863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307A-CB95-3951-8921-8EC8F0F0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 to common period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020E-F8D4-F97F-43D1-7E22588A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2"/>
            <a:ext cx="10972800" cy="82794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Resticts</a:t>
            </a:r>
            <a:r>
              <a:rPr lang="en-US" dirty="0"/>
              <a:t> study to period when both treatments are on the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3616-357B-CFA9-3D7E-0F6B5A5E3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26A09E-F5F4-E57E-044B-99E169967275}"/>
              </a:ext>
            </a:extLst>
          </p:cNvPr>
          <p:cNvCxnSpPr>
            <a:cxnSpLocks/>
          </p:cNvCxnSpPr>
          <p:nvPr/>
        </p:nvCxnSpPr>
        <p:spPr>
          <a:xfrm>
            <a:off x="852616" y="4170363"/>
            <a:ext cx="10363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A780E0C-5CAD-3CCD-4930-FBB0801EC465}"/>
              </a:ext>
            </a:extLst>
          </p:cNvPr>
          <p:cNvSpPr/>
          <p:nvPr/>
        </p:nvSpPr>
        <p:spPr>
          <a:xfrm>
            <a:off x="1309816" y="3675063"/>
            <a:ext cx="7924800" cy="38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observed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71FC4-78E3-1A9F-834F-DE2884291E0C}"/>
              </a:ext>
            </a:extLst>
          </p:cNvPr>
          <p:cNvSpPr/>
          <p:nvPr/>
        </p:nvSpPr>
        <p:spPr>
          <a:xfrm>
            <a:off x="3062416" y="3046413"/>
            <a:ext cx="7924800" cy="381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observed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EEF860-C505-E8FD-904F-33F467153E88}"/>
              </a:ext>
            </a:extLst>
          </p:cNvPr>
          <p:cNvCxnSpPr>
            <a:cxnSpLocks/>
          </p:cNvCxnSpPr>
          <p:nvPr/>
        </p:nvCxnSpPr>
        <p:spPr>
          <a:xfrm flipV="1">
            <a:off x="1309816" y="4343400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BC37EB-1276-43D7-18BB-F82BAB5FB960}"/>
              </a:ext>
            </a:extLst>
          </p:cNvPr>
          <p:cNvSpPr txBox="1"/>
          <p:nvPr/>
        </p:nvSpPr>
        <p:spPr>
          <a:xfrm>
            <a:off x="685800" y="4845866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cohort entry in comparator cohort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49730E-716D-9A52-1B20-6ECEA6805EFE}"/>
              </a:ext>
            </a:extLst>
          </p:cNvPr>
          <p:cNvCxnSpPr>
            <a:cxnSpLocks/>
          </p:cNvCxnSpPr>
          <p:nvPr/>
        </p:nvCxnSpPr>
        <p:spPr>
          <a:xfrm flipV="1">
            <a:off x="3062416" y="4341813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E3478A7-FD22-E069-A40A-BCFD78FA1C3E}"/>
              </a:ext>
            </a:extLst>
          </p:cNvPr>
          <p:cNvSpPr txBox="1"/>
          <p:nvPr/>
        </p:nvSpPr>
        <p:spPr>
          <a:xfrm>
            <a:off x="2438400" y="4844279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cohort entry in target cohort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7CA0DF-C9A7-A18E-1214-380AC749DAF4}"/>
              </a:ext>
            </a:extLst>
          </p:cNvPr>
          <p:cNvCxnSpPr>
            <a:cxnSpLocks/>
          </p:cNvCxnSpPr>
          <p:nvPr/>
        </p:nvCxnSpPr>
        <p:spPr>
          <a:xfrm flipV="1">
            <a:off x="9158416" y="446767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7F1033-15EE-DD8A-01DC-0505B3A488BD}"/>
              </a:ext>
            </a:extLst>
          </p:cNvPr>
          <p:cNvSpPr txBox="1"/>
          <p:nvPr/>
        </p:nvSpPr>
        <p:spPr>
          <a:xfrm>
            <a:off x="8534400" y="4970142"/>
            <a:ext cx="167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Last cohort start in comparator cohort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15A64A-77F1-A246-2E40-0256741B8DD3}"/>
              </a:ext>
            </a:extLst>
          </p:cNvPr>
          <p:cNvCxnSpPr>
            <a:cxnSpLocks/>
          </p:cNvCxnSpPr>
          <p:nvPr/>
        </p:nvCxnSpPr>
        <p:spPr>
          <a:xfrm flipV="1">
            <a:off x="11001632" y="446767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3DABA9-428F-E0CF-F2CE-B85BCC8BF38F}"/>
              </a:ext>
            </a:extLst>
          </p:cNvPr>
          <p:cNvSpPr txBox="1"/>
          <p:nvPr/>
        </p:nvSpPr>
        <p:spPr>
          <a:xfrm>
            <a:off x="10377616" y="4970142"/>
            <a:ext cx="167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Last cohort start in target cohort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1708123-A73B-CDDD-5667-C1D2F6DE92A8}"/>
              </a:ext>
            </a:extLst>
          </p:cNvPr>
          <p:cNvSpPr/>
          <p:nvPr/>
        </p:nvSpPr>
        <p:spPr>
          <a:xfrm rot="16200000">
            <a:off x="5970373" y="-341655"/>
            <a:ext cx="381000" cy="614748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8038D6-1CFA-F960-9AAD-FF96F8E6E272}"/>
              </a:ext>
            </a:extLst>
          </p:cNvPr>
          <p:cNvSpPr txBox="1"/>
          <p:nvPr/>
        </p:nvSpPr>
        <p:spPr>
          <a:xfrm>
            <a:off x="5348416" y="2017652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Study period</a:t>
            </a:r>
          </a:p>
        </p:txBody>
      </p:sp>
    </p:spTree>
    <p:extLst>
      <p:ext uri="{BB962C8B-B14F-4D97-AF65-F5344CB8AC3E}">
        <p14:creationId xmlns:p14="http://schemas.microsoft.com/office/powerpoint/2010/main" val="191818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635CB-5151-357E-FDED-4B26C119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902DFDD-354E-6018-CB5D-241559199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7"/>
          <a:stretch>
            <a:fillRect/>
          </a:stretch>
        </p:blipFill>
        <p:spPr>
          <a:xfrm>
            <a:off x="648601" y="1887500"/>
            <a:ext cx="10894797" cy="24636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3DA2-60E3-F236-2564-6C6E72D15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1F4DC-F402-5F86-F598-913ADF10046B}"/>
              </a:ext>
            </a:extLst>
          </p:cNvPr>
          <p:cNvSpPr txBox="1"/>
          <p:nvPr/>
        </p:nvSpPr>
        <p:spPr>
          <a:xfrm>
            <a:off x="10507041" y="351489"/>
            <a:ext cx="1706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Restrict to common period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C7F458-8477-DD0E-224E-DCA3B4EB8848}"/>
              </a:ext>
            </a:extLst>
          </p:cNvPr>
          <p:cNvCxnSpPr>
            <a:cxnSpLocks/>
          </p:cNvCxnSpPr>
          <p:nvPr/>
        </p:nvCxnSpPr>
        <p:spPr>
          <a:xfrm flipH="1">
            <a:off x="11707991" y="1201893"/>
            <a:ext cx="48443" cy="100010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7C662-B8D6-DB21-0B95-F2B20E4E6238}"/>
              </a:ext>
            </a:extLst>
          </p:cNvPr>
          <p:cNvSpPr/>
          <p:nvPr/>
        </p:nvSpPr>
        <p:spPr>
          <a:xfrm>
            <a:off x="484008" y="2201993"/>
            <a:ext cx="11399961" cy="481600"/>
          </a:xfrm>
          <a:prstGeom prst="rect">
            <a:avLst/>
          </a:prstGeom>
          <a:solidFill>
            <a:srgbClr val="FFFC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86359C64-3A14-05F5-B6DB-F7311568B59B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98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1A39A-29BE-64FE-922B-5ECFFE4A1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1719-3015-36A8-EBB2-4BEE3499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60960"/>
            <a:ext cx="10332018" cy="838200"/>
          </a:xfrm>
        </p:spPr>
        <p:txBody>
          <a:bodyPr/>
          <a:lstStyle/>
          <a:p>
            <a:r>
              <a:rPr lang="en-US" dirty="0"/>
              <a:t>Remove duplicate subjects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8A6ED-1A14-D684-4E44-480DF8B23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912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DA25E1-C423-06DB-8360-6A6958E807BA}"/>
              </a:ext>
            </a:extLst>
          </p:cNvPr>
          <p:cNvCxnSpPr>
            <a:cxnSpLocks/>
          </p:cNvCxnSpPr>
          <p:nvPr/>
        </p:nvCxnSpPr>
        <p:spPr>
          <a:xfrm>
            <a:off x="3362632" y="1932201"/>
            <a:ext cx="7747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5C23B2-24E4-657B-50ED-1881A1ABD2A9}"/>
              </a:ext>
            </a:extLst>
          </p:cNvPr>
          <p:cNvSpPr/>
          <p:nvPr/>
        </p:nvSpPr>
        <p:spPr>
          <a:xfrm>
            <a:off x="4595352" y="1021178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C773F-0686-80A5-7DAF-D2B88ECA27E4}"/>
              </a:ext>
            </a:extLst>
          </p:cNvPr>
          <p:cNvSpPr txBox="1"/>
          <p:nvPr/>
        </p:nvSpPr>
        <p:spPr>
          <a:xfrm>
            <a:off x="2701512" y="16729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61204-6946-239A-3AF3-41A69EFFC13E}"/>
              </a:ext>
            </a:extLst>
          </p:cNvPr>
          <p:cNvSpPr/>
          <p:nvPr/>
        </p:nvSpPr>
        <p:spPr>
          <a:xfrm>
            <a:off x="5837904" y="1480495"/>
            <a:ext cx="1981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43AAF1-7C91-9912-3247-ACDF3D5DEB99}"/>
              </a:ext>
            </a:extLst>
          </p:cNvPr>
          <p:cNvCxnSpPr>
            <a:cxnSpLocks/>
          </p:cNvCxnSpPr>
          <p:nvPr/>
        </p:nvCxnSpPr>
        <p:spPr>
          <a:xfrm>
            <a:off x="3333136" y="2548839"/>
            <a:ext cx="7747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EF5B65-1A79-F11A-0E64-453194DE55AA}"/>
              </a:ext>
            </a:extLst>
          </p:cNvPr>
          <p:cNvSpPr txBox="1"/>
          <p:nvPr/>
        </p:nvSpPr>
        <p:spPr>
          <a:xfrm>
            <a:off x="2687280" y="233130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4A3EA-96F7-0054-0969-626118D6AE7E}"/>
              </a:ext>
            </a:extLst>
          </p:cNvPr>
          <p:cNvSpPr txBox="1"/>
          <p:nvPr/>
        </p:nvSpPr>
        <p:spPr>
          <a:xfrm>
            <a:off x="513736" y="2307085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Remove all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1E0F97-1139-1436-40E3-D7A8AC939C1C}"/>
              </a:ext>
            </a:extLst>
          </p:cNvPr>
          <p:cNvSpPr txBox="1"/>
          <p:nvPr/>
        </p:nvSpPr>
        <p:spPr>
          <a:xfrm>
            <a:off x="533400" y="114997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person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212E7D-8E7C-94F3-EAF4-D795477A64FF}"/>
              </a:ext>
            </a:extLst>
          </p:cNvPr>
          <p:cNvCxnSpPr>
            <a:cxnSpLocks/>
          </p:cNvCxnSpPr>
          <p:nvPr/>
        </p:nvCxnSpPr>
        <p:spPr>
          <a:xfrm>
            <a:off x="3345132" y="3756636"/>
            <a:ext cx="7747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8F4A94-AE95-7279-03B6-2FF0D299E3DE}"/>
              </a:ext>
            </a:extLst>
          </p:cNvPr>
          <p:cNvSpPr txBox="1"/>
          <p:nvPr/>
        </p:nvSpPr>
        <p:spPr>
          <a:xfrm>
            <a:off x="2701512" y="3536798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750F3-78D6-DF87-9C31-46ED1E97E5FE}"/>
              </a:ext>
            </a:extLst>
          </p:cNvPr>
          <p:cNvSpPr txBox="1"/>
          <p:nvPr/>
        </p:nvSpPr>
        <p:spPr>
          <a:xfrm>
            <a:off x="516194" y="357126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Keep all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4903C-6FA4-5C99-8BBC-3B7FE89711A1}"/>
              </a:ext>
            </a:extLst>
          </p:cNvPr>
          <p:cNvCxnSpPr/>
          <p:nvPr/>
        </p:nvCxnSpPr>
        <p:spPr>
          <a:xfrm flipV="1">
            <a:off x="0" y="2099605"/>
            <a:ext cx="12192000" cy="3303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7669B-FC21-1EF7-04E2-434FE7152E0D}"/>
              </a:ext>
            </a:extLst>
          </p:cNvPr>
          <p:cNvSpPr/>
          <p:nvPr/>
        </p:nvSpPr>
        <p:spPr>
          <a:xfrm>
            <a:off x="4617180" y="2789874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A85BEC-336D-1EB2-BA94-7DE54D0943E7}"/>
              </a:ext>
            </a:extLst>
          </p:cNvPr>
          <p:cNvSpPr/>
          <p:nvPr/>
        </p:nvSpPr>
        <p:spPr>
          <a:xfrm>
            <a:off x="5859732" y="3249191"/>
            <a:ext cx="1981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40D141-7D27-931C-9C68-880ED5D88CD1}"/>
              </a:ext>
            </a:extLst>
          </p:cNvPr>
          <p:cNvCxnSpPr>
            <a:cxnSpLocks/>
          </p:cNvCxnSpPr>
          <p:nvPr/>
        </p:nvCxnSpPr>
        <p:spPr>
          <a:xfrm>
            <a:off x="3338839" y="4847032"/>
            <a:ext cx="7747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E3368C-2A3B-1A09-8A4B-B0CCA3C12936}"/>
              </a:ext>
            </a:extLst>
          </p:cNvPr>
          <p:cNvSpPr txBox="1"/>
          <p:nvPr/>
        </p:nvSpPr>
        <p:spPr>
          <a:xfrm>
            <a:off x="2701512" y="4629563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CC1458-7D9E-79C1-30E9-D55A4F5C301B}"/>
              </a:ext>
            </a:extLst>
          </p:cNvPr>
          <p:cNvSpPr txBox="1"/>
          <p:nvPr/>
        </p:nvSpPr>
        <p:spPr>
          <a:xfrm>
            <a:off x="476865" y="4648369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Keep first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A69646-FB6F-CA8D-E22A-953421B342EF}"/>
              </a:ext>
            </a:extLst>
          </p:cNvPr>
          <p:cNvSpPr/>
          <p:nvPr/>
        </p:nvSpPr>
        <p:spPr>
          <a:xfrm>
            <a:off x="4635468" y="4372377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61A699-3EE2-CC6F-20C0-E93461D882E8}"/>
              </a:ext>
            </a:extLst>
          </p:cNvPr>
          <p:cNvCxnSpPr>
            <a:cxnSpLocks/>
          </p:cNvCxnSpPr>
          <p:nvPr/>
        </p:nvCxnSpPr>
        <p:spPr>
          <a:xfrm>
            <a:off x="3363420" y="6115788"/>
            <a:ext cx="7747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A3CFF0-14C4-F884-B6B2-2C9219056AF2}"/>
              </a:ext>
            </a:extLst>
          </p:cNvPr>
          <p:cNvSpPr txBox="1"/>
          <p:nvPr/>
        </p:nvSpPr>
        <p:spPr>
          <a:xfrm>
            <a:off x="2701512" y="5895762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90529-0211-F177-7C04-91E860A6BA14}"/>
              </a:ext>
            </a:extLst>
          </p:cNvPr>
          <p:cNvSpPr txBox="1"/>
          <p:nvPr/>
        </p:nvSpPr>
        <p:spPr>
          <a:xfrm>
            <a:off x="476865" y="581531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Keep all + censor at new risk window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0CD42D-3662-43DB-920E-8D9921490FBA}"/>
              </a:ext>
            </a:extLst>
          </p:cNvPr>
          <p:cNvSpPr/>
          <p:nvPr/>
        </p:nvSpPr>
        <p:spPr>
          <a:xfrm>
            <a:off x="4617180" y="5149026"/>
            <a:ext cx="12425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1BC29A-AF1E-BF47-EA0E-850BA71A347A}"/>
              </a:ext>
            </a:extLst>
          </p:cNvPr>
          <p:cNvSpPr/>
          <p:nvPr/>
        </p:nvSpPr>
        <p:spPr>
          <a:xfrm>
            <a:off x="5859732" y="5608343"/>
            <a:ext cx="1981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</p:spTree>
    <p:extLst>
      <p:ext uri="{BB962C8B-B14F-4D97-AF65-F5344CB8AC3E}">
        <p14:creationId xmlns:p14="http://schemas.microsoft.com/office/powerpoint/2010/main" val="268678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AC6FB-69AA-0B13-8D4D-AF0BF1BC2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912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2" name="Picture 2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BB3305E-CE1D-1EF8-9DA3-1C0B0FA5B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829310"/>
            <a:ext cx="9035378" cy="50422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77FCB9-8A14-CC9C-E152-069E24866BD1}"/>
              </a:ext>
            </a:extLst>
          </p:cNvPr>
          <p:cNvSpPr txBox="1"/>
          <p:nvPr/>
        </p:nvSpPr>
        <p:spPr>
          <a:xfrm>
            <a:off x="10507041" y="351489"/>
            <a:ext cx="170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Remove duplicates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9C267C-F6E7-C645-7740-77FF116C0C5C}"/>
              </a:ext>
            </a:extLst>
          </p:cNvPr>
          <p:cNvCxnSpPr>
            <a:cxnSpLocks/>
          </p:cNvCxnSpPr>
          <p:nvPr/>
        </p:nvCxnSpPr>
        <p:spPr>
          <a:xfrm flipH="1">
            <a:off x="11047059" y="1348197"/>
            <a:ext cx="709375" cy="107325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07503-7420-DD6B-DBB0-8065A500327E}"/>
              </a:ext>
            </a:extLst>
          </p:cNvPr>
          <p:cNvSpPr/>
          <p:nvPr/>
        </p:nvSpPr>
        <p:spPr>
          <a:xfrm>
            <a:off x="484008" y="2366585"/>
            <a:ext cx="11399961" cy="481600"/>
          </a:xfrm>
          <a:prstGeom prst="rect">
            <a:avLst/>
          </a:prstGeom>
          <a:solidFill>
            <a:srgbClr val="FFFC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FAB8E4A-4CB3-53AB-75CD-0226BE526C9E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07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37D01-0B20-7D5E-E82F-00DC164D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Time-at-risk: when might the outcome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166CC-37CA-D726-FEEB-E88C45E60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5178CC-B860-F54E-460D-B9C84D8F4BAA}"/>
              </a:ext>
            </a:extLst>
          </p:cNvPr>
          <p:cNvCxnSpPr>
            <a:cxnSpLocks/>
          </p:cNvCxnSpPr>
          <p:nvPr/>
        </p:nvCxnSpPr>
        <p:spPr>
          <a:xfrm>
            <a:off x="3505200" y="1975366"/>
            <a:ext cx="7747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43778B2-521F-E95A-94B1-C085DA4F9BAB}"/>
              </a:ext>
            </a:extLst>
          </p:cNvPr>
          <p:cNvSpPr txBox="1"/>
          <p:nvPr/>
        </p:nvSpPr>
        <p:spPr>
          <a:xfrm>
            <a:off x="3429000" y="1943101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Observation period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2EB23D63-87C7-381F-DA21-700CAE00D8A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2375476"/>
          <a:ext cx="481695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923">
                  <a:extLst>
                    <a:ext uri="{9D8B030D-6E8A-4147-A177-3AD203B41FA5}">
                      <a16:colId xmlns:a16="http://schemas.microsoft.com/office/drawing/2014/main" val="3935940414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64962885"/>
                    </a:ext>
                  </a:extLst>
                </a:gridCol>
                <a:gridCol w="1034923">
                  <a:extLst>
                    <a:ext uri="{9D8B030D-6E8A-4147-A177-3AD203B41FA5}">
                      <a16:colId xmlns:a16="http://schemas.microsoft.com/office/drawing/2014/main" val="3685006389"/>
                    </a:ext>
                  </a:extLst>
                </a:gridCol>
                <a:gridCol w="1392658">
                  <a:extLst>
                    <a:ext uri="{9D8B030D-6E8A-4147-A177-3AD203B41FA5}">
                      <a16:colId xmlns:a16="http://schemas.microsoft.com/office/drawing/2014/main" val="618996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  <a:p>
                      <a:r>
                        <a:rPr lang="en-US" dirty="0"/>
                        <a:t>Window</a:t>
                      </a:r>
                    </a:p>
                    <a:p>
                      <a:r>
                        <a:rPr lang="en-US" dirty="0"/>
                        <a:t>start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startAnchor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  <a:p>
                      <a:r>
                        <a:rPr lang="en-US" dirty="0"/>
                        <a:t>Window</a:t>
                      </a:r>
                    </a:p>
                    <a:p>
                      <a:r>
                        <a:rPr lang="en-US" dirty="0"/>
                        <a:t>end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endAnchor</a:t>
                      </a:r>
                      <a:endParaRPr lang="en-US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927590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cohort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cohort 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5233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cohort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cohort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84024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cohort start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cohort start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732685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CBAE0F-3971-7778-6FF8-D4749919C502}"/>
              </a:ext>
            </a:extLst>
          </p:cNvPr>
          <p:cNvCxnSpPr>
            <a:cxnSpLocks/>
          </p:cNvCxnSpPr>
          <p:nvPr/>
        </p:nvCxnSpPr>
        <p:spPr>
          <a:xfrm>
            <a:off x="5638800" y="1219200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AF83C0-5696-9E21-9214-EEDB8AE6B0FF}"/>
              </a:ext>
            </a:extLst>
          </p:cNvPr>
          <p:cNvCxnSpPr>
            <a:cxnSpLocks/>
          </p:cNvCxnSpPr>
          <p:nvPr/>
        </p:nvCxnSpPr>
        <p:spPr>
          <a:xfrm>
            <a:off x="7620000" y="1210598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A2D4A2-A053-F986-3D7E-24EAFB74CACD}"/>
              </a:ext>
            </a:extLst>
          </p:cNvPr>
          <p:cNvCxnSpPr>
            <a:cxnSpLocks/>
          </p:cNvCxnSpPr>
          <p:nvPr/>
        </p:nvCxnSpPr>
        <p:spPr>
          <a:xfrm>
            <a:off x="11252200" y="1201996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FC84B3-63FF-A11B-35A0-30D541A82FC1}"/>
              </a:ext>
            </a:extLst>
          </p:cNvPr>
          <p:cNvCxnSpPr>
            <a:cxnSpLocks/>
          </p:cNvCxnSpPr>
          <p:nvPr/>
        </p:nvCxnSpPr>
        <p:spPr>
          <a:xfrm>
            <a:off x="7086600" y="1219200"/>
            <a:ext cx="0" cy="5181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8BED20-106B-CC33-DEBD-C5FB460E9960}"/>
              </a:ext>
            </a:extLst>
          </p:cNvPr>
          <p:cNvSpPr txBox="1"/>
          <p:nvPr/>
        </p:nvSpPr>
        <p:spPr>
          <a:xfrm>
            <a:off x="4653116" y="5784990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Cohort start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021736-580E-680D-A4DB-3576D76E0494}"/>
              </a:ext>
            </a:extLst>
          </p:cNvPr>
          <p:cNvSpPr txBox="1"/>
          <p:nvPr/>
        </p:nvSpPr>
        <p:spPr>
          <a:xfrm>
            <a:off x="7620000" y="5728494"/>
            <a:ext cx="99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Cohort 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3B7532-5D73-3FD1-80A5-4172D2526A2C}"/>
              </a:ext>
            </a:extLst>
          </p:cNvPr>
          <p:cNvSpPr txBox="1"/>
          <p:nvPr/>
        </p:nvSpPr>
        <p:spPr>
          <a:xfrm>
            <a:off x="9677401" y="5710123"/>
            <a:ext cx="1587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Observation end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A1659-57CF-8139-B5C8-A2CBC5FF7DCF}"/>
              </a:ext>
            </a:extLst>
          </p:cNvPr>
          <p:cNvSpPr txBox="1"/>
          <p:nvPr/>
        </p:nvSpPr>
        <p:spPr>
          <a:xfrm>
            <a:off x="6172200" y="5477213"/>
            <a:ext cx="99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Cohort start + 30 days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0D00C4-660B-12FD-4B32-9A6C5AB2E517}"/>
              </a:ext>
            </a:extLst>
          </p:cNvPr>
          <p:cNvSpPr/>
          <p:nvPr/>
        </p:nvSpPr>
        <p:spPr>
          <a:xfrm>
            <a:off x="5715000" y="3411796"/>
            <a:ext cx="190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at risk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C9D1E0-0934-C6EB-D7FB-9DFDB9227088}"/>
              </a:ext>
            </a:extLst>
          </p:cNvPr>
          <p:cNvSpPr/>
          <p:nvPr/>
        </p:nvSpPr>
        <p:spPr>
          <a:xfrm>
            <a:off x="5715000" y="4142249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at risk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579085-A7DE-E19C-0E42-5EA8F02E4862}"/>
              </a:ext>
            </a:extLst>
          </p:cNvPr>
          <p:cNvSpPr/>
          <p:nvPr/>
        </p:nvSpPr>
        <p:spPr>
          <a:xfrm>
            <a:off x="5715000" y="4848225"/>
            <a:ext cx="553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at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F8D47-133B-8612-2046-29DC6C0D44A8}"/>
              </a:ext>
            </a:extLst>
          </p:cNvPr>
          <p:cNvSpPr/>
          <p:nvPr/>
        </p:nvSpPr>
        <p:spPr>
          <a:xfrm>
            <a:off x="5638800" y="1447800"/>
            <a:ext cx="1981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</p:spTree>
    <p:extLst>
      <p:ext uri="{BB962C8B-B14F-4D97-AF65-F5344CB8AC3E}">
        <p14:creationId xmlns:p14="http://schemas.microsoft.com/office/powerpoint/2010/main" val="175776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F2C2-AE63-67ED-6DB1-A9ECCA57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22375-5A8B-320B-E5E9-9BDE3096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8" b="15517"/>
          <a:stretch>
            <a:fillRect/>
          </a:stretch>
        </p:blipFill>
        <p:spPr>
          <a:xfrm>
            <a:off x="-98364" y="256032"/>
            <a:ext cx="11923377" cy="55236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7109C-72B5-B242-9A14-2F72AFCC5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5626AB-017A-0A4E-2740-11FAAE23C946}"/>
              </a:ext>
            </a:extLst>
          </p:cNvPr>
          <p:cNvSpPr txBox="1"/>
          <p:nvPr/>
        </p:nvSpPr>
        <p:spPr>
          <a:xfrm>
            <a:off x="10118096" y="5783025"/>
            <a:ext cx="1706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 time-at-risk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3DC9B7-A309-20D8-D127-EFAB409AE13A}"/>
              </a:ext>
            </a:extLst>
          </p:cNvPr>
          <p:cNvSpPr/>
          <p:nvPr/>
        </p:nvSpPr>
        <p:spPr>
          <a:xfrm>
            <a:off x="0" y="476565"/>
            <a:ext cx="12192000" cy="1589979"/>
          </a:xfrm>
          <a:prstGeom prst="rect">
            <a:avLst/>
          </a:prstGeom>
          <a:solidFill>
            <a:srgbClr val="FFFC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C369E5-AD88-2AA1-ECA6-C25C6754035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0118096" y="2066544"/>
            <a:ext cx="853459" cy="371648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CC19F11-C87D-1472-4AFA-FD40C052850A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14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BCC6-8AA4-91D3-56A5-1143DD1B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 lookback window and cohort clean window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DCE819-E6E7-BF76-5907-EC41DF199DBD}"/>
              </a:ext>
            </a:extLst>
          </p:cNvPr>
          <p:cNvCxnSpPr>
            <a:cxnSpLocks/>
          </p:cNvCxnSpPr>
          <p:nvPr/>
        </p:nvCxnSpPr>
        <p:spPr>
          <a:xfrm>
            <a:off x="5257799" y="2438400"/>
            <a:ext cx="0" cy="685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A2A33-8C65-EE69-0FA6-A02154407602}"/>
              </a:ext>
            </a:extLst>
          </p:cNvPr>
          <p:cNvSpPr txBox="1"/>
          <p:nvPr/>
        </p:nvSpPr>
        <p:spPr>
          <a:xfrm>
            <a:off x="5173376" y="1160502"/>
            <a:ext cx="153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Immortal 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7AFDA-0A34-27EF-1514-090587FAA25F}"/>
              </a:ext>
            </a:extLst>
          </p:cNvPr>
          <p:cNvSpPr/>
          <p:nvPr/>
        </p:nvSpPr>
        <p:spPr>
          <a:xfrm>
            <a:off x="5257800" y="2438400"/>
            <a:ext cx="4495800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or comparator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804B9644-93B0-FDD5-3F30-A0D88FFE4A39}"/>
              </a:ext>
            </a:extLst>
          </p:cNvPr>
          <p:cNvSpPr/>
          <p:nvPr/>
        </p:nvSpPr>
        <p:spPr>
          <a:xfrm>
            <a:off x="4495800" y="2057400"/>
            <a:ext cx="304800" cy="304800"/>
          </a:xfrm>
          <a:prstGeom prst="star5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E542B-D74A-027A-3219-8AF3C11C472E}"/>
              </a:ext>
            </a:extLst>
          </p:cNvPr>
          <p:cNvSpPr txBox="1"/>
          <p:nvPr/>
        </p:nvSpPr>
        <p:spPr>
          <a:xfrm>
            <a:off x="4123024" y="2418529"/>
            <a:ext cx="105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91B4CE-68FA-E326-A78B-593B9DF0C8ED}"/>
              </a:ext>
            </a:extLst>
          </p:cNvPr>
          <p:cNvSpPr/>
          <p:nvPr/>
        </p:nvSpPr>
        <p:spPr>
          <a:xfrm>
            <a:off x="4648200" y="1981200"/>
            <a:ext cx="1828800" cy="457200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Clean window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D453C-9DA9-8EE1-42F3-F15EAAE97FBF}"/>
              </a:ext>
            </a:extLst>
          </p:cNvPr>
          <p:cNvSpPr txBox="1"/>
          <p:nvPr/>
        </p:nvSpPr>
        <p:spPr>
          <a:xfrm>
            <a:off x="4688066" y="3080266"/>
            <a:ext cx="117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 date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3705FBF-E420-F451-A620-51394B92175B}"/>
              </a:ext>
            </a:extLst>
          </p:cNvPr>
          <p:cNvSpPr/>
          <p:nvPr/>
        </p:nvSpPr>
        <p:spPr>
          <a:xfrm rot="16200000">
            <a:off x="5702980" y="1073925"/>
            <a:ext cx="328841" cy="1219202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68E3832-7CC0-A5A0-970B-34E4EA37F293}"/>
              </a:ext>
            </a:extLst>
          </p:cNvPr>
          <p:cNvSpPr/>
          <p:nvPr/>
        </p:nvSpPr>
        <p:spPr>
          <a:xfrm rot="5400000">
            <a:off x="4191519" y="2880230"/>
            <a:ext cx="328841" cy="180371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CA138F-66B4-DDC5-59F3-748562321386}"/>
              </a:ext>
            </a:extLst>
          </p:cNvPr>
          <p:cNvSpPr txBox="1"/>
          <p:nvPr/>
        </p:nvSpPr>
        <p:spPr>
          <a:xfrm>
            <a:off x="594166" y="3908881"/>
            <a:ext cx="7818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avoid immortal time:</a:t>
            </a:r>
          </a:p>
          <a:p>
            <a:pPr algn="ctr"/>
            <a:r>
              <a:rPr lang="en-US" dirty="0"/>
              <a:t>At least remove anyone who has the outcome during clean window prior to index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5012C1B-17B9-FEAD-8817-84A37419F584}"/>
              </a:ext>
            </a:extLst>
          </p:cNvPr>
          <p:cNvSpPr/>
          <p:nvPr/>
        </p:nvSpPr>
        <p:spPr>
          <a:xfrm rot="5400000">
            <a:off x="2696964" y="2872494"/>
            <a:ext cx="328841" cy="479282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AE68C-3EAB-2BC6-CB04-FF3F4228ED38}"/>
              </a:ext>
            </a:extLst>
          </p:cNvPr>
          <p:cNvSpPr txBox="1"/>
          <p:nvPr/>
        </p:nvSpPr>
        <p:spPr>
          <a:xfrm>
            <a:off x="83740" y="5336273"/>
            <a:ext cx="515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Alternatively:</a:t>
            </a:r>
          </a:p>
          <a:p>
            <a:pPr algn="ctr"/>
            <a:r>
              <a:rPr lang="en-US" dirty="0"/>
              <a:t>Remove anyone who has the outcome any time prior</a:t>
            </a:r>
          </a:p>
        </p:txBody>
      </p:sp>
    </p:spTree>
    <p:extLst>
      <p:ext uri="{BB962C8B-B14F-4D97-AF65-F5344CB8AC3E}">
        <p14:creationId xmlns:p14="http://schemas.microsoft.com/office/powerpoint/2010/main" val="656053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5EF7-32BE-01E1-876E-A51361A9F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0A75A-3865-043E-A95B-F3B105EB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8801" r="-1342" b="21996"/>
          <a:stretch>
            <a:fillRect/>
          </a:stretch>
        </p:blipFill>
        <p:spPr>
          <a:xfrm>
            <a:off x="0" y="409238"/>
            <a:ext cx="10803907" cy="5330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3E1B9-2C0B-818B-0988-29A7F9F90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5CEF6-AC8E-E99D-31D1-D057D308A757}"/>
              </a:ext>
            </a:extLst>
          </p:cNvPr>
          <p:cNvSpPr/>
          <p:nvPr/>
        </p:nvSpPr>
        <p:spPr>
          <a:xfrm>
            <a:off x="0" y="850327"/>
            <a:ext cx="10936224" cy="392041"/>
          </a:xfrm>
          <a:prstGeom prst="rect">
            <a:avLst/>
          </a:prstGeom>
          <a:solidFill>
            <a:srgbClr val="ED7D31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32E63-6F97-7EDD-402C-01B6B61E27DE}"/>
              </a:ext>
            </a:extLst>
          </p:cNvPr>
          <p:cNvSpPr txBox="1"/>
          <p:nvPr/>
        </p:nvSpPr>
        <p:spPr>
          <a:xfrm>
            <a:off x="10813569" y="2330536"/>
            <a:ext cx="14361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 outcome clean window and lookback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75DB20-7B16-CD6A-8069-119561EDEF0D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H="1" flipV="1">
            <a:off x="10936224" y="1046348"/>
            <a:ext cx="595428" cy="128418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047DFA-261D-E55F-ABB9-380A13A6C92E}"/>
              </a:ext>
            </a:extLst>
          </p:cNvPr>
          <p:cNvSpPr/>
          <p:nvPr/>
        </p:nvSpPr>
        <p:spPr>
          <a:xfrm>
            <a:off x="-168460" y="5116695"/>
            <a:ext cx="11232700" cy="288013"/>
          </a:xfrm>
          <a:prstGeom prst="rect">
            <a:avLst/>
          </a:prstGeom>
          <a:solidFill>
            <a:srgbClr val="ED7D31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2B4B84-C616-333D-C97D-E01D1095A618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flipH="1">
            <a:off x="11064240" y="4638860"/>
            <a:ext cx="467412" cy="62184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007D2D47-F6D2-76AB-81E7-D4D1017603AE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37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 score (PS)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propensity score is the probability of receiving the treatment, conditional on a set of baseline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3581399"/>
                <a:ext cx="86868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20425A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</a:rPr>
                          <m:t>𝑡𝑟𝑒𝑎𝑡𝑚𝑒𝑛𝑡</m:t>
                        </m:r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800" i="1">
                        <a:solidFill>
                          <a:srgbClr val="20425A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20425A"/>
                        </a:solidFill>
                        <a:latin typeface="Cambria Math"/>
                      </a:rPr>
                      <m:t>𝑋</m:t>
                    </m:r>
                    <m:r>
                      <a:rPr lang="en-US" sz="2800" i="1">
                        <a:solidFill>
                          <a:srgbClr val="20425A"/>
                        </a:solidFill>
                        <a:latin typeface="Cambria Math"/>
                      </a:rPr>
                      <m:t>)=</m:t>
                    </m:r>
                    <m:r>
                      <a:rPr lang="en-US" sz="2800" i="1">
                        <a:solidFill>
                          <a:srgbClr val="20425A"/>
                        </a:solidFill>
                        <a:latin typeface="Cambria Math"/>
                      </a:rPr>
                      <m:t>𝑓</m:t>
                    </m:r>
                    <m:r>
                      <a:rPr lang="en-US" sz="2800" i="1">
                        <a:solidFill>
                          <a:srgbClr val="20425A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20425A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20425A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20425A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20425A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20425A"/>
                            </a:solidFill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20425A"/>
                    </a:solidFill>
                  </a:rPr>
                  <a:t> + … )</a:t>
                </a:r>
              </a:p>
              <a:p>
                <a:endParaRPr lang="en-US" sz="2800" dirty="0">
                  <a:solidFill>
                    <a:srgbClr val="20425A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581399"/>
                <a:ext cx="8686800" cy="954107"/>
              </a:xfrm>
              <a:prstGeom prst="rect">
                <a:avLst/>
              </a:prstGeom>
              <a:blipFill>
                <a:blip r:embed="rId2"/>
                <a:stretch>
                  <a:fillRect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Elbow Connector 5"/>
          <p:cNvCxnSpPr>
            <a:stCxn id="19" idx="3"/>
            <a:endCxn id="13" idx="2"/>
          </p:cNvCxnSpPr>
          <p:nvPr/>
        </p:nvCxnSpPr>
        <p:spPr>
          <a:xfrm flipV="1">
            <a:off x="3594946" y="4191001"/>
            <a:ext cx="2120054" cy="344505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562600" y="4058452"/>
            <a:ext cx="304800" cy="132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4078303"/>
            <a:ext cx="304800" cy="132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620000" y="4085549"/>
            <a:ext cx="304800" cy="132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686800" y="4078302"/>
            <a:ext cx="304800" cy="132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71380" y="4304673"/>
            <a:ext cx="13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Intercept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71380" y="4802168"/>
            <a:ext cx="364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Charlson Comorbidity Index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71379" y="5281732"/>
            <a:ext cx="156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Prior GERD</a:t>
            </a:r>
          </a:p>
        </p:txBody>
      </p:sp>
      <p:cxnSp>
        <p:nvCxnSpPr>
          <p:cNvPr id="26" name="Elbow Connector 25"/>
          <p:cNvCxnSpPr>
            <a:stCxn id="22" idx="3"/>
            <a:endCxn id="14" idx="2"/>
          </p:cNvCxnSpPr>
          <p:nvPr/>
        </p:nvCxnSpPr>
        <p:spPr>
          <a:xfrm flipV="1">
            <a:off x="5918660" y="4210852"/>
            <a:ext cx="786940" cy="822149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4" idx="3"/>
            <a:endCxn id="15" idx="2"/>
          </p:cNvCxnSpPr>
          <p:nvPr/>
        </p:nvCxnSpPr>
        <p:spPr>
          <a:xfrm flipV="1">
            <a:off x="3831422" y="4218098"/>
            <a:ext cx="3940979" cy="1294467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71379" y="5779478"/>
            <a:ext cx="658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0425A"/>
                </a:solidFill>
              </a:rPr>
              <a:t>Age</a:t>
            </a:r>
          </a:p>
        </p:txBody>
      </p:sp>
      <p:cxnSp>
        <p:nvCxnSpPr>
          <p:cNvPr id="33" name="Elbow Connector 32"/>
          <p:cNvCxnSpPr>
            <a:stCxn id="32" idx="3"/>
            <a:endCxn id="16" idx="2"/>
          </p:cNvCxnSpPr>
          <p:nvPr/>
        </p:nvCxnSpPr>
        <p:spPr>
          <a:xfrm flipV="1">
            <a:off x="2929574" y="4210850"/>
            <a:ext cx="5909627" cy="1799460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7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Stratification or matching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r>
              <a:rPr lang="en-US" dirty="0"/>
              <a:t>only compare subjects to subjects with a similar PS</a:t>
            </a:r>
          </a:p>
          <a:p>
            <a:pPr marL="400050" lvl="1" indent="0">
              <a:buNone/>
            </a:pPr>
            <a:r>
              <a:rPr lang="en-US" dirty="0"/>
              <a:t>Match 1-to-1 or 1-to-N (best if different sample sizes)</a:t>
            </a:r>
          </a:p>
          <a:p>
            <a:pPr marL="457200" indent="-457200"/>
            <a:r>
              <a:rPr lang="en-US" b="1" dirty="0"/>
              <a:t>Weighting</a:t>
            </a:r>
          </a:p>
          <a:p>
            <a:pPr marL="400050" lvl="1" indent="0">
              <a:buNone/>
            </a:pPr>
            <a:r>
              <a:rPr lang="en-US" dirty="0"/>
              <a:t>reweigh target and comparator persons to approximate same population</a:t>
            </a:r>
          </a:p>
        </p:txBody>
      </p:sp>
    </p:spTree>
    <p:extLst>
      <p:ext uri="{BB962C8B-B14F-4D97-AF65-F5344CB8AC3E}">
        <p14:creationId xmlns:p14="http://schemas.microsoft.com/office/powerpoint/2010/main" val="199271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F155D-FD30-07D0-2C5F-A06AD38E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FF82F95-DF2F-59A1-D3A9-A7F621A91C57}"/>
              </a:ext>
            </a:extLst>
          </p:cNvPr>
          <p:cNvSpPr/>
          <p:nvPr/>
        </p:nvSpPr>
        <p:spPr>
          <a:xfrm>
            <a:off x="7486181" y="1319406"/>
            <a:ext cx="3193774" cy="3911048"/>
          </a:xfrm>
          <a:prstGeom prst="rect">
            <a:avLst/>
          </a:prstGeom>
          <a:solidFill>
            <a:srgbClr val="948A54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2517B-D44A-E33F-5AA2-85CA8A267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23CC45-16E0-9EE3-A5E7-129835279CF0}"/>
              </a:ext>
            </a:extLst>
          </p:cNvPr>
          <p:cNvSpPr/>
          <p:nvPr/>
        </p:nvSpPr>
        <p:spPr>
          <a:xfrm>
            <a:off x="3925959" y="1653205"/>
            <a:ext cx="1699591" cy="9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877D32-6CF0-1D2A-FEB2-7D9B9104CE05}"/>
              </a:ext>
            </a:extLst>
          </p:cNvPr>
          <p:cNvSpPr/>
          <p:nvPr/>
        </p:nvSpPr>
        <p:spPr>
          <a:xfrm>
            <a:off x="3925959" y="3932579"/>
            <a:ext cx="1699591" cy="9640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B05191-52FB-A081-E052-696D6DBB6043}"/>
              </a:ext>
            </a:extLst>
          </p:cNvPr>
          <p:cNvCxnSpPr/>
          <p:nvPr/>
        </p:nvCxnSpPr>
        <p:spPr>
          <a:xfrm>
            <a:off x="5870717" y="178904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0EBEC-8207-887F-229B-90A8B86BF729}"/>
              </a:ext>
            </a:extLst>
          </p:cNvPr>
          <p:cNvCxnSpPr/>
          <p:nvPr/>
        </p:nvCxnSpPr>
        <p:spPr>
          <a:xfrm>
            <a:off x="5870717" y="2135253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0CF993-6C4E-C554-B2AE-D23937C16E82}"/>
              </a:ext>
            </a:extLst>
          </p:cNvPr>
          <p:cNvCxnSpPr/>
          <p:nvPr/>
        </p:nvCxnSpPr>
        <p:spPr>
          <a:xfrm>
            <a:off x="5870717" y="2539444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FB07DF-7BEE-A8B8-BF9C-D4B6B2A7893D}"/>
              </a:ext>
            </a:extLst>
          </p:cNvPr>
          <p:cNvCxnSpPr/>
          <p:nvPr/>
        </p:nvCxnSpPr>
        <p:spPr>
          <a:xfrm>
            <a:off x="5870717" y="4094919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F8CE5D-23A8-6B21-7873-0EEA9CE03828}"/>
              </a:ext>
            </a:extLst>
          </p:cNvPr>
          <p:cNvCxnSpPr/>
          <p:nvPr/>
        </p:nvCxnSpPr>
        <p:spPr>
          <a:xfrm>
            <a:off x="5870717" y="444113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2AEF9F-80CB-967B-9022-1637727AA5E4}"/>
              </a:ext>
            </a:extLst>
          </p:cNvPr>
          <p:cNvCxnSpPr/>
          <p:nvPr/>
        </p:nvCxnSpPr>
        <p:spPr>
          <a:xfrm>
            <a:off x="5870717" y="4845322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F418922-2D50-82E0-8B79-7150159968B5}"/>
              </a:ext>
            </a:extLst>
          </p:cNvPr>
          <p:cNvSpPr/>
          <p:nvPr/>
        </p:nvSpPr>
        <p:spPr>
          <a:xfrm>
            <a:off x="9647587" y="1595498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BB583E-DD69-42C8-96E0-797FE11B2411}"/>
              </a:ext>
            </a:extLst>
          </p:cNvPr>
          <p:cNvSpPr/>
          <p:nvPr/>
        </p:nvSpPr>
        <p:spPr>
          <a:xfrm>
            <a:off x="7676326" y="2373234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78D908-C1E0-4246-3436-ECA143D72D5E}"/>
              </a:ext>
            </a:extLst>
          </p:cNvPr>
          <p:cNvSpPr/>
          <p:nvPr/>
        </p:nvSpPr>
        <p:spPr>
          <a:xfrm>
            <a:off x="9481935" y="3928709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532F29-E281-EFBC-D825-92131028C6D4}"/>
              </a:ext>
            </a:extLst>
          </p:cNvPr>
          <p:cNvSpPr/>
          <p:nvPr/>
        </p:nvSpPr>
        <p:spPr>
          <a:xfrm>
            <a:off x="10028587" y="4248417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D6FB16-DADC-3052-D237-74853D2DE034}"/>
              </a:ext>
            </a:extLst>
          </p:cNvPr>
          <p:cNvSpPr/>
          <p:nvPr/>
        </p:nvSpPr>
        <p:spPr>
          <a:xfrm>
            <a:off x="1494183" y="1319416"/>
            <a:ext cx="1699591" cy="39110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(total) Population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EA6974-966F-5F4C-0C8C-274848B869A1}"/>
              </a:ext>
            </a:extLst>
          </p:cNvPr>
          <p:cNvCxnSpPr>
            <a:cxnSpLocks/>
          </p:cNvCxnSpPr>
          <p:nvPr/>
        </p:nvCxnSpPr>
        <p:spPr>
          <a:xfrm>
            <a:off x="3193774" y="2132733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FFE92E-FC43-BE9D-A741-DBAB2CD53FEA}"/>
              </a:ext>
            </a:extLst>
          </p:cNvPr>
          <p:cNvCxnSpPr>
            <a:cxnSpLocks/>
          </p:cNvCxnSpPr>
          <p:nvPr/>
        </p:nvCxnSpPr>
        <p:spPr>
          <a:xfrm>
            <a:off x="3195432" y="4388680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41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variables go into the PS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Traditional: hard thinking by expert</a:t>
            </a:r>
          </a:p>
          <a:p>
            <a:endParaRPr lang="en-US" dirty="0"/>
          </a:p>
          <a:p>
            <a:r>
              <a:rPr lang="en-US" dirty="0"/>
              <a:t>High-Dimensional PS: rank many variables (e.g. all drugs, conditions) by correlation with exposure (and maybe outcome), pick top n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(Unstable)</a:t>
            </a:r>
          </a:p>
          <a:p>
            <a:pPr marL="40005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Large-Scale PS: put everything (demographics, all drugs, all drug classes, all conditions, all disease classes, all procedures, all observations, all severity indexes) in a regularized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4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7D8E-463F-F49A-CC5F-492A76EF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to exclude (from PS and balance)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A465C-013B-D12F-A500-3BB815F4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LSPS: include all concepts (drugs, procedures, etc.) at and before baseline</a:t>
            </a:r>
          </a:p>
          <a:p>
            <a:r>
              <a:rPr lang="en-US" dirty="0"/>
              <a:t>This would include the target and comparator drugs themselves, which would make the propensity model perfectly predictive</a:t>
            </a:r>
          </a:p>
          <a:p>
            <a:r>
              <a:rPr lang="en-US" dirty="0"/>
              <a:t>We therefore </a:t>
            </a:r>
            <a:r>
              <a:rPr lang="en-US" b="1" dirty="0"/>
              <a:t>must explicitly remove the target and comparator (drug) concept from the covariates</a:t>
            </a:r>
          </a:p>
          <a:p>
            <a:r>
              <a:rPr lang="en-US" dirty="0"/>
              <a:t>We sometimes also must exclude other concepts… (injection devices for GLP-1, administratively linked concepts)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B2DF6-F8E5-05B8-3CB7-CEAE3977B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0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86C1-2154-E1BF-DA47-1B4DB824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know which concepts to remove?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1AE2-B168-887D-D18C-43F006C3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Always exclude the target and comparator concepts</a:t>
            </a:r>
          </a:p>
          <a:p>
            <a:r>
              <a:rPr lang="en-US" sz="2800" dirty="0"/>
              <a:t>We have defined a standard list of additional concepts to exclude</a:t>
            </a:r>
          </a:p>
          <a:p>
            <a:r>
              <a:rPr lang="en-US" sz="2800" dirty="0"/>
              <a:t>Data driven approaches:</a:t>
            </a:r>
          </a:p>
          <a:p>
            <a:pPr lvl="1"/>
            <a:r>
              <a:rPr lang="en-US" sz="2400" dirty="0"/>
              <a:t>Comparator selection tool </a:t>
            </a:r>
            <a:r>
              <a:rPr lang="en-US" sz="2400" dirty="0">
                <a:hlinkClick r:id="rId2"/>
              </a:rPr>
              <a:t>https://data.ohdsi.org/ComparatorSelectionExplorer/</a:t>
            </a:r>
            <a:r>
              <a:rPr lang="en-US" sz="2400" dirty="0"/>
              <a:t> </a:t>
            </a:r>
          </a:p>
          <a:p>
            <a:pPr lvl="1"/>
            <a:r>
              <a:rPr lang="en-US" sz="2400" dirty="0" err="1"/>
              <a:t>CohortDiagnostics</a:t>
            </a:r>
            <a:r>
              <a:rPr lang="en-US" sz="2400" dirty="0"/>
              <a:t> cohort comparisons</a:t>
            </a:r>
          </a:p>
          <a:p>
            <a:pPr lvl="1"/>
            <a:r>
              <a:rPr lang="en-US" sz="2400" dirty="0" err="1"/>
              <a:t>CohortMethod</a:t>
            </a:r>
            <a:r>
              <a:rPr lang="en-US" sz="2400" dirty="0"/>
              <a:t> error for high correlation</a:t>
            </a:r>
          </a:p>
          <a:p>
            <a:pPr lvl="1"/>
            <a:r>
              <a:rPr lang="en-US" sz="2400" dirty="0" err="1"/>
              <a:t>CohortMethod</a:t>
            </a:r>
            <a:r>
              <a:rPr lang="en-US" sz="2400" dirty="0"/>
              <a:t> propensity model</a:t>
            </a:r>
          </a:p>
          <a:p>
            <a:r>
              <a:rPr lang="en-US" sz="2800" b="1" dirty="0"/>
              <a:t>Exclude says DON’T adjust for it</a:t>
            </a:r>
          </a:p>
          <a:p>
            <a:pPr lvl="1"/>
            <a:r>
              <a:rPr lang="en-US" sz="2400" b="1" dirty="0"/>
              <a:t>If it also affects the outcome, that would be very bad</a:t>
            </a:r>
          </a:p>
          <a:p>
            <a:pPr lvl="1"/>
            <a:r>
              <a:rPr lang="en-US" sz="2400" b="1" dirty="0"/>
              <a:t>Only instruments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A198E-4F87-E727-7B37-44982445A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74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11899-2DA8-80BD-7B1E-A144E2FA8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12BED-86B0-9261-69E2-60B4FE873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2AF206-FC57-F3B8-360B-D1152C982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096" b="9383"/>
          <a:stretch>
            <a:fillRect/>
          </a:stretch>
        </p:blipFill>
        <p:spPr>
          <a:xfrm>
            <a:off x="3274306" y="1073624"/>
            <a:ext cx="8917694" cy="37931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39D9F-1F38-EB04-717F-47FA9FBCB272}"/>
              </a:ext>
            </a:extLst>
          </p:cNvPr>
          <p:cNvSpPr txBox="1"/>
          <p:nvPr/>
        </p:nvSpPr>
        <p:spPr>
          <a:xfrm>
            <a:off x="286871" y="4532326"/>
            <a:ext cx="2670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Covariates excluded from PS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25E22-E616-4337-710F-4C905A5A097F}"/>
              </a:ext>
            </a:extLst>
          </p:cNvPr>
          <p:cNvCxnSpPr>
            <a:cxnSpLocks/>
            <a:stCxn id="10" idx="0"/>
            <a:endCxn id="13" idx="1"/>
          </p:cNvCxnSpPr>
          <p:nvPr/>
        </p:nvCxnSpPr>
        <p:spPr>
          <a:xfrm flipV="1">
            <a:off x="1622120" y="3690280"/>
            <a:ext cx="1335248" cy="84204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DC09E6F-6D9E-9318-81D4-64BB12E67D33}"/>
              </a:ext>
            </a:extLst>
          </p:cNvPr>
          <p:cNvSpPr/>
          <p:nvPr/>
        </p:nvSpPr>
        <p:spPr>
          <a:xfrm>
            <a:off x="2957368" y="3302336"/>
            <a:ext cx="9234632" cy="775888"/>
          </a:xfrm>
          <a:prstGeom prst="rect">
            <a:avLst/>
          </a:prstGeom>
          <a:solidFill>
            <a:srgbClr val="ED7D31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779D61-D1C1-5242-DEB8-CD09395CF9CD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2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BD11B-CE4E-3E3C-7D39-95E46413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97CB00-3DBE-7F2B-6DB8-53C0E0803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10"/>
          <a:stretch>
            <a:fillRect/>
          </a:stretch>
        </p:blipFill>
        <p:spPr>
          <a:xfrm>
            <a:off x="-285840" y="1309066"/>
            <a:ext cx="12763679" cy="33297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50364-95A8-A152-8D33-F355FB1174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02430D-9B38-C70D-1AE5-31DE4639AD7B}"/>
              </a:ext>
            </a:extLst>
          </p:cNvPr>
          <p:cNvSpPr/>
          <p:nvPr/>
        </p:nvSpPr>
        <p:spPr>
          <a:xfrm>
            <a:off x="-285840" y="2155736"/>
            <a:ext cx="12630240" cy="1062952"/>
          </a:xfrm>
          <a:prstGeom prst="rect">
            <a:avLst/>
          </a:prstGeom>
          <a:solidFill>
            <a:srgbClr val="ED7D31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5D571-8E57-7D0E-5315-C3EC2C84E9DE}"/>
              </a:ext>
            </a:extLst>
          </p:cNvPr>
          <p:cNvSpPr txBox="1"/>
          <p:nvPr/>
        </p:nvSpPr>
        <p:spPr>
          <a:xfrm>
            <a:off x="1060704" y="4776664"/>
            <a:ext cx="143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PS Settings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27B2D1-25B6-807E-ADE4-451ACED0801F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1778787" y="3218688"/>
            <a:ext cx="4250493" cy="15579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4B5F1715-4064-DC12-DC47-E0C74B7248A1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12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outcome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</a:t>
            </a:r>
          </a:p>
          <a:p>
            <a:pPr marL="457200" lvl="1" indent="0">
              <a:buNone/>
            </a:pPr>
            <a:r>
              <a:rPr lang="en-US" dirty="0"/>
              <a:t>Did the outcome occur yes/no? </a:t>
            </a:r>
          </a:p>
          <a:p>
            <a:r>
              <a:rPr lang="en-US" dirty="0"/>
              <a:t>Poisson</a:t>
            </a:r>
          </a:p>
          <a:p>
            <a:pPr marL="457200" lvl="1" indent="0">
              <a:buNone/>
            </a:pPr>
            <a:r>
              <a:rPr lang="en-US" dirty="0"/>
              <a:t>How many times did the outcome occur? </a:t>
            </a:r>
          </a:p>
          <a:p>
            <a:r>
              <a:rPr lang="en-US" dirty="0"/>
              <a:t>Cox</a:t>
            </a:r>
          </a:p>
          <a:p>
            <a:pPr marL="457200" lvl="1" indent="0">
              <a:buNone/>
            </a:pPr>
            <a:r>
              <a:rPr lang="en-US" dirty="0"/>
              <a:t>What was the time to the first outcome or end of observation?</a:t>
            </a:r>
          </a:p>
          <a:p>
            <a:r>
              <a:rPr lang="en-US" dirty="0"/>
              <a:t>Conditional or non-conditional (Logistic, Poisson, Cox)</a:t>
            </a:r>
          </a:p>
          <a:p>
            <a:pPr marL="457200" lvl="1" indent="0">
              <a:buNone/>
            </a:pPr>
            <a:r>
              <a:rPr lang="en-US" dirty="0"/>
              <a:t>stratify by PS strata or matched sets</a:t>
            </a:r>
          </a:p>
        </p:txBody>
      </p:sp>
    </p:spTree>
    <p:extLst>
      <p:ext uri="{BB962C8B-B14F-4D97-AF65-F5344CB8AC3E}">
        <p14:creationId xmlns:p14="http://schemas.microsoft.com/office/powerpoint/2010/main" val="40946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59188-E744-8920-8535-75A708B8E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BEFE2163-2D33-1090-2934-FBC173E07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" y="1582442"/>
            <a:ext cx="11467277" cy="3602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9D96F-7AF2-7934-15EB-49D1DF447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723620-24AC-0609-4BCA-DA9A45F1B680}"/>
              </a:ext>
            </a:extLst>
          </p:cNvPr>
          <p:cNvSpPr txBox="1"/>
          <p:nvPr/>
        </p:nvSpPr>
        <p:spPr>
          <a:xfrm>
            <a:off x="10726978" y="451082"/>
            <a:ext cx="1436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Define outcome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0C4359-85BB-77A0-BB75-8840F29D9FC9}"/>
              </a:ext>
            </a:extLst>
          </p:cNvPr>
          <p:cNvCxnSpPr>
            <a:cxnSpLocks/>
          </p:cNvCxnSpPr>
          <p:nvPr/>
        </p:nvCxnSpPr>
        <p:spPr>
          <a:xfrm flipH="1">
            <a:off x="9292336" y="1582442"/>
            <a:ext cx="1477264" cy="72084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C3237-F603-7986-FEF0-B9BB60529B56}"/>
              </a:ext>
            </a:extLst>
          </p:cNvPr>
          <p:cNvSpPr/>
          <p:nvPr/>
        </p:nvSpPr>
        <p:spPr>
          <a:xfrm>
            <a:off x="28856" y="1945607"/>
            <a:ext cx="11840056" cy="596425"/>
          </a:xfrm>
          <a:prstGeom prst="rect">
            <a:avLst/>
          </a:prstGeom>
          <a:solidFill>
            <a:srgbClr val="FFFC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468828B-524A-7D86-D6A4-DB6DF99A4677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8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20895-38D0-5B8C-EC3A-112B12458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074AA84-F2E5-B6DA-23F0-C42B45672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856" b="9383"/>
          <a:stretch>
            <a:fillRect/>
          </a:stretch>
        </p:blipFill>
        <p:spPr>
          <a:xfrm>
            <a:off x="0" y="1554632"/>
            <a:ext cx="9818552" cy="4210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EE7166-E36D-3500-545E-2984BC67215F}"/>
              </a:ext>
            </a:extLst>
          </p:cNvPr>
          <p:cNvSpPr/>
          <p:nvPr/>
        </p:nvSpPr>
        <p:spPr>
          <a:xfrm>
            <a:off x="0" y="3304550"/>
            <a:ext cx="10497312" cy="791961"/>
          </a:xfrm>
          <a:prstGeom prst="rect">
            <a:avLst/>
          </a:prstGeom>
          <a:solidFill>
            <a:srgbClr val="FFFC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FE8AD-7356-788F-0BB9-A52813EE226C}"/>
              </a:ext>
            </a:extLst>
          </p:cNvPr>
          <p:cNvSpPr txBox="1"/>
          <p:nvPr/>
        </p:nvSpPr>
        <p:spPr>
          <a:xfrm>
            <a:off x="9699809" y="939242"/>
            <a:ext cx="222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Data refinement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FBA3E3-6C33-0F0B-F843-605DF7B1E9D0}"/>
              </a:ext>
            </a:extLst>
          </p:cNvPr>
          <p:cNvCxnSpPr>
            <a:cxnSpLocks/>
          </p:cNvCxnSpPr>
          <p:nvPr/>
        </p:nvCxnSpPr>
        <p:spPr>
          <a:xfrm flipH="1">
            <a:off x="10021824" y="1400907"/>
            <a:ext cx="869743" cy="186706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C811CC2A-6134-7DB0-8C1C-4CCEEEF8B578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42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DB6D-54DA-E385-AFB7-BF1FD0985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1D81F5-8A01-3C8A-A129-E7B961A00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89" r="24173" b="37122"/>
          <a:stretch>
            <a:fillRect/>
          </a:stretch>
        </p:blipFill>
        <p:spPr>
          <a:xfrm>
            <a:off x="0" y="1394766"/>
            <a:ext cx="11878233" cy="23442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B68D2-A507-15D1-B66D-B45B59744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FE07F-E0EA-CA4C-F372-9EFF73D25AD5}"/>
              </a:ext>
            </a:extLst>
          </p:cNvPr>
          <p:cNvSpPr/>
          <p:nvPr/>
        </p:nvSpPr>
        <p:spPr>
          <a:xfrm>
            <a:off x="0" y="2009438"/>
            <a:ext cx="12192000" cy="1885906"/>
          </a:xfrm>
          <a:prstGeom prst="rect">
            <a:avLst/>
          </a:prstGeom>
          <a:solidFill>
            <a:schemeClr val="accent3">
              <a:lumMod val="60000"/>
              <a:lumOff val="40000"/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6DC94-0C2A-3129-F000-6F18FE8EF13B}"/>
              </a:ext>
            </a:extLst>
          </p:cNvPr>
          <p:cNvSpPr txBox="1"/>
          <p:nvPr/>
        </p:nvSpPr>
        <p:spPr>
          <a:xfrm>
            <a:off x="365760" y="4488814"/>
            <a:ext cx="143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Data cleaning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023F2-8086-5097-7629-5AF2262B1B4F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1801926" y="3895344"/>
            <a:ext cx="4294074" cy="100896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>
            <a:extLst>
              <a:ext uri="{FF2B5EF4-FFF2-40B4-BE49-F238E27FC236}">
                <a16:creationId xmlns:a16="http://schemas.microsoft.com/office/drawing/2014/main" id="{D670D1F2-813E-266A-0D3B-D4C442DB3639}"/>
              </a:ext>
            </a:extLst>
          </p:cNvPr>
          <p:cNvSpPr txBox="1">
            <a:spLocks/>
          </p:cNvSpPr>
          <p:nvPr/>
        </p:nvSpPr>
        <p:spPr>
          <a:xfrm>
            <a:off x="41851" y="5739972"/>
            <a:ext cx="666984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CreateAnalysisSpecification.R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16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9D41A-1FD6-CF7E-A1A7-01AEA19D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E259-3D54-483A-3404-85E80AD3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AC249-A9E3-2F4E-9BD7-D6B2FD7E8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Content Placeholder 7" descr="A diagram of a self-controlled case series&#10;&#10;AI-generated content may be incorrect.">
            <a:extLst>
              <a:ext uri="{FF2B5EF4-FFF2-40B4-BE49-F238E27FC236}">
                <a16:creationId xmlns:a16="http://schemas.microsoft.com/office/drawing/2014/main" id="{2839FCD4-12B0-527B-F384-73C6D164C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7929"/>
            <a:ext cx="11909933" cy="6858000"/>
          </a:xfrm>
        </p:spPr>
      </p:pic>
    </p:spTree>
    <p:extLst>
      <p:ext uri="{BB962C8B-B14F-4D97-AF65-F5344CB8AC3E}">
        <p14:creationId xmlns:p14="http://schemas.microsoft.com/office/powerpoint/2010/main" val="23491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E6A3-78D9-55A7-A347-7ECA1463E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7E45DCE-F196-7D0A-CFDB-65308BC341CD}"/>
              </a:ext>
            </a:extLst>
          </p:cNvPr>
          <p:cNvSpPr/>
          <p:nvPr/>
        </p:nvSpPr>
        <p:spPr>
          <a:xfrm>
            <a:off x="7487479" y="1319416"/>
            <a:ext cx="3193774" cy="3911048"/>
          </a:xfrm>
          <a:prstGeom prst="rect">
            <a:avLst/>
          </a:prstGeom>
          <a:solidFill>
            <a:srgbClr val="948A54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25DA-B414-BE64-DB65-38C0910C4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702-25A9-09B0-EBD1-EBA31B9971CA}"/>
              </a:ext>
            </a:extLst>
          </p:cNvPr>
          <p:cNvSpPr/>
          <p:nvPr/>
        </p:nvSpPr>
        <p:spPr>
          <a:xfrm>
            <a:off x="3925959" y="1653205"/>
            <a:ext cx="1699591" cy="9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76EFE0-5733-C413-CCFA-6E2D4A8F663D}"/>
              </a:ext>
            </a:extLst>
          </p:cNvPr>
          <p:cNvSpPr/>
          <p:nvPr/>
        </p:nvSpPr>
        <p:spPr>
          <a:xfrm>
            <a:off x="3925959" y="3932579"/>
            <a:ext cx="1699591" cy="9640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7AAA8C-EF36-0C71-2A04-4730A1A8A937}"/>
              </a:ext>
            </a:extLst>
          </p:cNvPr>
          <p:cNvCxnSpPr/>
          <p:nvPr/>
        </p:nvCxnSpPr>
        <p:spPr>
          <a:xfrm>
            <a:off x="5870717" y="178904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91073-CE47-6ACA-54EA-3615CEF418B5}"/>
              </a:ext>
            </a:extLst>
          </p:cNvPr>
          <p:cNvCxnSpPr/>
          <p:nvPr/>
        </p:nvCxnSpPr>
        <p:spPr>
          <a:xfrm>
            <a:off x="5870717" y="2135253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F353BD-8504-FCC6-1948-2E756A3635FC}"/>
              </a:ext>
            </a:extLst>
          </p:cNvPr>
          <p:cNvCxnSpPr/>
          <p:nvPr/>
        </p:nvCxnSpPr>
        <p:spPr>
          <a:xfrm>
            <a:off x="5870717" y="2539444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C5C134-DE31-4B35-5375-FE0F76CC1BF4}"/>
              </a:ext>
            </a:extLst>
          </p:cNvPr>
          <p:cNvCxnSpPr/>
          <p:nvPr/>
        </p:nvCxnSpPr>
        <p:spPr>
          <a:xfrm>
            <a:off x="5870717" y="4094919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8CF0A2-C6D4-587E-1814-88CACE6CB976}"/>
              </a:ext>
            </a:extLst>
          </p:cNvPr>
          <p:cNvCxnSpPr/>
          <p:nvPr/>
        </p:nvCxnSpPr>
        <p:spPr>
          <a:xfrm>
            <a:off x="5870717" y="444113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5F058-424D-EF43-C34C-75C1998482C0}"/>
              </a:ext>
            </a:extLst>
          </p:cNvPr>
          <p:cNvCxnSpPr/>
          <p:nvPr/>
        </p:nvCxnSpPr>
        <p:spPr>
          <a:xfrm>
            <a:off x="5870717" y="4845322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51C5964-565C-290B-C26D-38F8ADD1CC7D}"/>
              </a:ext>
            </a:extLst>
          </p:cNvPr>
          <p:cNvSpPr/>
          <p:nvPr/>
        </p:nvSpPr>
        <p:spPr>
          <a:xfrm>
            <a:off x="9647587" y="1595498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2D4A13F-62BB-01A6-9B62-530E8D8B7A61}"/>
              </a:ext>
            </a:extLst>
          </p:cNvPr>
          <p:cNvSpPr/>
          <p:nvPr/>
        </p:nvSpPr>
        <p:spPr>
          <a:xfrm>
            <a:off x="7676326" y="2373234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1D624C-4D94-C3B6-BBEA-18F41C8C8AD0}"/>
              </a:ext>
            </a:extLst>
          </p:cNvPr>
          <p:cNvSpPr/>
          <p:nvPr/>
        </p:nvSpPr>
        <p:spPr>
          <a:xfrm>
            <a:off x="9481935" y="3928709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5FA1B2B-0966-5A7A-6751-994EE893EF22}"/>
              </a:ext>
            </a:extLst>
          </p:cNvPr>
          <p:cNvSpPr/>
          <p:nvPr/>
        </p:nvSpPr>
        <p:spPr>
          <a:xfrm>
            <a:off x="10028587" y="4248417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263E12-F34C-923F-6566-106E28E18E66}"/>
              </a:ext>
            </a:extLst>
          </p:cNvPr>
          <p:cNvSpPr/>
          <p:nvPr/>
        </p:nvSpPr>
        <p:spPr>
          <a:xfrm>
            <a:off x="1494183" y="1319416"/>
            <a:ext cx="1699591" cy="39110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(total) Population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521359-D57B-4DD3-A9EC-8DC9EEF3CA3D}"/>
              </a:ext>
            </a:extLst>
          </p:cNvPr>
          <p:cNvCxnSpPr>
            <a:cxnSpLocks/>
          </p:cNvCxnSpPr>
          <p:nvPr/>
        </p:nvCxnSpPr>
        <p:spPr>
          <a:xfrm>
            <a:off x="3193774" y="2132733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60C0EE-A234-499C-5EB4-F52D2FFD3F74}"/>
              </a:ext>
            </a:extLst>
          </p:cNvPr>
          <p:cNvCxnSpPr>
            <a:cxnSpLocks/>
          </p:cNvCxnSpPr>
          <p:nvPr/>
        </p:nvCxnSpPr>
        <p:spPr>
          <a:xfrm>
            <a:off x="3195432" y="4388680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CFBA7A-C84D-5648-D052-5864FE2CBA0C}"/>
              </a:ext>
            </a:extLst>
          </p:cNvPr>
          <p:cNvCxnSpPr>
            <a:cxnSpLocks/>
          </p:cNvCxnSpPr>
          <p:nvPr/>
        </p:nvCxnSpPr>
        <p:spPr>
          <a:xfrm flipH="1">
            <a:off x="2782957" y="811422"/>
            <a:ext cx="1948069" cy="434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FB6E87-34FE-2423-F4ED-A9F4CD6A5AFB}"/>
              </a:ext>
            </a:extLst>
          </p:cNvPr>
          <p:cNvCxnSpPr>
            <a:cxnSpLocks/>
          </p:cNvCxnSpPr>
          <p:nvPr/>
        </p:nvCxnSpPr>
        <p:spPr>
          <a:xfrm flipH="1">
            <a:off x="5102086" y="883661"/>
            <a:ext cx="165650" cy="7118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68F929-59D7-5B56-2F5F-4A7E1AB8C559}"/>
              </a:ext>
            </a:extLst>
          </p:cNvPr>
          <p:cNvCxnSpPr>
            <a:cxnSpLocks/>
          </p:cNvCxnSpPr>
          <p:nvPr/>
        </p:nvCxnSpPr>
        <p:spPr>
          <a:xfrm flipH="1">
            <a:off x="5613114" y="879791"/>
            <a:ext cx="174774" cy="3048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B4749E-806F-6625-5EAA-A19D7A45B4FA}"/>
              </a:ext>
            </a:extLst>
          </p:cNvPr>
          <p:cNvCxnSpPr>
            <a:cxnSpLocks/>
          </p:cNvCxnSpPr>
          <p:nvPr/>
        </p:nvCxnSpPr>
        <p:spPr>
          <a:xfrm>
            <a:off x="6854680" y="944990"/>
            <a:ext cx="679182" cy="28198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3DA8DB-9BC4-BDEB-F3E5-725DC1B82D29}"/>
              </a:ext>
            </a:extLst>
          </p:cNvPr>
          <p:cNvSpPr txBox="1"/>
          <p:nvPr/>
        </p:nvSpPr>
        <p:spPr>
          <a:xfrm>
            <a:off x="4731026" y="356571"/>
            <a:ext cx="3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1. Cohort Definitions</a:t>
            </a:r>
          </a:p>
        </p:txBody>
      </p:sp>
    </p:spTree>
    <p:extLst>
      <p:ext uri="{BB962C8B-B14F-4D97-AF65-F5344CB8AC3E}">
        <p14:creationId xmlns:p14="http://schemas.microsoft.com/office/powerpoint/2010/main" val="23423078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01124-EDD2-EB06-13DF-B12CF92D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CBCBE-3DC1-CA19-15FE-EEDF778F9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A9B7FC-2255-4247-627F-3F71012D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011" y="-1"/>
            <a:ext cx="906011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Diagnostic #1: equipoise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3164"/>
          <a:stretch/>
        </p:blipFill>
        <p:spPr bwMode="auto">
          <a:xfrm>
            <a:off x="175650" y="2306039"/>
            <a:ext cx="4472530" cy="389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528" y="1711874"/>
            <a:ext cx="7539859" cy="3293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How similar are the two exposure cohorts?</a:t>
            </a:r>
          </a:p>
          <a:p>
            <a:pPr lvl="1"/>
            <a:r>
              <a:rPr lang="en-US" sz="2400"/>
              <a:t>If too small, the two cohorts are too incomparable (e.g., hard to find matched pairs) and the estimate can be unreliable.</a:t>
            </a:r>
            <a:endParaRPr lang="en-US" sz="2400">
              <a:cs typeface="Calibri"/>
            </a:endParaRPr>
          </a:p>
          <a:p>
            <a:r>
              <a:rPr lang="en-US" sz="2800">
                <a:cs typeface="Calibri"/>
              </a:rPr>
              <a:t>Rule: </a:t>
            </a:r>
            <a:r>
              <a:rPr lang="en-US" sz="2800" b="1">
                <a:cs typeface="Calibri"/>
              </a:rPr>
              <a:t>Equipoise &gt; 0.5 </a:t>
            </a:r>
          </a:p>
          <a:p>
            <a:pPr lvl="1"/>
            <a:r>
              <a:rPr lang="en-US" sz="2400">
                <a:cs typeface="Calibri"/>
              </a:rPr>
              <a:t>At least half of the exposure cohorts fell within a preference score range of 30% to 70%.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B3FBC-C9B6-401F-A9C4-DB7179ECAFD3}"/>
              </a:ext>
            </a:extLst>
          </p:cNvPr>
          <p:cNvSpPr txBox="1"/>
          <p:nvPr/>
        </p:nvSpPr>
        <p:spPr>
          <a:xfrm>
            <a:off x="6419194" y="6025055"/>
            <a:ext cx="5633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33333"/>
                </a:solidFill>
                <a:latin typeface="Source Sans Pro"/>
                <a:ea typeface="Source Sans Pro"/>
              </a:rPr>
              <a:t>Walker et al. Comparative Effectiveness Research.2013.</a:t>
            </a: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E1BE64-E633-9586-0C45-AA963B95A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497" t="32939" r="-113" b="44627"/>
          <a:stretch/>
        </p:blipFill>
        <p:spPr bwMode="auto">
          <a:xfrm>
            <a:off x="353014" y="1432366"/>
            <a:ext cx="1374649" cy="87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2398C-08C8-FD23-4193-B2B549E26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AB55AB65-22AA-F222-C441-8EC93E622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60" y="3242981"/>
            <a:ext cx="9004381" cy="3615019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B69D8A-C288-DC8A-EB17-9007D32524F3}"/>
              </a:ext>
            </a:extLst>
          </p:cNvPr>
          <p:cNvSpPr/>
          <p:nvPr/>
        </p:nvSpPr>
        <p:spPr>
          <a:xfrm>
            <a:off x="304800" y="1667979"/>
            <a:ext cx="3048000" cy="15144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Good:</a:t>
            </a:r>
            <a:br>
              <a:rPr lang="en-US" sz="2000"/>
            </a:br>
            <a:r>
              <a:rPr lang="en-US" sz="2000"/>
              <a:t>T = valsartan</a:t>
            </a:r>
          </a:p>
          <a:p>
            <a:pPr algn="ctr"/>
            <a:r>
              <a:rPr lang="en-US" sz="2000"/>
              <a:t>C = </a:t>
            </a:r>
            <a:r>
              <a:rPr lang="en-US" sz="2000" err="1"/>
              <a:t>olmesartan</a:t>
            </a:r>
            <a:endParaRPr lang="en-US" sz="2000"/>
          </a:p>
          <a:p>
            <a:pPr algn="ctr"/>
            <a:r>
              <a:rPr lang="en-US" sz="2000"/>
              <a:t>DB = CCAE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5A3F18-A4CF-9049-5BDE-3B1447486F48}"/>
              </a:ext>
            </a:extLst>
          </p:cNvPr>
          <p:cNvSpPr/>
          <p:nvPr/>
        </p:nvSpPr>
        <p:spPr>
          <a:xfrm>
            <a:off x="4572001" y="3657599"/>
            <a:ext cx="3505200" cy="2477733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F1260C-2748-DA76-8B34-AC5375BF099F}"/>
              </a:ext>
            </a:extLst>
          </p:cNvPr>
          <p:cNvSpPr/>
          <p:nvPr/>
        </p:nvSpPr>
        <p:spPr>
          <a:xfrm>
            <a:off x="5181600" y="1901213"/>
            <a:ext cx="5977234" cy="1146786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Even with &gt;40,000 patients on each drug, large-scale propensity score model could not meaningfully discriminate between the two treatments;  &gt;90% of persons in ‘empirical equipoise’ with a preference score between 0.3 and 0.7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03925-4E83-9556-49B5-A886B4D65487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flipH="1">
            <a:off x="6324601" y="3047999"/>
            <a:ext cx="1845616" cy="60960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itle 1">
            <a:extLst>
              <a:ext uri="{FF2B5EF4-FFF2-40B4-BE49-F238E27FC236}">
                <a16:creationId xmlns:a16="http://schemas.microsoft.com/office/drawing/2014/main" id="{A61BCCB9-C52E-9543-7D7A-57ECAC234616}"/>
              </a:ext>
            </a:extLst>
          </p:cNvPr>
          <p:cNvSpPr txBox="1">
            <a:spLocks/>
          </p:cNvSpPr>
          <p:nvPr/>
        </p:nvSpPr>
        <p:spPr>
          <a:xfrm>
            <a:off x="1250382" y="152400"/>
            <a:ext cx="10332018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Diagnostic #1: equipoise</a:t>
            </a:r>
          </a:p>
        </p:txBody>
      </p:sp>
    </p:spTree>
    <p:extLst>
      <p:ext uri="{BB962C8B-B14F-4D97-AF65-F5344CB8AC3E}">
        <p14:creationId xmlns:p14="http://schemas.microsoft.com/office/powerpoint/2010/main" val="24436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299256E-E2A9-CD5C-F4CA-0EB499B7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08" y="3219876"/>
            <a:ext cx="8966858" cy="3638124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B69D8A-C288-DC8A-EB17-9007D32524F3}"/>
              </a:ext>
            </a:extLst>
          </p:cNvPr>
          <p:cNvSpPr/>
          <p:nvPr/>
        </p:nvSpPr>
        <p:spPr>
          <a:xfrm>
            <a:off x="304800" y="1667979"/>
            <a:ext cx="3048000" cy="15144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Bad:</a:t>
            </a:r>
            <a:br>
              <a:rPr lang="en-US" sz="2000"/>
            </a:br>
            <a:r>
              <a:rPr lang="en-US" sz="2000"/>
              <a:t>T = valsartan</a:t>
            </a:r>
          </a:p>
          <a:p>
            <a:pPr algn="ctr"/>
            <a:r>
              <a:rPr lang="en-US" sz="2000"/>
              <a:t>C = chlorthalidone</a:t>
            </a:r>
          </a:p>
          <a:p>
            <a:pPr algn="ctr"/>
            <a:r>
              <a:rPr lang="en-US" sz="2000"/>
              <a:t>DB = CCAE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45A3F18-A4CF-9049-5BDE-3B1447486F48}"/>
              </a:ext>
            </a:extLst>
          </p:cNvPr>
          <p:cNvSpPr/>
          <p:nvPr/>
        </p:nvSpPr>
        <p:spPr>
          <a:xfrm>
            <a:off x="4800599" y="3657599"/>
            <a:ext cx="3276601" cy="247773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6F1260C-2748-DA76-8B34-AC5375BF099F}"/>
              </a:ext>
            </a:extLst>
          </p:cNvPr>
          <p:cNvSpPr/>
          <p:nvPr/>
        </p:nvSpPr>
        <p:spPr>
          <a:xfrm>
            <a:off x="5181600" y="1901213"/>
            <a:ext cx="5977234" cy="114678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Baseline characteristics can clearly discriminate most new users of valsartan vs. chlorthalidone;  &lt;30% of persons in ‘empirical equipoise’ with a preference score between 0.3 and 0.7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203925-4E83-9556-49B5-A886B4D65487}"/>
              </a:ext>
            </a:extLst>
          </p:cNvPr>
          <p:cNvCxnSpPr>
            <a:cxnSpLocks/>
            <a:stCxn id="41" idx="2"/>
            <a:endCxn id="40" idx="0"/>
          </p:cNvCxnSpPr>
          <p:nvPr/>
        </p:nvCxnSpPr>
        <p:spPr>
          <a:xfrm flipH="1">
            <a:off x="6438900" y="3047999"/>
            <a:ext cx="1731317" cy="609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tle 1">
            <a:extLst>
              <a:ext uri="{FF2B5EF4-FFF2-40B4-BE49-F238E27FC236}">
                <a16:creationId xmlns:a16="http://schemas.microsoft.com/office/drawing/2014/main" id="{999600E0-9912-2327-8F5C-0578FFAE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Diagnostic #1: equipoise</a:t>
            </a:r>
          </a:p>
        </p:txBody>
      </p:sp>
    </p:spTree>
    <p:extLst>
      <p:ext uri="{BB962C8B-B14F-4D97-AF65-F5344CB8AC3E}">
        <p14:creationId xmlns:p14="http://schemas.microsoft.com/office/powerpoint/2010/main" val="136422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143" y="1303788"/>
            <a:ext cx="4870890" cy="487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Diagnostic #2: Covariate balance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599E0A-5C31-3459-E85E-0C4E349B5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250" y="1902374"/>
            <a:ext cx="6834303" cy="3293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cs typeface="Calibri"/>
              </a:rPr>
              <a:t>How similar are the covariate means between the two exposure cohorts?</a:t>
            </a:r>
          </a:p>
          <a:p>
            <a:pPr lvl="1"/>
            <a:r>
              <a:rPr lang="en-US" sz="2400">
                <a:cs typeface="Calibri"/>
              </a:rPr>
              <a:t>If too large after adjustment, then there is risk of residual bias</a:t>
            </a:r>
          </a:p>
          <a:p>
            <a:r>
              <a:rPr lang="en-US" sz="2800">
                <a:cs typeface="Calibri"/>
              </a:rPr>
              <a:t>A standardized mean difference of ≤0.1 indicates a negligible difference.</a:t>
            </a:r>
          </a:p>
          <a:p>
            <a:r>
              <a:rPr lang="en-US" sz="2800">
                <a:cs typeface="Calibri"/>
              </a:rPr>
              <a:t>Assess balance of all ~50,000 covariates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1D0CCC-6460-C870-6E46-CA7FCD31959D}"/>
              </a:ext>
            </a:extLst>
          </p:cNvPr>
          <p:cNvCxnSpPr/>
          <p:nvPr/>
        </p:nvCxnSpPr>
        <p:spPr>
          <a:xfrm flipV="1">
            <a:off x="998009" y="3916185"/>
            <a:ext cx="4089398" cy="16934"/>
          </a:xfrm>
          <a:prstGeom prst="straightConnector1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543B0-81F7-F5C8-1B3D-988AEDED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147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123A8F6-5815-336D-7132-9584C938C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DAC24-C4C2-1CD3-D55E-486683930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491" y="3255750"/>
            <a:ext cx="8712220" cy="3447281"/>
          </a:xfrm>
          <a:prstGeom prst="rect">
            <a:avLst/>
          </a:prstGeom>
        </p:spPr>
      </p:pic>
      <p:sp>
        <p:nvSpPr>
          <p:cNvPr id="8" name="Rectangle: Rounded Corners 37">
            <a:extLst>
              <a:ext uri="{FF2B5EF4-FFF2-40B4-BE49-F238E27FC236}">
                <a16:creationId xmlns:a16="http://schemas.microsoft.com/office/drawing/2014/main" id="{28403A00-872A-E21D-EB59-1777AA60ED71}"/>
              </a:ext>
            </a:extLst>
          </p:cNvPr>
          <p:cNvSpPr/>
          <p:nvPr/>
        </p:nvSpPr>
        <p:spPr>
          <a:xfrm>
            <a:off x="171539" y="1673928"/>
            <a:ext cx="3886201" cy="15144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Good:</a:t>
            </a:r>
            <a:br>
              <a:rPr lang="en-US" sz="2000" dirty="0"/>
            </a:br>
            <a:r>
              <a:rPr lang="en-US" sz="2000" dirty="0"/>
              <a:t>T = amlodipine</a:t>
            </a:r>
          </a:p>
          <a:p>
            <a:pPr algn="ctr"/>
            <a:r>
              <a:rPr lang="en-US" sz="2000" dirty="0"/>
              <a:t>C = atenolol</a:t>
            </a:r>
          </a:p>
          <a:p>
            <a:pPr algn="ctr"/>
            <a:r>
              <a:rPr lang="en-US" sz="2000" dirty="0"/>
              <a:t>A = PS matching, on-treatment</a:t>
            </a:r>
          </a:p>
          <a:p>
            <a:pPr algn="ctr"/>
            <a:r>
              <a:rPr lang="en-US" sz="2000" dirty="0"/>
              <a:t>DB = CCAE</a:t>
            </a:r>
          </a:p>
        </p:txBody>
      </p:sp>
      <p:sp>
        <p:nvSpPr>
          <p:cNvPr id="9" name="Rectangle: Rounded Corners 39">
            <a:extLst>
              <a:ext uri="{FF2B5EF4-FFF2-40B4-BE49-F238E27FC236}">
                <a16:creationId xmlns:a16="http://schemas.microsoft.com/office/drawing/2014/main" id="{6A0030D2-52EC-109D-F9B7-E5A4F7D5BC8B}"/>
              </a:ext>
            </a:extLst>
          </p:cNvPr>
          <p:cNvSpPr/>
          <p:nvPr/>
        </p:nvSpPr>
        <p:spPr>
          <a:xfrm>
            <a:off x="2590800" y="3810000"/>
            <a:ext cx="7687702" cy="1447800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40">
            <a:extLst>
              <a:ext uri="{FF2B5EF4-FFF2-40B4-BE49-F238E27FC236}">
                <a16:creationId xmlns:a16="http://schemas.microsoft.com/office/drawing/2014/main" id="{F28606E1-FC11-49D2-EFF4-7C4E91011804}"/>
              </a:ext>
            </a:extLst>
          </p:cNvPr>
          <p:cNvSpPr/>
          <p:nvPr/>
        </p:nvSpPr>
        <p:spPr>
          <a:xfrm>
            <a:off x="5181600" y="1901213"/>
            <a:ext cx="5977234" cy="1146786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&gt;45,000 baseline covariates evaluated, many with SMD &gt; 0.1 before matching, but after matching all covariates have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SMD &lt;= 0.03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F70A9-C368-84EE-6886-071E4D62408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6434651" y="3047999"/>
            <a:ext cx="1735566" cy="76200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FAFE3A5-AA06-7637-0823-C33250FE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/>
          </a:bodyPr>
          <a:lstStyle/>
          <a:p>
            <a:r>
              <a:rPr lang="en-US"/>
              <a:t>Diagnostic #2: Covariate balance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07BE2-69AA-73EB-FFCB-6C88C79C3A00}"/>
              </a:ext>
            </a:extLst>
          </p:cNvPr>
          <p:cNvSpPr txBox="1"/>
          <p:nvPr/>
        </p:nvSpPr>
        <p:spPr>
          <a:xfrm>
            <a:off x="7460166" y="6488668"/>
            <a:ext cx="5316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Slide credit: OHDSI Global </a:t>
            </a:r>
            <a:r>
              <a:rPr lang="en-US" err="1">
                <a:cs typeface="Calibri"/>
              </a:rPr>
              <a:t>Symp</a:t>
            </a:r>
            <a:r>
              <a:rPr lang="en-US">
                <a:cs typeface="Calibri"/>
              </a:rPr>
              <a:t> 2022 Plenary</a:t>
            </a:r>
          </a:p>
        </p:txBody>
      </p:sp>
    </p:spTree>
    <p:extLst>
      <p:ext uri="{BB962C8B-B14F-4D97-AF65-F5344CB8AC3E}">
        <p14:creationId xmlns:p14="http://schemas.microsoft.com/office/powerpoint/2010/main" val="142994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8D1F613A-1242-4CCB-8E17-0AC375A07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30C0D9C-5829-E2E4-1270-FD6D9B14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/>
          </a:bodyPr>
          <a:lstStyle/>
          <a:p>
            <a:r>
              <a:rPr lang="en-US"/>
              <a:t>Diagnostic #2: Covariate balance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5D271-F65D-9DEA-62B9-D9DE87A34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77" y="3228989"/>
            <a:ext cx="8943495" cy="3629011"/>
          </a:xfrm>
          <a:prstGeom prst="rect">
            <a:avLst/>
          </a:prstGeom>
        </p:spPr>
      </p:pic>
      <p:sp>
        <p:nvSpPr>
          <p:cNvPr id="9" name="Rectangle: Rounded Corners 37">
            <a:extLst>
              <a:ext uri="{FF2B5EF4-FFF2-40B4-BE49-F238E27FC236}">
                <a16:creationId xmlns:a16="http://schemas.microsoft.com/office/drawing/2014/main" id="{F5985F55-1C8A-D756-74C7-23FCB42925F7}"/>
              </a:ext>
            </a:extLst>
          </p:cNvPr>
          <p:cNvSpPr/>
          <p:nvPr/>
        </p:nvSpPr>
        <p:spPr>
          <a:xfrm>
            <a:off x="171539" y="1673928"/>
            <a:ext cx="3886201" cy="15144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Bad:</a:t>
            </a:r>
            <a:br>
              <a:rPr lang="en-US" sz="2000"/>
            </a:br>
            <a:r>
              <a:rPr lang="en-US" sz="2000"/>
              <a:t>T = candesartan</a:t>
            </a:r>
          </a:p>
          <a:p>
            <a:pPr algn="ctr"/>
            <a:r>
              <a:rPr lang="en-US" sz="2000"/>
              <a:t>C = atenolol</a:t>
            </a:r>
          </a:p>
          <a:p>
            <a:pPr algn="ctr"/>
            <a:r>
              <a:rPr lang="en-US" sz="2000"/>
              <a:t>A = PS stratification, on-treatment</a:t>
            </a:r>
          </a:p>
          <a:p>
            <a:pPr algn="ctr"/>
            <a:r>
              <a:rPr lang="en-US" sz="2000"/>
              <a:t>DB = CCAE</a:t>
            </a:r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259E6E4F-AD99-8E61-D2BF-C34719F2DEFD}"/>
              </a:ext>
            </a:extLst>
          </p:cNvPr>
          <p:cNvSpPr/>
          <p:nvPr/>
        </p:nvSpPr>
        <p:spPr>
          <a:xfrm>
            <a:off x="2286000" y="3810000"/>
            <a:ext cx="7992502" cy="14478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40">
            <a:extLst>
              <a:ext uri="{FF2B5EF4-FFF2-40B4-BE49-F238E27FC236}">
                <a16:creationId xmlns:a16="http://schemas.microsoft.com/office/drawing/2014/main" id="{D4398C46-F8CB-A362-644F-D7D74F5B966A}"/>
              </a:ext>
            </a:extLst>
          </p:cNvPr>
          <p:cNvSpPr/>
          <p:nvPr/>
        </p:nvSpPr>
        <p:spPr>
          <a:xfrm>
            <a:off x="5181600" y="1901213"/>
            <a:ext cx="5977234" cy="114678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&gt;50,000 baseline covariates evaluated, many with SMD &gt; 0.1 before stratification.  After stratification, many covariates have higher SMD than pre-stratification, many covariates with SMD &gt; 0.1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6C1C9B-816F-F396-82AC-983299D1E47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6282251" y="3047999"/>
            <a:ext cx="1887966" cy="76200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6B181E-A3D0-B22B-EC38-7B9FA19CBA06}"/>
              </a:ext>
            </a:extLst>
          </p:cNvPr>
          <p:cNvSpPr txBox="1"/>
          <p:nvPr/>
        </p:nvSpPr>
        <p:spPr>
          <a:xfrm>
            <a:off x="7460166" y="6488668"/>
            <a:ext cx="5316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Slide credit: OHDSI Global </a:t>
            </a:r>
            <a:r>
              <a:rPr lang="en-US" err="1">
                <a:cs typeface="Calibri"/>
              </a:rPr>
              <a:t>Symp</a:t>
            </a:r>
            <a:r>
              <a:rPr lang="en-US">
                <a:cs typeface="Calibri"/>
              </a:rPr>
              <a:t> 2022 Plenary</a:t>
            </a:r>
          </a:p>
        </p:txBody>
      </p:sp>
    </p:spTree>
    <p:extLst>
      <p:ext uri="{BB962C8B-B14F-4D97-AF65-F5344CB8AC3E}">
        <p14:creationId xmlns:p14="http://schemas.microsoft.com/office/powerpoint/2010/main" val="386955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8DE4-2392-5273-82E9-AF397A89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>
                <a:cs typeface="Calibri"/>
              </a:rPr>
              <a:t>Diagnostic #3: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Expected absolute systematic error (EASE)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BCE7D-4B35-7683-FAAC-5E69DCA5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220" y="1384275"/>
            <a:ext cx="5389180" cy="4906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>
                <a:cs typeface="Calibri"/>
              </a:rPr>
              <a:t>Can be estimated using negative controls</a:t>
            </a:r>
          </a:p>
          <a:p>
            <a:r>
              <a:rPr lang="en-US" sz="2800">
                <a:cs typeface="Calibri"/>
              </a:rPr>
              <a:t>Negative controls: exposure-outcome pairs where the relative risk is believed to be 1.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cs typeface="Calibri"/>
              </a:rPr>
              <a:t>e.g., ingrown nails</a:t>
            </a:r>
          </a:p>
          <a:p>
            <a:r>
              <a:rPr lang="en-US" sz="2800">
                <a:cs typeface="Calibri"/>
              </a:rPr>
              <a:t>OHDSI employs 50-100 negative control outcomes (NCOs)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>
                <a:cs typeface="Calibri"/>
              </a:rPr>
              <a:t>If too many are positive, then systematic error is operative</a:t>
            </a:r>
          </a:p>
          <a:p>
            <a:r>
              <a:rPr lang="en-US" sz="2800">
                <a:cs typeface="Calibri"/>
              </a:rPr>
              <a:t>Can be used to generate synthetic positive controls</a:t>
            </a:r>
          </a:p>
          <a:p>
            <a:endParaRPr lang="en-US" sz="2800">
              <a:cs typeface="Calibri"/>
            </a:endParaRPr>
          </a:p>
          <a:p>
            <a:endParaRPr lang="en-US" sz="28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EF68-9038-8FF8-AA23-F27EBF37F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 descr="P-value calibration: estimates below the dashed line have a conventional p &lt; 0.05. Estimates in the shaded area have calibrated p &lt; 0.05. The narrow band around the edge of the shaded area denotes the 95\% credible interval. Dots indicate negative controls. Diamonds indicate outcomes of interest.">
            <a:extLst>
              <a:ext uri="{FF2B5EF4-FFF2-40B4-BE49-F238E27FC236}">
                <a16:creationId xmlns:a16="http://schemas.microsoft.com/office/drawing/2014/main" id="{C509F6E2-2AD9-8422-1B71-E0E1F2DB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28" y="1927334"/>
            <a:ext cx="5199993" cy="39689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41E4BE-52AD-CB0C-7563-A80362421EDA}"/>
              </a:ext>
            </a:extLst>
          </p:cNvPr>
          <p:cNvCxnSpPr>
            <a:cxnSpLocks/>
          </p:cNvCxnSpPr>
          <p:nvPr/>
        </p:nvCxnSpPr>
        <p:spPr>
          <a:xfrm flipH="1">
            <a:off x="4174435" y="1927334"/>
            <a:ext cx="185531" cy="5963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98715C-569E-0AC7-57ED-52EFF61C4AE7}"/>
              </a:ext>
            </a:extLst>
          </p:cNvPr>
          <p:cNvSpPr txBox="1"/>
          <p:nvPr/>
        </p:nvSpPr>
        <p:spPr>
          <a:xfrm>
            <a:off x="4200939" y="1524000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NCO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B5A7F0-919B-74EE-B479-2EA0D89C97D5}"/>
              </a:ext>
            </a:extLst>
          </p:cNvPr>
          <p:cNvCxnSpPr>
            <a:cxnSpLocks/>
          </p:cNvCxnSpPr>
          <p:nvPr/>
        </p:nvCxnSpPr>
        <p:spPr>
          <a:xfrm>
            <a:off x="2046320" y="5087978"/>
            <a:ext cx="549964" cy="8083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09C8CF-A002-808D-BA3F-A3E8096142E1}"/>
              </a:ext>
            </a:extLst>
          </p:cNvPr>
          <p:cNvCxnSpPr>
            <a:cxnSpLocks/>
          </p:cNvCxnSpPr>
          <p:nvPr/>
        </p:nvCxnSpPr>
        <p:spPr>
          <a:xfrm flipH="1">
            <a:off x="4174435" y="5087978"/>
            <a:ext cx="440634" cy="83392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B7596E-7D25-0293-F2D9-B1CD4E6E11A3}"/>
              </a:ext>
            </a:extLst>
          </p:cNvPr>
          <p:cNvSpPr txBox="1"/>
          <p:nvPr/>
        </p:nvSpPr>
        <p:spPr>
          <a:xfrm>
            <a:off x="1935849" y="5921906"/>
            <a:ext cx="255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significant (false positive)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9BB0C7-AA16-E299-C5E2-24A03BB2B94B}"/>
              </a:ext>
            </a:extLst>
          </p:cNvPr>
          <p:cNvSpPr txBox="1"/>
          <p:nvPr/>
        </p:nvSpPr>
        <p:spPr>
          <a:xfrm>
            <a:off x="9343292" y="613116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Schuemie</a:t>
            </a:r>
            <a:r>
              <a:rPr lang="en-US">
                <a:cs typeface="Calibri"/>
              </a:rPr>
              <a:t> et al. PNAS. 2018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2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2">
            <a:extLst>
              <a:ext uri="{FF2B5EF4-FFF2-40B4-BE49-F238E27FC236}">
                <a16:creationId xmlns:a16="http://schemas.microsoft.com/office/drawing/2014/main" id="{5E122687-7234-7603-AFDC-F39D22629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F20144-4823-6092-592F-607E2ED0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Calibri"/>
              </a:rPr>
              <a:t>Diagnostic #3: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Expected absolute systematic error (EASE)</a:t>
            </a:r>
            <a:endParaRPr lang="en-US"/>
          </a:p>
        </p:txBody>
      </p:sp>
      <p:sp>
        <p:nvSpPr>
          <p:cNvPr id="43" name="Rectangle: Rounded Corners 37">
            <a:extLst>
              <a:ext uri="{FF2B5EF4-FFF2-40B4-BE49-F238E27FC236}">
                <a16:creationId xmlns:a16="http://schemas.microsoft.com/office/drawing/2014/main" id="{FF5C9606-E9A3-89C0-A721-2624C68C12CB}"/>
              </a:ext>
            </a:extLst>
          </p:cNvPr>
          <p:cNvSpPr/>
          <p:nvPr/>
        </p:nvSpPr>
        <p:spPr>
          <a:xfrm>
            <a:off x="609600" y="1300162"/>
            <a:ext cx="3962400" cy="181927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Good:</a:t>
            </a:r>
            <a:br>
              <a:rPr lang="en-US" sz="2000"/>
            </a:br>
            <a:r>
              <a:rPr lang="en-US" sz="2000"/>
              <a:t>T = hydrochlorothiazide</a:t>
            </a:r>
          </a:p>
          <a:p>
            <a:pPr algn="ctr"/>
            <a:r>
              <a:rPr lang="en-US" sz="2000"/>
              <a:t>C = chlorthalidone</a:t>
            </a:r>
          </a:p>
          <a:p>
            <a:pPr algn="ctr"/>
            <a:r>
              <a:rPr lang="en-US" sz="2000"/>
              <a:t>O = acute myocardial infarction</a:t>
            </a:r>
          </a:p>
          <a:p>
            <a:pPr algn="ctr"/>
            <a:r>
              <a:rPr lang="en-US" sz="2000"/>
              <a:t>A = PS stratification, on-treatment</a:t>
            </a:r>
          </a:p>
          <a:p>
            <a:pPr algn="ctr"/>
            <a:r>
              <a:rPr lang="en-US" sz="2000"/>
              <a:t>DB = CCAE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333D50F-E1F6-FFA2-68A8-A1043345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19" y="1775056"/>
            <a:ext cx="380370" cy="38202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24A15C-E465-7E0A-2EC5-7647304FA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7800"/>
            <a:ext cx="3254652" cy="42396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0C018EE-2894-8B77-F398-B55BA15A0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0" y="5715585"/>
            <a:ext cx="10563225" cy="676275"/>
          </a:xfrm>
          <a:prstGeom prst="rect">
            <a:avLst/>
          </a:prstGeom>
        </p:spPr>
      </p:pic>
      <p:sp>
        <p:nvSpPr>
          <p:cNvPr id="47" name="Rectangle: Rounded Corners 44">
            <a:extLst>
              <a:ext uri="{FF2B5EF4-FFF2-40B4-BE49-F238E27FC236}">
                <a16:creationId xmlns:a16="http://schemas.microsoft.com/office/drawing/2014/main" id="{59897852-B144-01E0-7D3C-2D1701D8CA55}"/>
              </a:ext>
            </a:extLst>
          </p:cNvPr>
          <p:cNvSpPr/>
          <p:nvPr/>
        </p:nvSpPr>
        <p:spPr>
          <a:xfrm>
            <a:off x="8776510" y="3871364"/>
            <a:ext cx="2721770" cy="1569438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Little residual bias observed (EASE=0.01), so calibration has very little impact on effect estimate (HR=1.54 </a:t>
            </a:r>
            <a:r>
              <a:rPr lang="en-US">
                <a:solidFill>
                  <a:schemeClr val="tx1"/>
                </a:solidFill>
                <a:sym typeface="Wingdings" panose="05000000000000000000" pitchFamily="2" charset="2"/>
              </a:rPr>
              <a:t> HR=1.51)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E0CB1A-ED94-BF1D-FF86-CBDD9E42B742}"/>
              </a:ext>
            </a:extLst>
          </p:cNvPr>
          <p:cNvSpPr txBox="1"/>
          <p:nvPr/>
        </p:nvSpPr>
        <p:spPr>
          <a:xfrm>
            <a:off x="7460166" y="6488668"/>
            <a:ext cx="5316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Slide credit: OHDSI Global </a:t>
            </a:r>
            <a:r>
              <a:rPr lang="en-US" err="1">
                <a:cs typeface="Calibri"/>
              </a:rPr>
              <a:t>Symp</a:t>
            </a:r>
            <a:r>
              <a:rPr lang="en-US">
                <a:cs typeface="Calibri"/>
              </a:rPr>
              <a:t> 2022 Plenary</a:t>
            </a:r>
          </a:p>
        </p:txBody>
      </p:sp>
    </p:spTree>
    <p:extLst>
      <p:ext uri="{BB962C8B-B14F-4D97-AF65-F5344CB8AC3E}">
        <p14:creationId xmlns:p14="http://schemas.microsoft.com/office/powerpoint/2010/main" val="24029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56F244A4-7B73-2509-CC6C-26A34D5A8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Rectangle: Rounded Corners 37">
            <a:extLst>
              <a:ext uri="{FF2B5EF4-FFF2-40B4-BE49-F238E27FC236}">
                <a16:creationId xmlns:a16="http://schemas.microsoft.com/office/drawing/2014/main" id="{8C0597D1-251C-63B2-627E-52662F523974}"/>
              </a:ext>
            </a:extLst>
          </p:cNvPr>
          <p:cNvSpPr/>
          <p:nvPr/>
        </p:nvSpPr>
        <p:spPr>
          <a:xfrm>
            <a:off x="609600" y="1300162"/>
            <a:ext cx="3962400" cy="181927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Bad:</a:t>
            </a:r>
            <a:br>
              <a:rPr lang="en-US" sz="2000"/>
            </a:br>
            <a:r>
              <a:rPr lang="en-US" sz="2000"/>
              <a:t>T = furosemide</a:t>
            </a:r>
          </a:p>
          <a:p>
            <a:pPr algn="ctr"/>
            <a:r>
              <a:rPr lang="en-US" sz="2000"/>
              <a:t>C = labetalol</a:t>
            </a:r>
          </a:p>
          <a:p>
            <a:pPr algn="ctr"/>
            <a:r>
              <a:rPr lang="en-US" sz="2000"/>
              <a:t>O = acute myocardial infarction</a:t>
            </a:r>
          </a:p>
          <a:p>
            <a:pPr algn="ctr"/>
            <a:r>
              <a:rPr lang="en-US" sz="2000"/>
              <a:t>A = PS stratification, on-treatment</a:t>
            </a:r>
          </a:p>
          <a:p>
            <a:pPr algn="ctr"/>
            <a:r>
              <a:rPr lang="en-US" sz="2000"/>
              <a:t>DB = CCAE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03AFC-B7D7-5FFD-C5AA-974E46B7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619" y="1775056"/>
            <a:ext cx="380370" cy="382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068D5-1492-2ED4-3BCE-0BE0A332C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81" y="1560614"/>
            <a:ext cx="3388419" cy="4249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933EE-766B-4F9B-6A9C-6C7B58635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15" y="5853774"/>
            <a:ext cx="10582275" cy="581025"/>
          </a:xfrm>
          <a:prstGeom prst="rect">
            <a:avLst/>
          </a:prstGeom>
        </p:spPr>
      </p:pic>
      <p:sp>
        <p:nvSpPr>
          <p:cNvPr id="11" name="Rectangle: Rounded Corners 50">
            <a:extLst>
              <a:ext uri="{FF2B5EF4-FFF2-40B4-BE49-F238E27FC236}">
                <a16:creationId xmlns:a16="http://schemas.microsoft.com/office/drawing/2014/main" id="{BD6D7E0D-A71F-8FCB-EF4D-E186AF0DBE92}"/>
              </a:ext>
            </a:extLst>
          </p:cNvPr>
          <p:cNvSpPr/>
          <p:nvPr/>
        </p:nvSpPr>
        <p:spPr>
          <a:xfrm>
            <a:off x="8776509" y="3653670"/>
            <a:ext cx="3139013" cy="17871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Substantial positive bias and variance observed (EASE=0.82), so calibration has substantial impact on effect estimate (HR=5.55, p&lt;0.01 </a:t>
            </a:r>
            <a:r>
              <a:rPr lang="en-US">
                <a:solidFill>
                  <a:schemeClr val="tx1"/>
                </a:solidFill>
                <a:sym typeface="Wingdings" panose="05000000000000000000" pitchFamily="2" charset="2"/>
              </a:rPr>
              <a:t> HR=2.86, p&lt;0.20)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2BE7B1D-9EEA-5A8E-824E-2CFE8996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Calibri"/>
              </a:rPr>
              <a:t>Diagnostic #3: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Expected absolute systematic error (EASE)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0F260-2AE0-CD9A-290A-0168991A843C}"/>
              </a:ext>
            </a:extLst>
          </p:cNvPr>
          <p:cNvSpPr txBox="1"/>
          <p:nvPr/>
        </p:nvSpPr>
        <p:spPr>
          <a:xfrm>
            <a:off x="7460166" y="6488668"/>
            <a:ext cx="5316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Slide credit: OHDSI Global </a:t>
            </a:r>
            <a:r>
              <a:rPr lang="en-US" err="1">
                <a:cs typeface="Calibri"/>
              </a:rPr>
              <a:t>Symp</a:t>
            </a:r>
            <a:r>
              <a:rPr lang="en-US">
                <a:cs typeface="Calibri"/>
              </a:rPr>
              <a:t> 2022 Plenary</a:t>
            </a:r>
          </a:p>
        </p:txBody>
      </p:sp>
    </p:spTree>
    <p:extLst>
      <p:ext uri="{BB962C8B-B14F-4D97-AF65-F5344CB8AC3E}">
        <p14:creationId xmlns:p14="http://schemas.microsoft.com/office/powerpoint/2010/main" val="348754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91C7C-FEA1-B1C2-BE88-2EFAC4DB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FB7A8A3-3041-1FB9-2F76-C0CAEE354786}"/>
              </a:ext>
            </a:extLst>
          </p:cNvPr>
          <p:cNvSpPr/>
          <p:nvPr/>
        </p:nvSpPr>
        <p:spPr>
          <a:xfrm>
            <a:off x="7487479" y="1319416"/>
            <a:ext cx="3193774" cy="3911048"/>
          </a:xfrm>
          <a:prstGeom prst="rect">
            <a:avLst/>
          </a:prstGeom>
          <a:solidFill>
            <a:srgbClr val="948A54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AE8F2-3AA6-344F-E6A1-16E8190E5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08FEF-4FCA-0C23-81EF-3E59F6389220}"/>
              </a:ext>
            </a:extLst>
          </p:cNvPr>
          <p:cNvSpPr/>
          <p:nvPr/>
        </p:nvSpPr>
        <p:spPr>
          <a:xfrm>
            <a:off x="3925959" y="1653205"/>
            <a:ext cx="1699591" cy="9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4D8F5-B384-B419-ACF9-35AB53C352AA}"/>
              </a:ext>
            </a:extLst>
          </p:cNvPr>
          <p:cNvSpPr/>
          <p:nvPr/>
        </p:nvSpPr>
        <p:spPr>
          <a:xfrm>
            <a:off x="3925959" y="3932579"/>
            <a:ext cx="1699591" cy="9640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72996C-F6E7-0726-7736-C038C6C1079D}"/>
              </a:ext>
            </a:extLst>
          </p:cNvPr>
          <p:cNvCxnSpPr/>
          <p:nvPr/>
        </p:nvCxnSpPr>
        <p:spPr>
          <a:xfrm>
            <a:off x="5870717" y="178904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E7E43-2986-2B92-858B-790CCFC13979}"/>
              </a:ext>
            </a:extLst>
          </p:cNvPr>
          <p:cNvCxnSpPr/>
          <p:nvPr/>
        </p:nvCxnSpPr>
        <p:spPr>
          <a:xfrm>
            <a:off x="5870717" y="2135253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5A4EB3-1C9E-9581-78DE-B6943D8EC6AF}"/>
              </a:ext>
            </a:extLst>
          </p:cNvPr>
          <p:cNvCxnSpPr/>
          <p:nvPr/>
        </p:nvCxnSpPr>
        <p:spPr>
          <a:xfrm>
            <a:off x="5870717" y="2539444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A0CBB9-D8DE-7639-5032-AE8A2D321C43}"/>
              </a:ext>
            </a:extLst>
          </p:cNvPr>
          <p:cNvCxnSpPr/>
          <p:nvPr/>
        </p:nvCxnSpPr>
        <p:spPr>
          <a:xfrm>
            <a:off x="5870717" y="4094919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333BA7-30E4-2870-D451-039AFBEB9361}"/>
              </a:ext>
            </a:extLst>
          </p:cNvPr>
          <p:cNvCxnSpPr/>
          <p:nvPr/>
        </p:nvCxnSpPr>
        <p:spPr>
          <a:xfrm>
            <a:off x="5870717" y="444113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6968BA-0C02-4CAD-8E93-0F094649B23C}"/>
              </a:ext>
            </a:extLst>
          </p:cNvPr>
          <p:cNvCxnSpPr/>
          <p:nvPr/>
        </p:nvCxnSpPr>
        <p:spPr>
          <a:xfrm>
            <a:off x="5870717" y="4845322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A7FDAE7-7AA7-876D-A8F5-2631CB25D352}"/>
              </a:ext>
            </a:extLst>
          </p:cNvPr>
          <p:cNvSpPr/>
          <p:nvPr/>
        </p:nvSpPr>
        <p:spPr>
          <a:xfrm>
            <a:off x="9647587" y="1595498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8D8822-11B8-F208-023B-8B9160654DDD}"/>
              </a:ext>
            </a:extLst>
          </p:cNvPr>
          <p:cNvSpPr/>
          <p:nvPr/>
        </p:nvSpPr>
        <p:spPr>
          <a:xfrm>
            <a:off x="7676326" y="2373234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122594-FF71-CDED-F494-B7A5F79AD894}"/>
              </a:ext>
            </a:extLst>
          </p:cNvPr>
          <p:cNvSpPr/>
          <p:nvPr/>
        </p:nvSpPr>
        <p:spPr>
          <a:xfrm>
            <a:off x="9481935" y="3928709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652427-34F9-3016-405E-0646EE9FDA0E}"/>
              </a:ext>
            </a:extLst>
          </p:cNvPr>
          <p:cNvSpPr/>
          <p:nvPr/>
        </p:nvSpPr>
        <p:spPr>
          <a:xfrm>
            <a:off x="10028587" y="4248417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19CA49-F70B-E9AB-5E68-F322D60B3D83}"/>
              </a:ext>
            </a:extLst>
          </p:cNvPr>
          <p:cNvSpPr/>
          <p:nvPr/>
        </p:nvSpPr>
        <p:spPr>
          <a:xfrm>
            <a:off x="1494183" y="1319416"/>
            <a:ext cx="1699591" cy="39110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(total) Population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4E504FE-4577-88B0-108F-68F114D99643}"/>
              </a:ext>
            </a:extLst>
          </p:cNvPr>
          <p:cNvCxnSpPr>
            <a:cxnSpLocks/>
          </p:cNvCxnSpPr>
          <p:nvPr/>
        </p:nvCxnSpPr>
        <p:spPr>
          <a:xfrm>
            <a:off x="3193774" y="2132733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E541D9-9DB3-EE87-4DD0-B14FDEB77EF3}"/>
              </a:ext>
            </a:extLst>
          </p:cNvPr>
          <p:cNvCxnSpPr>
            <a:cxnSpLocks/>
          </p:cNvCxnSpPr>
          <p:nvPr/>
        </p:nvCxnSpPr>
        <p:spPr>
          <a:xfrm>
            <a:off x="3195432" y="4388680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434D3BE-8CF0-3414-8DE2-4BE8169E1B5C}"/>
              </a:ext>
            </a:extLst>
          </p:cNvPr>
          <p:cNvCxnSpPr>
            <a:cxnSpLocks/>
          </p:cNvCxnSpPr>
          <p:nvPr/>
        </p:nvCxnSpPr>
        <p:spPr>
          <a:xfrm flipH="1">
            <a:off x="2782957" y="811422"/>
            <a:ext cx="1948069" cy="434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90BA36-CF0B-E150-0BB0-6D4A675E6B76}"/>
              </a:ext>
            </a:extLst>
          </p:cNvPr>
          <p:cNvCxnSpPr>
            <a:cxnSpLocks/>
          </p:cNvCxnSpPr>
          <p:nvPr/>
        </p:nvCxnSpPr>
        <p:spPr>
          <a:xfrm flipH="1">
            <a:off x="5102086" y="883661"/>
            <a:ext cx="165650" cy="7118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C0A380-6C94-339E-D9B3-AC954F925D89}"/>
              </a:ext>
            </a:extLst>
          </p:cNvPr>
          <p:cNvCxnSpPr>
            <a:cxnSpLocks/>
          </p:cNvCxnSpPr>
          <p:nvPr/>
        </p:nvCxnSpPr>
        <p:spPr>
          <a:xfrm flipH="1">
            <a:off x="5613114" y="879791"/>
            <a:ext cx="174774" cy="3048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FE3B38-BC3E-C251-DC9D-007522198935}"/>
              </a:ext>
            </a:extLst>
          </p:cNvPr>
          <p:cNvCxnSpPr>
            <a:cxnSpLocks/>
          </p:cNvCxnSpPr>
          <p:nvPr/>
        </p:nvCxnSpPr>
        <p:spPr>
          <a:xfrm>
            <a:off x="6854680" y="944990"/>
            <a:ext cx="679182" cy="28198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142824C-EF8B-78DE-BEE3-B935354148F5}"/>
              </a:ext>
            </a:extLst>
          </p:cNvPr>
          <p:cNvSpPr txBox="1"/>
          <p:nvPr/>
        </p:nvSpPr>
        <p:spPr>
          <a:xfrm>
            <a:off x="4731026" y="356571"/>
            <a:ext cx="3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1. Cohort Definitions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453A6-C26B-2D66-5700-C91A6FC0F86E}"/>
              </a:ext>
            </a:extLst>
          </p:cNvPr>
          <p:cNvSpPr txBox="1"/>
          <p:nvPr/>
        </p:nvSpPr>
        <p:spPr>
          <a:xfrm>
            <a:off x="5720086" y="5913010"/>
            <a:ext cx="522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2. Timing/Analysis Specification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1E7CF40-4565-1318-D307-A2A11033163D}"/>
              </a:ext>
            </a:extLst>
          </p:cNvPr>
          <p:cNvSpPr/>
          <p:nvPr/>
        </p:nvSpPr>
        <p:spPr>
          <a:xfrm rot="16200000">
            <a:off x="8093421" y="3296825"/>
            <a:ext cx="365127" cy="4810536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66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BA36D1CF-079B-E794-3F66-F3BC869D3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6AC4-DDB1-99C1-49D8-F1D10DBA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Statistical power of a hypothesis test -&gt; probability of detecting an effect if a true effect exists  (1-Type II error)</a:t>
            </a:r>
          </a:p>
          <a:p>
            <a:pPr>
              <a:spcAft>
                <a:spcPts val="2400"/>
              </a:spcAft>
            </a:pPr>
            <a:r>
              <a:rPr lang="en-US" dirty="0"/>
              <a:t>Sample size cannot be adjusted for observational studies</a:t>
            </a:r>
          </a:p>
          <a:p>
            <a:pPr>
              <a:spcAft>
                <a:spcPts val="2400"/>
              </a:spcAft>
            </a:pPr>
            <a:r>
              <a:rPr lang="en-US" dirty="0"/>
              <a:t>Power analyses reformulated as: ‘given the available data, what effect size would the analysis be able to detect?’ </a:t>
            </a:r>
          </a:p>
          <a:p>
            <a:pPr marL="0" indent="0">
              <a:spcAft>
                <a:spcPts val="2400"/>
              </a:spcAft>
              <a:buNone/>
            </a:pPr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B341AC-F716-FFDD-2E6D-2D3E9D6A0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Calibri"/>
              </a:rPr>
              <a:t>Diagnostic #4: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Minimum detectable relative risk (MDRR)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39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78BE8DF3-AD3E-519C-B969-53E190AE8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: Rounded Corners 37">
            <a:extLst>
              <a:ext uri="{FF2B5EF4-FFF2-40B4-BE49-F238E27FC236}">
                <a16:creationId xmlns:a16="http://schemas.microsoft.com/office/drawing/2014/main" id="{002FA046-7112-93CD-BD7A-C60E08764036}"/>
              </a:ext>
            </a:extLst>
          </p:cNvPr>
          <p:cNvSpPr/>
          <p:nvPr/>
        </p:nvSpPr>
        <p:spPr>
          <a:xfrm>
            <a:off x="304800" y="1533525"/>
            <a:ext cx="3048000" cy="1371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Good:</a:t>
            </a:r>
            <a:br>
              <a:rPr lang="en-US" sz="2000"/>
            </a:br>
            <a:r>
              <a:rPr lang="en-US" sz="2000"/>
              <a:t>T = lisinopril</a:t>
            </a:r>
          </a:p>
          <a:p>
            <a:pPr algn="ctr"/>
            <a:r>
              <a:rPr lang="en-US" sz="2000"/>
              <a:t>C = hydrochlorothiazide</a:t>
            </a:r>
          </a:p>
          <a:p>
            <a:pPr algn="ctr"/>
            <a:r>
              <a:rPr lang="en-US" sz="2000"/>
              <a:t>O = cough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5A823-5983-1BF4-3612-E7E2CEEB1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57525"/>
            <a:ext cx="10553700" cy="3343275"/>
          </a:xfrm>
          <a:prstGeom prst="rect">
            <a:avLst/>
          </a:prstGeom>
        </p:spPr>
      </p:pic>
      <p:sp>
        <p:nvSpPr>
          <p:cNvPr id="9" name="Rectangle: Rounded Corners 41">
            <a:extLst>
              <a:ext uri="{FF2B5EF4-FFF2-40B4-BE49-F238E27FC236}">
                <a16:creationId xmlns:a16="http://schemas.microsoft.com/office/drawing/2014/main" id="{6FBB9B0B-2110-7087-E84A-931BB8E414D2}"/>
              </a:ext>
            </a:extLst>
          </p:cNvPr>
          <p:cNvSpPr/>
          <p:nvPr/>
        </p:nvSpPr>
        <p:spPr>
          <a:xfrm>
            <a:off x="10262789" y="3581400"/>
            <a:ext cx="691142" cy="2818424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42">
            <a:extLst>
              <a:ext uri="{FF2B5EF4-FFF2-40B4-BE49-F238E27FC236}">
                <a16:creationId xmlns:a16="http://schemas.microsoft.com/office/drawing/2014/main" id="{362B2436-B2F4-454D-8D04-840DF4BEBF02}"/>
              </a:ext>
            </a:extLst>
          </p:cNvPr>
          <p:cNvSpPr/>
          <p:nvPr/>
        </p:nvSpPr>
        <p:spPr>
          <a:xfrm>
            <a:off x="5181600" y="1901213"/>
            <a:ext cx="5977234" cy="1003912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All databases have MDRR &lt; 1.75 (ability to detect 75% increased risk if present), and 5 databases have MDRR &lt; 1.1 (ability to detect 10% increased risk)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F30F6B-336D-7BFE-31E4-5C005D0C627E}"/>
              </a:ext>
            </a:extLst>
          </p:cNvPr>
          <p:cNvCxnSpPr>
            <a:stCxn id="10" idx="2"/>
            <a:endCxn id="9" idx="1"/>
          </p:cNvCxnSpPr>
          <p:nvPr/>
        </p:nvCxnSpPr>
        <p:spPr>
          <a:xfrm>
            <a:off x="8170217" y="2905125"/>
            <a:ext cx="2092572" cy="208548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FA4B6AE-F486-ED7B-661E-755B3890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Calibri"/>
              </a:rPr>
              <a:t>Diagnostic #4: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Minimum detectable relative risk (MDRR)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7412A-D168-6F72-961D-B21C2F0D5DB0}"/>
              </a:ext>
            </a:extLst>
          </p:cNvPr>
          <p:cNvSpPr txBox="1"/>
          <p:nvPr/>
        </p:nvSpPr>
        <p:spPr>
          <a:xfrm>
            <a:off x="7460166" y="6488668"/>
            <a:ext cx="5316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Slide credit: OHDSI Global </a:t>
            </a:r>
            <a:r>
              <a:rPr lang="en-US" err="1">
                <a:cs typeface="Calibri"/>
              </a:rPr>
              <a:t>Symp</a:t>
            </a:r>
            <a:r>
              <a:rPr lang="en-US">
                <a:cs typeface="Calibri"/>
              </a:rPr>
              <a:t> 2022 Plenary</a:t>
            </a:r>
          </a:p>
        </p:txBody>
      </p:sp>
    </p:spTree>
    <p:extLst>
      <p:ext uri="{BB962C8B-B14F-4D97-AF65-F5344CB8AC3E}">
        <p14:creationId xmlns:p14="http://schemas.microsoft.com/office/powerpoint/2010/main" val="340525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2">
            <a:extLst>
              <a:ext uri="{FF2B5EF4-FFF2-40B4-BE49-F238E27FC236}">
                <a16:creationId xmlns:a16="http://schemas.microsoft.com/office/drawing/2014/main" id="{87EF95B9-D5BA-8D59-1401-F0482480D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66CAE7-8398-3A80-6777-69C16253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cs typeface="Calibri"/>
              </a:rPr>
              <a:t>Diagnostic #4: 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Minimum detectable relative risk (MDRR)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C55CF-17BE-9E8D-2115-452DACD38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2" y="3657600"/>
            <a:ext cx="10572750" cy="1743075"/>
          </a:xfrm>
          <a:prstGeom prst="rect">
            <a:avLst/>
          </a:prstGeom>
        </p:spPr>
      </p:pic>
      <p:sp>
        <p:nvSpPr>
          <p:cNvPr id="9" name="Rectangle: Rounded Corners 37">
            <a:extLst>
              <a:ext uri="{FF2B5EF4-FFF2-40B4-BE49-F238E27FC236}">
                <a16:creationId xmlns:a16="http://schemas.microsoft.com/office/drawing/2014/main" id="{A73E6380-F103-9649-3884-933E0A96D610}"/>
              </a:ext>
            </a:extLst>
          </p:cNvPr>
          <p:cNvSpPr/>
          <p:nvPr/>
        </p:nvSpPr>
        <p:spPr>
          <a:xfrm>
            <a:off x="304800" y="1533525"/>
            <a:ext cx="3048000" cy="1371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Bad:</a:t>
            </a:r>
            <a:br>
              <a:rPr lang="en-US" sz="2000"/>
            </a:br>
            <a:r>
              <a:rPr lang="en-US" sz="2000"/>
              <a:t>T = candesartan</a:t>
            </a:r>
          </a:p>
          <a:p>
            <a:pPr algn="ctr"/>
            <a:r>
              <a:rPr lang="en-US" sz="2000"/>
              <a:t>C = chlorthalidone</a:t>
            </a:r>
          </a:p>
          <a:p>
            <a:pPr algn="ctr"/>
            <a:r>
              <a:rPr lang="en-US" sz="2000"/>
              <a:t>O = rhabdomyolysis</a:t>
            </a:r>
          </a:p>
        </p:txBody>
      </p:sp>
      <p:sp>
        <p:nvSpPr>
          <p:cNvPr id="10" name="Rectangle: Rounded Corners 41">
            <a:extLst>
              <a:ext uri="{FF2B5EF4-FFF2-40B4-BE49-F238E27FC236}">
                <a16:creationId xmlns:a16="http://schemas.microsoft.com/office/drawing/2014/main" id="{2DD409D2-2326-99ED-03FC-B49C921722CB}"/>
              </a:ext>
            </a:extLst>
          </p:cNvPr>
          <p:cNvSpPr/>
          <p:nvPr/>
        </p:nvSpPr>
        <p:spPr>
          <a:xfrm>
            <a:off x="10262789" y="3581400"/>
            <a:ext cx="691142" cy="20574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42">
            <a:extLst>
              <a:ext uri="{FF2B5EF4-FFF2-40B4-BE49-F238E27FC236}">
                <a16:creationId xmlns:a16="http://schemas.microsoft.com/office/drawing/2014/main" id="{AF95AD49-13FF-2F42-5FED-58311396EBC8}"/>
              </a:ext>
            </a:extLst>
          </p:cNvPr>
          <p:cNvSpPr/>
          <p:nvPr/>
        </p:nvSpPr>
        <p:spPr>
          <a:xfrm>
            <a:off x="5105400" y="1901213"/>
            <a:ext cx="6053434" cy="100391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All databases have MDRR &gt; 6 (underpowered to detect 600% increased risk if present), and two databases have MDRR &gt; 15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&lt;5 cases in target and comparator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58D04F-BD97-DACF-7E20-1BC1A89DAEC9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8132117" y="2905125"/>
            <a:ext cx="2130672" cy="170497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D8E9C7-070C-5E82-1F3A-DA06464174A7}"/>
              </a:ext>
            </a:extLst>
          </p:cNvPr>
          <p:cNvSpPr txBox="1"/>
          <p:nvPr/>
        </p:nvSpPr>
        <p:spPr>
          <a:xfrm>
            <a:off x="7460166" y="6488668"/>
            <a:ext cx="531660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cs typeface="Calibri"/>
              </a:rPr>
              <a:t>Slide credit: OHDSI Global </a:t>
            </a:r>
            <a:r>
              <a:rPr lang="en-US" err="1">
                <a:cs typeface="Calibri"/>
              </a:rPr>
              <a:t>Symp</a:t>
            </a:r>
            <a:r>
              <a:rPr lang="en-US">
                <a:cs typeface="Calibri"/>
              </a:rPr>
              <a:t> 2022 Plenary</a:t>
            </a:r>
          </a:p>
        </p:txBody>
      </p:sp>
    </p:spTree>
    <p:extLst>
      <p:ext uri="{BB962C8B-B14F-4D97-AF65-F5344CB8AC3E}">
        <p14:creationId xmlns:p14="http://schemas.microsoft.com/office/powerpoint/2010/main" val="25747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656BF-7471-46A8-EE50-784444C0C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C9AB617C-869F-353D-69CA-C4E477782836}"/>
              </a:ext>
            </a:extLst>
          </p:cNvPr>
          <p:cNvSpPr/>
          <p:nvPr/>
        </p:nvSpPr>
        <p:spPr>
          <a:xfrm>
            <a:off x="7487479" y="1319416"/>
            <a:ext cx="3193774" cy="3911048"/>
          </a:xfrm>
          <a:prstGeom prst="rect">
            <a:avLst/>
          </a:prstGeom>
          <a:solidFill>
            <a:srgbClr val="948A54">
              <a:alpha val="490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Outcome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BE63E-61C0-FC8A-71DD-86B209E7F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BD417-9F50-AB23-A03D-CE341F560C45}"/>
              </a:ext>
            </a:extLst>
          </p:cNvPr>
          <p:cNvSpPr/>
          <p:nvPr/>
        </p:nvSpPr>
        <p:spPr>
          <a:xfrm>
            <a:off x="3925959" y="1653205"/>
            <a:ext cx="1699591" cy="9640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Cohort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22DB14-30A4-DD3F-B616-949673AF95B0}"/>
              </a:ext>
            </a:extLst>
          </p:cNvPr>
          <p:cNvSpPr/>
          <p:nvPr/>
        </p:nvSpPr>
        <p:spPr>
          <a:xfrm>
            <a:off x="3925959" y="3932579"/>
            <a:ext cx="1699591" cy="9640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 Cohort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6F62F7-5FC8-7C6B-C6A9-BB1E4B06C87A}"/>
              </a:ext>
            </a:extLst>
          </p:cNvPr>
          <p:cNvCxnSpPr/>
          <p:nvPr/>
        </p:nvCxnSpPr>
        <p:spPr>
          <a:xfrm>
            <a:off x="5870717" y="178904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42495C-5E88-7BBB-CA9D-01488A69ECE7}"/>
              </a:ext>
            </a:extLst>
          </p:cNvPr>
          <p:cNvCxnSpPr/>
          <p:nvPr/>
        </p:nvCxnSpPr>
        <p:spPr>
          <a:xfrm>
            <a:off x="5870717" y="2135253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56F47-3F34-ACBE-5C27-261C45C8F64C}"/>
              </a:ext>
            </a:extLst>
          </p:cNvPr>
          <p:cNvCxnSpPr/>
          <p:nvPr/>
        </p:nvCxnSpPr>
        <p:spPr>
          <a:xfrm>
            <a:off x="5870717" y="2539444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782F85-B565-CBA7-0009-E4FA9989CC5C}"/>
              </a:ext>
            </a:extLst>
          </p:cNvPr>
          <p:cNvCxnSpPr/>
          <p:nvPr/>
        </p:nvCxnSpPr>
        <p:spPr>
          <a:xfrm>
            <a:off x="5870717" y="4094919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E7C85A-8B36-7BC3-3699-088B197EA75C}"/>
              </a:ext>
            </a:extLst>
          </p:cNvPr>
          <p:cNvCxnSpPr/>
          <p:nvPr/>
        </p:nvCxnSpPr>
        <p:spPr>
          <a:xfrm>
            <a:off x="5870717" y="4441131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FA6B99-6795-2E2B-D84D-032263214837}"/>
              </a:ext>
            </a:extLst>
          </p:cNvPr>
          <p:cNvCxnSpPr/>
          <p:nvPr/>
        </p:nvCxnSpPr>
        <p:spPr>
          <a:xfrm>
            <a:off x="5870717" y="4845322"/>
            <a:ext cx="4704522" cy="0"/>
          </a:xfrm>
          <a:prstGeom prst="line">
            <a:avLst/>
          </a:prstGeom>
          <a:ln w="19050"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167DCC-7BF6-CC04-F8F2-9984CA3A4D13}"/>
              </a:ext>
            </a:extLst>
          </p:cNvPr>
          <p:cNvSpPr/>
          <p:nvPr/>
        </p:nvSpPr>
        <p:spPr>
          <a:xfrm>
            <a:off x="9647587" y="1595498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72F467-7903-9E95-8A82-4D285C71DFE8}"/>
              </a:ext>
            </a:extLst>
          </p:cNvPr>
          <p:cNvSpPr/>
          <p:nvPr/>
        </p:nvSpPr>
        <p:spPr>
          <a:xfrm>
            <a:off x="7676326" y="2373234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B346361-3AD9-D3EA-F476-51F4EBE86395}"/>
              </a:ext>
            </a:extLst>
          </p:cNvPr>
          <p:cNvSpPr/>
          <p:nvPr/>
        </p:nvSpPr>
        <p:spPr>
          <a:xfrm>
            <a:off x="9481935" y="3928709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7B952B-A346-39E8-454C-0B14BCB00180}"/>
              </a:ext>
            </a:extLst>
          </p:cNvPr>
          <p:cNvSpPr/>
          <p:nvPr/>
        </p:nvSpPr>
        <p:spPr>
          <a:xfrm>
            <a:off x="10028587" y="4248417"/>
            <a:ext cx="331304" cy="33241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BCADFB-8B5E-C386-329A-4BFADA6E1531}"/>
              </a:ext>
            </a:extLst>
          </p:cNvPr>
          <p:cNvSpPr/>
          <p:nvPr/>
        </p:nvSpPr>
        <p:spPr>
          <a:xfrm>
            <a:off x="1494183" y="1319416"/>
            <a:ext cx="1699591" cy="391103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Indication (total) Population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CE1B4B-E1BC-39AF-CA8E-E18CFD7C3281}"/>
              </a:ext>
            </a:extLst>
          </p:cNvPr>
          <p:cNvCxnSpPr>
            <a:cxnSpLocks/>
          </p:cNvCxnSpPr>
          <p:nvPr/>
        </p:nvCxnSpPr>
        <p:spPr>
          <a:xfrm>
            <a:off x="3193774" y="2132733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FF87782-D7C7-3FDB-DFB9-29BDB929AB59}"/>
              </a:ext>
            </a:extLst>
          </p:cNvPr>
          <p:cNvCxnSpPr>
            <a:cxnSpLocks/>
          </p:cNvCxnSpPr>
          <p:nvPr/>
        </p:nvCxnSpPr>
        <p:spPr>
          <a:xfrm>
            <a:off x="3195432" y="4388680"/>
            <a:ext cx="7321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B5F2E29-734A-E4C6-9E5B-797E9784DA9D}"/>
              </a:ext>
            </a:extLst>
          </p:cNvPr>
          <p:cNvCxnSpPr>
            <a:cxnSpLocks/>
          </p:cNvCxnSpPr>
          <p:nvPr/>
        </p:nvCxnSpPr>
        <p:spPr>
          <a:xfrm flipH="1">
            <a:off x="2782957" y="811422"/>
            <a:ext cx="1948069" cy="43427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E72884-3F5D-3A43-9185-DE89C910073C}"/>
              </a:ext>
            </a:extLst>
          </p:cNvPr>
          <p:cNvCxnSpPr>
            <a:cxnSpLocks/>
          </p:cNvCxnSpPr>
          <p:nvPr/>
        </p:nvCxnSpPr>
        <p:spPr>
          <a:xfrm flipH="1">
            <a:off x="5102086" y="883661"/>
            <a:ext cx="165650" cy="71183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987EDC-CC48-E05A-971E-04EF3C16FFDF}"/>
              </a:ext>
            </a:extLst>
          </p:cNvPr>
          <p:cNvCxnSpPr>
            <a:cxnSpLocks/>
          </p:cNvCxnSpPr>
          <p:nvPr/>
        </p:nvCxnSpPr>
        <p:spPr>
          <a:xfrm flipH="1">
            <a:off x="5613114" y="879791"/>
            <a:ext cx="174774" cy="304891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0116035-D3E0-06AD-5B48-AE89D5B1F369}"/>
              </a:ext>
            </a:extLst>
          </p:cNvPr>
          <p:cNvCxnSpPr>
            <a:cxnSpLocks/>
          </p:cNvCxnSpPr>
          <p:nvPr/>
        </p:nvCxnSpPr>
        <p:spPr>
          <a:xfrm>
            <a:off x="6854680" y="944990"/>
            <a:ext cx="679182" cy="28198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DA202BD-3318-5EC3-8C8C-60BC4FD4040A}"/>
              </a:ext>
            </a:extLst>
          </p:cNvPr>
          <p:cNvSpPr txBox="1"/>
          <p:nvPr/>
        </p:nvSpPr>
        <p:spPr>
          <a:xfrm>
            <a:off x="4731026" y="356571"/>
            <a:ext cx="3276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1. Cohort Definitions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BA44B18-41FC-A857-3598-D5DDCA251FE0}"/>
              </a:ext>
            </a:extLst>
          </p:cNvPr>
          <p:cNvSpPr/>
          <p:nvPr/>
        </p:nvSpPr>
        <p:spPr>
          <a:xfrm rot="16200000">
            <a:off x="8093421" y="3296825"/>
            <a:ext cx="365127" cy="4810536"/>
          </a:xfrm>
          <a:prstGeom prst="leftBrac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C4E1D-2584-9C3E-1968-6DD285013B7C}"/>
              </a:ext>
            </a:extLst>
          </p:cNvPr>
          <p:cNvSpPr txBox="1"/>
          <p:nvPr/>
        </p:nvSpPr>
        <p:spPr>
          <a:xfrm>
            <a:off x="160681" y="5915550"/>
            <a:ext cx="545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3. Method to address confounding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5C8D4-7A69-EEC3-3C90-6388AEC4661F}"/>
              </a:ext>
            </a:extLst>
          </p:cNvPr>
          <p:cNvCxnSpPr>
            <a:cxnSpLocks/>
          </p:cNvCxnSpPr>
          <p:nvPr/>
        </p:nvCxnSpPr>
        <p:spPr>
          <a:xfrm flipV="1">
            <a:off x="2937013" y="2617301"/>
            <a:ext cx="1104900" cy="342647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71B070-1DD2-5CE0-578C-20D7800AB3D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937013" y="4896675"/>
            <a:ext cx="1838742" cy="114709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B347A8-80E3-817B-289D-09801CE8BAF0}"/>
              </a:ext>
            </a:extLst>
          </p:cNvPr>
          <p:cNvSpPr txBox="1"/>
          <p:nvPr/>
        </p:nvSpPr>
        <p:spPr>
          <a:xfrm>
            <a:off x="5720086" y="5913010"/>
            <a:ext cx="522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2. Timing/Analysis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0839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1735-A946-CFE8-C9CD-C8FE26E9E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219DB-DE6B-D26D-2256-DF431A43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05EFE30-224C-1F0D-04AD-62603A5A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991" y="828307"/>
            <a:ext cx="10332018" cy="838200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  <a:endParaRPr lang="en-US" dirty="0">
              <a:solidFill>
                <a:srgbClr val="1B6583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2652B5-7AE8-606A-4A77-54455607C096}"/>
              </a:ext>
            </a:extLst>
          </p:cNvPr>
          <p:cNvSpPr/>
          <p:nvPr/>
        </p:nvSpPr>
        <p:spPr>
          <a:xfrm>
            <a:off x="385610" y="1958055"/>
            <a:ext cx="2504661" cy="12279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(indication) target, comparator, and outcome cohorts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955EDE3-D056-69F0-7A88-B94964A099F1}"/>
              </a:ext>
            </a:extLst>
          </p:cNvPr>
          <p:cNvSpPr/>
          <p:nvPr/>
        </p:nvSpPr>
        <p:spPr>
          <a:xfrm>
            <a:off x="385609" y="3597754"/>
            <a:ext cx="2192999" cy="838200"/>
          </a:xfrm>
          <a:prstGeom prst="roundRect">
            <a:avLst/>
          </a:prstGeom>
          <a:solidFill>
            <a:srgbClr val="E3A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ATLAS/</a:t>
            </a:r>
            <a:r>
              <a:rPr lang="en-US" dirty="0" err="1"/>
              <a:t>CapR</a:t>
            </a:r>
            <a:br>
              <a:rPr lang="en-US" dirty="0"/>
            </a:br>
            <a:r>
              <a:rPr lang="en-US" dirty="0" err="1"/>
              <a:t>DownloadCohorts.R</a:t>
            </a:r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612564C-BF38-6194-8342-52C2C6622EEF}"/>
              </a:ext>
            </a:extLst>
          </p:cNvPr>
          <p:cNvSpPr/>
          <p:nvPr/>
        </p:nvSpPr>
        <p:spPr>
          <a:xfrm>
            <a:off x="3372807" y="1958055"/>
            <a:ext cx="2504661" cy="12279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Analysis specification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AAE4DAD-113F-3DF4-0807-BBD624728D82}"/>
              </a:ext>
            </a:extLst>
          </p:cNvPr>
          <p:cNvSpPr/>
          <p:nvPr/>
        </p:nvSpPr>
        <p:spPr>
          <a:xfrm>
            <a:off x="6360003" y="1958055"/>
            <a:ext cx="2504661" cy="12279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Leverage large-scale propensity score and run analysis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DCA297-B865-EFE5-526A-79BD06808E8A}"/>
              </a:ext>
            </a:extLst>
          </p:cNvPr>
          <p:cNvSpPr/>
          <p:nvPr/>
        </p:nvSpPr>
        <p:spPr>
          <a:xfrm>
            <a:off x="9347200" y="1958055"/>
            <a:ext cx="2504661" cy="12279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Evaluate Diagnostics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5B1D020-0B65-CD88-69E6-2FF138F7DABF}"/>
              </a:ext>
            </a:extLst>
          </p:cNvPr>
          <p:cNvSpPr/>
          <p:nvPr/>
        </p:nvSpPr>
        <p:spPr>
          <a:xfrm>
            <a:off x="3080199" y="3597754"/>
            <a:ext cx="3089110" cy="838200"/>
          </a:xfrm>
          <a:prstGeom prst="roundRect">
            <a:avLst/>
          </a:prstGeom>
          <a:solidFill>
            <a:srgbClr val="E3A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CreateAnalysisSpecification.R</a:t>
            </a:r>
            <a:endParaRPr lang="en-US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B9627D-A0B7-6B46-29A1-FC395ED287FB}"/>
              </a:ext>
            </a:extLst>
          </p:cNvPr>
          <p:cNvSpPr/>
          <p:nvPr/>
        </p:nvSpPr>
        <p:spPr>
          <a:xfrm>
            <a:off x="6670899" y="3597754"/>
            <a:ext cx="2504661" cy="838200"/>
          </a:xfrm>
          <a:prstGeom prst="roundRect">
            <a:avLst/>
          </a:prstGeom>
          <a:solidFill>
            <a:srgbClr val="E3A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StrategusCodeToRun.R</a:t>
            </a:r>
            <a:endParaRPr lang="en-US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0BCFADA-8A55-3C6D-A8F2-A25DAB6CA055}"/>
              </a:ext>
            </a:extLst>
          </p:cNvPr>
          <p:cNvSpPr/>
          <p:nvPr/>
        </p:nvSpPr>
        <p:spPr>
          <a:xfrm>
            <a:off x="9587290" y="3597754"/>
            <a:ext cx="2264570" cy="838200"/>
          </a:xfrm>
          <a:prstGeom prst="roundRect">
            <a:avLst/>
          </a:prstGeom>
          <a:solidFill>
            <a:srgbClr val="E3A5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Rshiny</a:t>
            </a:r>
            <a:r>
              <a:rPr lang="en-US" dirty="0"/>
              <a:t> App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B53881-5BCB-C778-5570-9A5CA179F20C}"/>
              </a:ext>
            </a:extLst>
          </p:cNvPr>
          <p:cNvCxnSpPr>
            <a:cxnSpLocks/>
          </p:cNvCxnSpPr>
          <p:nvPr/>
        </p:nvCxnSpPr>
        <p:spPr>
          <a:xfrm rot="16200000">
            <a:off x="3128015" y="2373358"/>
            <a:ext cx="0" cy="47548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B2D0E6-23C0-7B9A-FDAE-3E2CFC84E256}"/>
              </a:ext>
            </a:extLst>
          </p:cNvPr>
          <p:cNvCxnSpPr>
            <a:cxnSpLocks/>
          </p:cNvCxnSpPr>
          <p:nvPr/>
        </p:nvCxnSpPr>
        <p:spPr>
          <a:xfrm rot="16200000">
            <a:off x="6122260" y="2373357"/>
            <a:ext cx="0" cy="47548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F636BC-F1B9-60E7-5756-C57490BA5DBD}"/>
              </a:ext>
            </a:extLst>
          </p:cNvPr>
          <p:cNvCxnSpPr>
            <a:cxnSpLocks/>
          </p:cNvCxnSpPr>
          <p:nvPr/>
        </p:nvCxnSpPr>
        <p:spPr>
          <a:xfrm rot="16200000">
            <a:off x="9102408" y="2367156"/>
            <a:ext cx="0" cy="47548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D1B67D-591A-C652-5DA1-A464C25682E3}"/>
              </a:ext>
            </a:extLst>
          </p:cNvPr>
          <p:cNvCxnSpPr>
            <a:cxnSpLocks/>
          </p:cNvCxnSpPr>
          <p:nvPr/>
        </p:nvCxnSpPr>
        <p:spPr>
          <a:xfrm rot="16200000">
            <a:off x="2842454" y="3779110"/>
            <a:ext cx="0" cy="47548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69A26B-44E1-4302-F4BE-1959598F668D}"/>
              </a:ext>
            </a:extLst>
          </p:cNvPr>
          <p:cNvCxnSpPr>
            <a:cxnSpLocks/>
          </p:cNvCxnSpPr>
          <p:nvPr/>
        </p:nvCxnSpPr>
        <p:spPr>
          <a:xfrm rot="16200000">
            <a:off x="6407820" y="3779109"/>
            <a:ext cx="0" cy="47548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F5C8D4-0AD4-D247-AD80-813C04CB5F56}"/>
              </a:ext>
            </a:extLst>
          </p:cNvPr>
          <p:cNvCxnSpPr>
            <a:cxnSpLocks/>
          </p:cNvCxnSpPr>
          <p:nvPr/>
        </p:nvCxnSpPr>
        <p:spPr>
          <a:xfrm rot="16200000">
            <a:off x="9438639" y="3779108"/>
            <a:ext cx="0" cy="475488"/>
          </a:xfrm>
          <a:prstGeom prst="straightConnector1">
            <a:avLst/>
          </a:prstGeom>
          <a:ln w="762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2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CC70F-D1B9-BE87-9F93-306F5A87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40701-602E-8977-DAC5-5FB76A651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E556F4-CA73-24EF-74AF-44A0785C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137" y="0"/>
            <a:ext cx="4340963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6583"/>
                </a:solidFill>
              </a:rPr>
              <a:t>Define cohorts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55C478-F638-F587-9EC3-E1F3FC56D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48" y="699380"/>
            <a:ext cx="8379849" cy="626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6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3F57-BC2E-906F-B30A-34554109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205F4-4624-FB31-730E-A26CD8D5B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F66596-BD8D-074F-52D9-B965F1C2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1" y="243792"/>
            <a:ext cx="4340963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6583"/>
                </a:solidFill>
              </a:rPr>
              <a:t>Define cohorts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41B1FDD-E188-8B2E-01E4-E83357AFF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37" y="0"/>
            <a:ext cx="7027963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E9A4D1-CE53-3400-6314-4310F285FD1E}"/>
              </a:ext>
            </a:extLst>
          </p:cNvPr>
          <p:cNvSpPr txBox="1">
            <a:spLocks/>
          </p:cNvSpPr>
          <p:nvPr/>
        </p:nvSpPr>
        <p:spPr>
          <a:xfrm>
            <a:off x="499051" y="5739972"/>
            <a:ext cx="4340963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1B65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DownloadCohorts.R</a:t>
            </a:r>
            <a:endParaRPr lang="en-US" dirty="0">
              <a:solidFill>
                <a:srgbClr val="1B65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33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C55ED-AE21-F50A-AF8E-7118CC82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F1ED0-65C5-95F3-738B-54D0C23A3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E3362B2-3198-8607-E671-FB63BFB5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1" y="243792"/>
            <a:ext cx="10332018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B6583"/>
                </a:solidFill>
              </a:rPr>
              <a:t>Analysis Specification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E83554-1720-DD8B-F727-EEA4FE835075}"/>
              </a:ext>
            </a:extLst>
          </p:cNvPr>
          <p:cNvSpPr txBox="1">
            <a:spLocks/>
          </p:cNvSpPr>
          <p:nvPr/>
        </p:nvSpPr>
        <p:spPr>
          <a:xfrm>
            <a:off x="307869" y="1445050"/>
            <a:ext cx="11628782" cy="110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rgbClr val="20425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1B6583"/>
                </a:solidFill>
              </a:rPr>
              <a:t>How do the target, comparator, and outcome cohorts relate to one another?</a:t>
            </a:r>
          </a:p>
          <a:p>
            <a:r>
              <a:rPr lang="en-US" sz="2800" dirty="0">
                <a:solidFill>
                  <a:srgbClr val="1B6583"/>
                </a:solidFill>
              </a:rPr>
              <a:t>Design decisions to address sources of bias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EFCF1E8-CF14-7A89-A660-26009F00C80E}"/>
              </a:ext>
            </a:extLst>
          </p:cNvPr>
          <p:cNvSpPr/>
          <p:nvPr/>
        </p:nvSpPr>
        <p:spPr>
          <a:xfrm>
            <a:off x="8956173" y="3077877"/>
            <a:ext cx="2604992" cy="10834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Time at risk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4995AA-BC94-3888-F838-3D205E513EB6}"/>
              </a:ext>
            </a:extLst>
          </p:cNvPr>
          <p:cNvSpPr/>
          <p:nvPr/>
        </p:nvSpPr>
        <p:spPr>
          <a:xfrm>
            <a:off x="6204880" y="3052871"/>
            <a:ext cx="2604991" cy="1108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Outcome clean window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D09BC9-93C8-676D-E5DD-1FB71A9962AD}"/>
              </a:ext>
            </a:extLst>
          </p:cNvPr>
          <p:cNvSpPr/>
          <p:nvPr/>
        </p:nvSpPr>
        <p:spPr>
          <a:xfrm>
            <a:off x="1604731" y="4476227"/>
            <a:ext cx="2604992" cy="1108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PS Settings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73BDE84-7D92-EA4E-D814-3B5FF773E43E}"/>
              </a:ext>
            </a:extLst>
          </p:cNvPr>
          <p:cNvSpPr/>
          <p:nvPr/>
        </p:nvSpPr>
        <p:spPr>
          <a:xfrm>
            <a:off x="7551488" y="4483058"/>
            <a:ext cx="2604992" cy="1108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Other data refinement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DDF278-D82F-19E7-9707-D9D049B3C6AA}"/>
              </a:ext>
            </a:extLst>
          </p:cNvPr>
          <p:cNvSpPr/>
          <p:nvPr/>
        </p:nvSpPr>
        <p:spPr>
          <a:xfrm>
            <a:off x="4578110" y="4476228"/>
            <a:ext cx="2604991" cy="1108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Outcome model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FAEA0D8-37D5-5312-E43B-FBAE7C04C8DA}"/>
              </a:ext>
            </a:extLst>
          </p:cNvPr>
          <p:cNvSpPr/>
          <p:nvPr/>
        </p:nvSpPr>
        <p:spPr>
          <a:xfrm>
            <a:off x="630835" y="3052871"/>
            <a:ext cx="2604992" cy="1108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Restrict to common period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564987-4DD1-5477-2356-7B3373C54FB7}"/>
              </a:ext>
            </a:extLst>
          </p:cNvPr>
          <p:cNvSpPr/>
          <p:nvPr/>
        </p:nvSpPr>
        <p:spPr>
          <a:xfrm>
            <a:off x="3425263" y="3052871"/>
            <a:ext cx="2604992" cy="1108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Remove duplicate subjects</a:t>
            </a:r>
          </a:p>
        </p:txBody>
      </p:sp>
    </p:spTree>
    <p:extLst>
      <p:ext uri="{BB962C8B-B14F-4D97-AF65-F5344CB8AC3E}">
        <p14:creationId xmlns:p14="http://schemas.microsoft.com/office/powerpoint/2010/main" val="242703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2A0F57239B324ABAF49B906CB2B0C9" ma:contentTypeVersion="6" ma:contentTypeDescription="Create a new document." ma:contentTypeScope="" ma:versionID="66e34e96d0b873bbae2803f06d02389e">
  <xsd:schema xmlns:xsd="http://www.w3.org/2001/XMLSchema" xmlns:xs="http://www.w3.org/2001/XMLSchema" xmlns:p="http://schemas.microsoft.com/office/2006/metadata/properties" xmlns:ns2="c659cc7a-09dd-408f-b7cb-db1e74d47b88" xmlns:ns3="146b565b-6443-4695-9c12-7f290f19f67e" targetNamespace="http://schemas.microsoft.com/office/2006/metadata/properties" ma:root="true" ma:fieldsID="a6b0a90f449004e589d8da5348de4b28" ns2:_="" ns3:_="">
    <xsd:import namespace="c659cc7a-09dd-408f-b7cb-db1e74d47b88"/>
    <xsd:import namespace="146b565b-6443-4695-9c12-7f290f19f6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9cc7a-09dd-408f-b7cb-db1e74d47b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6b565b-6443-4695-9c12-7f290f19f6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6AB4E6-41C1-4729-8CAE-8FAD06B05001}">
  <ds:schemaRefs>
    <ds:schemaRef ds:uri="146b565b-6443-4695-9c12-7f290f19f67e"/>
    <ds:schemaRef ds:uri="c659cc7a-09dd-408f-b7cb-db1e74d47b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E64D17-9DE1-40C8-BE40-7547C8AFA42A}">
  <ds:schemaRefs>
    <ds:schemaRef ds:uri="146b565b-6443-4695-9c12-7f290f19f67e"/>
    <ds:schemaRef ds:uri="c659cc7a-09dd-408f-b7cb-db1e74d47b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0D72EED-84DF-4973-B406-B32F55945C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8764</TotalTime>
  <Words>1670</Words>
  <Application>Microsoft Macintosh PowerPoint</Application>
  <PresentationFormat>Widescreen</PresentationFormat>
  <Paragraphs>294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Arial Narrow</vt:lpstr>
      <vt:lpstr>Calibri</vt:lpstr>
      <vt:lpstr>Cambria Math</vt:lpstr>
      <vt:lpstr>Courier New</vt:lpstr>
      <vt:lpstr>Source Sans Pro</vt:lpstr>
      <vt:lpstr>Wingdings</vt:lpstr>
      <vt:lpstr>Office Theme</vt:lpstr>
      <vt:lpstr>CohortMethod Implementation and Diagnostics</vt:lpstr>
      <vt:lpstr>PowerPoint Presentation</vt:lpstr>
      <vt:lpstr>PowerPoint Presentation</vt:lpstr>
      <vt:lpstr>PowerPoint Presentation</vt:lpstr>
      <vt:lpstr>PowerPoint Presentation</vt:lpstr>
      <vt:lpstr>Workflow</vt:lpstr>
      <vt:lpstr>Define cohorts</vt:lpstr>
      <vt:lpstr>Define cohorts</vt:lpstr>
      <vt:lpstr>Analysis Specification</vt:lpstr>
      <vt:lpstr>Restrict to common period</vt:lpstr>
      <vt:lpstr>PowerPoint Presentation</vt:lpstr>
      <vt:lpstr>Remove duplicate subjects</vt:lpstr>
      <vt:lpstr>PowerPoint Presentation</vt:lpstr>
      <vt:lpstr>Time-at-risk: when might the outcome occur</vt:lpstr>
      <vt:lpstr>PowerPoint Presentation</vt:lpstr>
      <vt:lpstr>Outcome lookback window and cohort clean window</vt:lpstr>
      <vt:lpstr>PowerPoint Presentation</vt:lpstr>
      <vt:lpstr>Propensity score (PS)</vt:lpstr>
      <vt:lpstr>Using the PS</vt:lpstr>
      <vt:lpstr>Which variables go into the PS model?</vt:lpstr>
      <vt:lpstr>Concepts to exclude (from PS and balance)</vt:lpstr>
      <vt:lpstr>How do I know which concepts to remove?</vt:lpstr>
      <vt:lpstr>PowerPoint Presentation</vt:lpstr>
      <vt:lpstr>PowerPoint Presentation</vt:lpstr>
      <vt:lpstr>Types of outcome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Diagnostic #1: equipoise</vt:lpstr>
      <vt:lpstr>PowerPoint Presentation</vt:lpstr>
      <vt:lpstr>Diagnostic #1: equipoise</vt:lpstr>
      <vt:lpstr>Diagnostic #2: Covariate balance</vt:lpstr>
      <vt:lpstr>Diagnostic #2: Covariate balance</vt:lpstr>
      <vt:lpstr>Diagnostic #2: Covariate balance</vt:lpstr>
      <vt:lpstr>Diagnostic #3:  Expected absolute systematic error (EASE)</vt:lpstr>
      <vt:lpstr>Diagnostic #3:  Expected absolute systematic error (EASE)</vt:lpstr>
      <vt:lpstr>Diagnostic #3:  Expected absolute systematic error (EASE)</vt:lpstr>
      <vt:lpstr>Diagnostic #4:  Minimum detectable relative risk (MDRR)</vt:lpstr>
      <vt:lpstr>Diagnostic #4:  Minimum detectable relative risk (MDRR)</vt:lpstr>
      <vt:lpstr>Diagnostic #4:  Minimum detectable relative risk (MDRR)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Tara Anand</cp:lastModifiedBy>
  <cp:revision>38</cp:revision>
  <dcterms:created xsi:type="dcterms:W3CDTF">2013-12-30T14:14:20Z</dcterms:created>
  <dcterms:modified xsi:type="dcterms:W3CDTF">2025-10-07T13:12:20Z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0x0101000D2A0F57239B324ABAF49B906CB2B0C9</vt:lpwstr>
  </property>
</Properties>
</file>