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369" r:id="rId5"/>
    <p:sldId id="375" r:id="rId6"/>
    <p:sldId id="2147480083" r:id="rId7"/>
    <p:sldId id="382" r:id="rId8"/>
    <p:sldId id="2147480085" r:id="rId9"/>
    <p:sldId id="2147480038" r:id="rId10"/>
    <p:sldId id="2147480087" r:id="rId11"/>
    <p:sldId id="2147480088" r:id="rId12"/>
    <p:sldId id="2147480089" r:id="rId13"/>
    <p:sldId id="2147480090" r:id="rId14"/>
    <p:sldId id="2147480091" r:id="rId15"/>
    <p:sldId id="2147480092" r:id="rId16"/>
    <p:sldId id="2147480096" r:id="rId17"/>
    <p:sldId id="2147480093" r:id="rId18"/>
    <p:sldId id="2147480095" r:id="rId19"/>
    <p:sldId id="2147480094" r:id="rId20"/>
    <p:sldId id="2147480097" r:id="rId21"/>
    <p:sldId id="2147480098" r:id="rId22"/>
    <p:sldId id="21474800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0425A"/>
    <a:srgbClr val="111E2E"/>
    <a:srgbClr val="B3A2C7"/>
    <a:srgbClr val="1B6583"/>
    <a:srgbClr val="FCCB10"/>
    <a:srgbClr val="E3A554"/>
    <a:srgbClr val="95B3D7"/>
    <a:srgbClr val="185872"/>
    <a:srgbClr val="EA2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3"/>
    <p:restoredTop sz="91465"/>
  </p:normalViewPr>
  <p:slideViewPr>
    <p:cSldViewPr snapToGrid="0">
      <p:cViewPr varScale="1">
        <p:scale>
          <a:sx n="101" d="100"/>
          <a:sy n="101" d="100"/>
        </p:scale>
        <p:origin x="23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51603" y="692545"/>
            <a:ext cx="7053813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761757" y="1735999"/>
            <a:ext cx="4039377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61757" y="733087"/>
            <a:ext cx="4389847" cy="8684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2555" y="643796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8398-E57F-48A9-B422-5464D4C103DB}" type="datetime4">
              <a:rPr lang="en-US" altLang="en-US" smtClean="0"/>
              <a:t>October 6, 2025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72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8657E0-A561-4170-A411-BD648CDEE8B0}" type="datetime4">
              <a:rPr lang="en-US" altLang="en-US" smtClean="0"/>
              <a:t>October 6, 2025</a:t>
            </a:fld>
            <a:endParaRPr lang="en-GB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16000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CC3B-301A-3442-BA3E-4FC6EC439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55835" y="1427267"/>
            <a:ext cx="105156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137150" bIns="34275" anchor="t" anchorCtr="0">
            <a:noAutofit/>
          </a:bodyPr>
          <a:lstStyle>
            <a:lvl1pPr marL="609585" marR="0" lvl="0" indent="-42332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 i="0"/>
            </a:lvl1pPr>
            <a:lvl2pPr marL="121917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2438339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3657509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4267093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4876678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5486263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58368" y="377019"/>
            <a:ext cx="10515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4F91"/>
              </a:buClr>
              <a:buSzPts val="2700"/>
              <a:buFont typeface="Helvetica Neue Light"/>
              <a:buNone/>
              <a:defRPr sz="3600" i="0">
                <a:solidFill>
                  <a:srgbClr val="1D4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334" y="6284001"/>
            <a:ext cx="3261100" cy="510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hdsi.github.io/Hades/rSetu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84CB1-6C60-40A4-8F4E-18A9225B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 execution: Cohort building, Strategus, results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A374C-9AA7-4D45-9587-C6B2754F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Linying Zhang</a:t>
            </a:r>
          </a:p>
        </p:txBody>
      </p:sp>
    </p:spTree>
    <p:extLst>
      <p:ext uri="{BB962C8B-B14F-4D97-AF65-F5344CB8AC3E}">
        <p14:creationId xmlns:p14="http://schemas.microsoft.com/office/powerpoint/2010/main" val="382386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3867-BFC1-B895-12CC-29F6A440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CF66A-2579-3DC6-000C-16225BCDB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82593"/>
            <a:ext cx="10972800" cy="35801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0760-6516-2F6B-259E-5C03FA08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6DD-FA66-4F7C-EC70-DFA1738B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E778A-91FE-AAE4-2866-21B71DA5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42349"/>
            <a:ext cx="10972800" cy="24606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EF8-3570-1B03-5D04-288061629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EC8-9FF8-0953-6705-69EBEA9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Create outcome cohort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C0B7D-8A61-36A4-52C4-F80C8E15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961" y="1219200"/>
            <a:ext cx="10018078" cy="4906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39C0A-F587-8694-E34A-57680DEF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2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EC8-9FF8-0953-6705-69EBEA9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Create negative control outcomes concept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39C0A-F587-8694-E34A-57680DEF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87484-E9B8-6B82-4901-AD3CD857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87218"/>
            <a:ext cx="10972800" cy="357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16D-525B-95CB-0E86-E466B78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Download cohorts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EC67-27E4-7F19-412D-8E5D9D06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DownloadCohorts.R</a:t>
            </a:r>
            <a:endParaRPr lang="en-US" dirty="0"/>
          </a:p>
          <a:p>
            <a:r>
              <a:rPr lang="en-US" dirty="0"/>
              <a:t>Change the T/C/O and </a:t>
            </a:r>
            <a:r>
              <a:rPr lang="en-US" dirty="0" err="1"/>
              <a:t>negativeControlOutcome</a:t>
            </a:r>
            <a:r>
              <a:rPr lang="en-US" dirty="0"/>
              <a:t> cohort IDs</a:t>
            </a:r>
          </a:p>
          <a:p>
            <a:r>
              <a:rPr lang="en-US" dirty="0"/>
              <a:t>Run </a:t>
            </a:r>
            <a:r>
              <a:rPr lang="en-US" dirty="0" err="1"/>
              <a:t>DownloadCohorts.R</a:t>
            </a:r>
            <a:endParaRPr lang="en-US" dirty="0"/>
          </a:p>
          <a:p>
            <a:r>
              <a:rPr lang="en-US" dirty="0"/>
              <a:t>Output: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9AD9-B02E-D436-31F8-891D37FA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F202A-BBB7-3B30-DB39-0C6CF5AD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35" y="2374735"/>
            <a:ext cx="5245100" cy="41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1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16D-525B-95CB-0E86-E466B780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</a:t>
            </a:r>
            <a:r>
              <a:rPr lang="en-US" dirty="0" err="1"/>
              <a:t>cmTcList.csv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EC67-27E4-7F19-412D-8E5D9D06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create the following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file under </a:t>
            </a:r>
            <a:r>
              <a:rPr lang="en-US" i="1" dirty="0" err="1"/>
              <a:t>inst</a:t>
            </a:r>
            <a:r>
              <a:rPr lang="en-US" i="1" dirty="0"/>
              <a:t>/</a:t>
            </a:r>
          </a:p>
          <a:p>
            <a:r>
              <a:rPr lang="en-US" dirty="0"/>
              <a:t>Name the file </a:t>
            </a:r>
            <a:r>
              <a:rPr lang="en-US" dirty="0" err="1"/>
              <a:t>cmTcList.csv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9AD9-B02E-D436-31F8-891D37FA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6029A2-D5B5-AC9E-C638-4B7D56D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96657"/>
              </p:ext>
            </p:extLst>
          </p:nvPr>
        </p:nvGraphicFramePr>
        <p:xfrm>
          <a:off x="609600" y="2054432"/>
          <a:ext cx="10747416" cy="793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419">
                  <a:extLst>
                    <a:ext uri="{9D8B030D-6E8A-4147-A177-3AD203B41FA5}">
                      <a16:colId xmlns:a16="http://schemas.microsoft.com/office/drawing/2014/main" val="1118264822"/>
                    </a:ext>
                  </a:extLst>
                </a:gridCol>
                <a:gridCol w="1717530">
                  <a:extLst>
                    <a:ext uri="{9D8B030D-6E8A-4147-A177-3AD203B41FA5}">
                      <a16:colId xmlns:a16="http://schemas.microsoft.com/office/drawing/2014/main" val="3870030474"/>
                    </a:ext>
                  </a:extLst>
                </a:gridCol>
                <a:gridCol w="1535835">
                  <a:extLst>
                    <a:ext uri="{9D8B030D-6E8A-4147-A177-3AD203B41FA5}">
                      <a16:colId xmlns:a16="http://schemas.microsoft.com/office/drawing/2014/main" val="4147199697"/>
                    </a:ext>
                  </a:extLst>
                </a:gridCol>
                <a:gridCol w="1882083">
                  <a:extLst>
                    <a:ext uri="{9D8B030D-6E8A-4147-A177-3AD203B41FA5}">
                      <a16:colId xmlns:a16="http://schemas.microsoft.com/office/drawing/2014/main" val="1975429103"/>
                    </a:ext>
                  </a:extLst>
                </a:gridCol>
                <a:gridCol w="2194050">
                  <a:extLst>
                    <a:ext uri="{9D8B030D-6E8A-4147-A177-3AD203B41FA5}">
                      <a16:colId xmlns:a16="http://schemas.microsoft.com/office/drawing/2014/main" val="1923439430"/>
                    </a:ext>
                  </a:extLst>
                </a:gridCol>
                <a:gridCol w="2005499">
                  <a:extLst>
                    <a:ext uri="{9D8B030D-6E8A-4147-A177-3AD203B41FA5}">
                      <a16:colId xmlns:a16="http://schemas.microsoft.com/office/drawing/2014/main" val="3913730725"/>
                    </a:ext>
                  </a:extLst>
                </a:gridCol>
              </a:tblGrid>
              <a:tr h="3969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</a:rPr>
                        <a:t>target_cohort_id</a:t>
                      </a:r>
                      <a:endParaRPr lang="en-US" sz="1400" b="1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</a:rPr>
                        <a:t>target_cohort_name</a:t>
                      </a:r>
                      <a:endParaRPr lang="en-US" sz="1400" b="1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</a:rPr>
                        <a:t>target_concept_id</a:t>
                      </a:r>
                      <a:endParaRPr lang="en-US" sz="1400" b="1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comparator_cohort_id</a:t>
                      </a:r>
                      <a:endParaRPr lang="en-US" sz="1400" b="1" i="0" u="none" strike="noStrike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comparator_cohort_name</a:t>
                      </a:r>
                      <a:endParaRPr lang="en-US" sz="1400" b="1" i="0" u="none" strike="noStrike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comparator_concept_id</a:t>
                      </a:r>
                      <a:endParaRPr lang="en-US" sz="1400" b="1" i="0" u="none" strike="noStrike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216500"/>
                  </a:ext>
                </a:extLst>
              </a:tr>
              <a:tr h="39699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GLP-1RA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1123618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DDP-4 inhibitor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21600783</a:t>
                      </a:r>
                      <a:endParaRPr 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20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3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B0B4-44D4-B3DA-1EB1-DF3CE5D1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Create analysis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0404-2C34-7BA4-2783-8761833E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CreateStrategusAnalysisSpecificationTcis.R</a:t>
            </a:r>
            <a:endParaRPr lang="en-US" dirty="0"/>
          </a:p>
          <a:p>
            <a:r>
              <a:rPr lang="en-US" dirty="0"/>
              <a:t>Modify</a:t>
            </a:r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03804-D5F9-F620-5A8F-591EFFB6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12C5-E918-03DB-FC34-9287AF78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Run the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2ED4-29CE-D85D-B2D1-1D8EFC02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StrategusCodeToRun.R</a:t>
            </a:r>
            <a:endParaRPr lang="en-US" dirty="0"/>
          </a:p>
          <a:p>
            <a:r>
              <a:rPr lang="en-US" dirty="0"/>
              <a:t>Specify database/schema info</a:t>
            </a:r>
          </a:p>
          <a:p>
            <a:r>
              <a:rPr lang="en-US" dirty="0"/>
              <a:t>Create connection details</a:t>
            </a:r>
          </a:p>
          <a:p>
            <a:r>
              <a:rPr lang="en-US" dirty="0"/>
              <a:t>Run </a:t>
            </a:r>
            <a:r>
              <a:rPr lang="en-US" dirty="0" err="1"/>
              <a:t>StrategusCodeToRun.R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8C17B-68C4-50A9-A035-689BDF87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B881A-17CE-CF88-E7D7-DFF9AE98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99" y="3673809"/>
            <a:ext cx="6300361" cy="24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6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D6D-C8C2-C608-C2C9-4FD25FBC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Interpret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DABC5-FD83-D3BC-D3E6-6AE7F48FC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90709"/>
            <a:ext cx="10972800" cy="41639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B83D-05DF-79B7-9D3C-24CD5D72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D6D-C8C2-C608-C2C9-4FD25FBC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Interpret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8B83D-05DF-79B7-9D3C-24CD5D72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F779A4-C888-9B82-7D06-6B348A9F3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900027"/>
            <a:ext cx="10972800" cy="15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34CD-4AB8-758A-E4F0-7D9D6A90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85659" y="2878517"/>
            <a:ext cx="6390520" cy="838200"/>
          </a:xfrm>
        </p:spPr>
        <p:txBody>
          <a:bodyPr>
            <a:normAutofit fontScale="90000"/>
          </a:bodyPr>
          <a:lstStyle/>
          <a:p>
            <a:r>
              <a:rPr lang="en-US" sz="5400" u="sng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A176-D098-6652-37DA-33FD1493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85775D-36D5-1C5A-CAB0-1D8755B6F084}"/>
              </a:ext>
            </a:extLst>
          </p:cNvPr>
          <p:cNvCxnSpPr>
            <a:cxnSpLocks/>
          </p:cNvCxnSpPr>
          <p:nvPr/>
        </p:nvCxnSpPr>
        <p:spPr>
          <a:xfrm>
            <a:off x="1655580" y="0"/>
            <a:ext cx="0" cy="6492876"/>
          </a:xfrm>
          <a:prstGeom prst="line">
            <a:avLst/>
          </a:prstGeom>
          <a:ln w="57150">
            <a:solidFill>
              <a:srgbClr val="204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874D5B-18EB-CD0F-F721-943E96D481F4}"/>
              </a:ext>
            </a:extLst>
          </p:cNvPr>
          <p:cNvGrpSpPr/>
          <p:nvPr/>
        </p:nvGrpSpPr>
        <p:grpSpPr>
          <a:xfrm>
            <a:off x="1367347" y="263277"/>
            <a:ext cx="576467" cy="576467"/>
            <a:chOff x="1394791" y="344557"/>
            <a:chExt cx="576467" cy="57646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FAC2E7-1ADA-65A8-8E35-F4D83A1E6D0E}"/>
                </a:ext>
              </a:extLst>
            </p:cNvPr>
            <p:cNvSpPr/>
            <p:nvPr/>
          </p:nvSpPr>
          <p:spPr>
            <a:xfrm>
              <a:off x="1394791" y="344557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Information outline">
              <a:extLst>
                <a:ext uri="{FF2B5EF4-FFF2-40B4-BE49-F238E27FC236}">
                  <a16:creationId xmlns:a16="http://schemas.microsoft.com/office/drawing/2014/main" id="{7C062735-FAF4-D4C0-287B-4FF50F8A3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4424" y="404190"/>
              <a:ext cx="457200" cy="457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18299F-1CCE-1B05-95FB-3747DD1689FA}"/>
              </a:ext>
            </a:extLst>
          </p:cNvPr>
          <p:cNvGrpSpPr/>
          <p:nvPr/>
        </p:nvGrpSpPr>
        <p:grpSpPr>
          <a:xfrm>
            <a:off x="1367347" y="1058431"/>
            <a:ext cx="576467" cy="576467"/>
            <a:chOff x="1394791" y="1236146"/>
            <a:chExt cx="576467" cy="57646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D2D99E-3073-D4F8-CB28-90E2368BFD0B}"/>
                </a:ext>
              </a:extLst>
            </p:cNvPr>
            <p:cNvSpPr/>
            <p:nvPr/>
          </p:nvSpPr>
          <p:spPr>
            <a:xfrm>
              <a:off x="1394791" y="1236146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Database outline">
              <a:extLst>
                <a:ext uri="{FF2B5EF4-FFF2-40B4-BE49-F238E27FC236}">
                  <a16:creationId xmlns:a16="http://schemas.microsoft.com/office/drawing/2014/main" id="{D379E4E9-C44F-91AC-8FAC-8380A4A5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4424" y="1284373"/>
              <a:ext cx="45720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40E7EC-63D4-D0BF-B8EB-FAA33F80B7D4}"/>
              </a:ext>
            </a:extLst>
          </p:cNvPr>
          <p:cNvGrpSpPr/>
          <p:nvPr/>
        </p:nvGrpSpPr>
        <p:grpSpPr>
          <a:xfrm>
            <a:off x="1367347" y="1853585"/>
            <a:ext cx="576467" cy="576467"/>
            <a:chOff x="1394791" y="2127735"/>
            <a:chExt cx="576467" cy="5764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4EF775-23DB-0A03-D6B1-6ED792235735}"/>
                </a:ext>
              </a:extLst>
            </p:cNvPr>
            <p:cNvSpPr/>
            <p:nvPr/>
          </p:nvSpPr>
          <p:spPr>
            <a:xfrm>
              <a:off x="1394791" y="2127735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Tools outline">
              <a:extLst>
                <a:ext uri="{FF2B5EF4-FFF2-40B4-BE49-F238E27FC236}">
                  <a16:creationId xmlns:a16="http://schemas.microsoft.com/office/drawing/2014/main" id="{C4A7FA61-8D2E-3B2A-6210-6A0E11D1C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54424" y="2187368"/>
              <a:ext cx="457200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7D436F-4320-278A-344F-FDF9FA288313}"/>
              </a:ext>
            </a:extLst>
          </p:cNvPr>
          <p:cNvGrpSpPr/>
          <p:nvPr/>
        </p:nvGrpSpPr>
        <p:grpSpPr>
          <a:xfrm>
            <a:off x="1367347" y="2648739"/>
            <a:ext cx="576467" cy="576467"/>
            <a:chOff x="1394791" y="3019324"/>
            <a:chExt cx="576467" cy="5764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B128A0-3057-F4D6-C5A4-60BCCA5E873E}"/>
                </a:ext>
              </a:extLst>
            </p:cNvPr>
            <p:cNvSpPr/>
            <p:nvPr/>
          </p:nvSpPr>
          <p:spPr>
            <a:xfrm>
              <a:off x="1394791" y="3019324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offee outline">
              <a:extLst>
                <a:ext uri="{FF2B5EF4-FFF2-40B4-BE49-F238E27FC236}">
                  <a16:creationId xmlns:a16="http://schemas.microsoft.com/office/drawing/2014/main" id="{E041A061-7450-4BBD-5751-2B85C29D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0933" y="3042186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5C5DC9C-B9B8-38DD-46B6-0CBDF7CF9DA3}"/>
              </a:ext>
            </a:extLst>
          </p:cNvPr>
          <p:cNvGrpSpPr/>
          <p:nvPr/>
        </p:nvGrpSpPr>
        <p:grpSpPr>
          <a:xfrm>
            <a:off x="1367347" y="4239047"/>
            <a:ext cx="576467" cy="576467"/>
            <a:chOff x="1394791" y="3910913"/>
            <a:chExt cx="576467" cy="5764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E9ADED-5A72-6A7F-95F5-95CFAAFAF91E}"/>
                </a:ext>
              </a:extLst>
            </p:cNvPr>
            <p:cNvSpPr/>
            <p:nvPr/>
          </p:nvSpPr>
          <p:spPr>
            <a:xfrm>
              <a:off x="1394791" y="3910913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Desk outline">
              <a:extLst>
                <a:ext uri="{FF2B5EF4-FFF2-40B4-BE49-F238E27FC236}">
                  <a16:creationId xmlns:a16="http://schemas.microsoft.com/office/drawing/2014/main" id="{ED472DA6-07AE-D581-6864-5C72A7B4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54424" y="3912738"/>
              <a:ext cx="457200" cy="4572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F274A9-8F9E-39D4-77D3-557E4597F114}"/>
              </a:ext>
            </a:extLst>
          </p:cNvPr>
          <p:cNvGrpSpPr/>
          <p:nvPr/>
        </p:nvGrpSpPr>
        <p:grpSpPr>
          <a:xfrm>
            <a:off x="1334222" y="5034201"/>
            <a:ext cx="576467" cy="576467"/>
            <a:chOff x="1394791" y="4802502"/>
            <a:chExt cx="576467" cy="5764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2F7968-C50E-D2BE-9085-4C2D61474363}"/>
                </a:ext>
              </a:extLst>
            </p:cNvPr>
            <p:cNvSpPr/>
            <p:nvPr/>
          </p:nvSpPr>
          <p:spPr>
            <a:xfrm>
              <a:off x="1394791" y="4802502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3F6F2740-04DB-1D34-DED0-6F8AFD76B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54424" y="4850731"/>
              <a:ext cx="457200" cy="457200"/>
            </a:xfrm>
            <a:prstGeom prst="rect">
              <a:avLst/>
            </a:prstGeom>
          </p:spPr>
        </p:pic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D8A61D1-D6ED-0A1B-D6AD-644BB60F1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62783"/>
              </p:ext>
            </p:extLst>
          </p:nvPr>
        </p:nvGraphicFramePr>
        <p:xfrm>
          <a:off x="2003447" y="203214"/>
          <a:ext cx="9700587" cy="546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679">
                  <a:extLst>
                    <a:ext uri="{9D8B030D-6E8A-4147-A177-3AD203B41FA5}">
                      <a16:colId xmlns:a16="http://schemas.microsoft.com/office/drawing/2014/main" val="3169232238"/>
                    </a:ext>
                  </a:extLst>
                </a:gridCol>
                <a:gridCol w="7089908">
                  <a:extLst>
                    <a:ext uri="{9D8B030D-6E8A-4147-A177-3AD203B41FA5}">
                      <a16:colId xmlns:a16="http://schemas.microsoft.com/office/drawing/2014/main" val="1674951773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13:00 – 13:30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Estimation in observational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086014"/>
                  </a:ext>
                </a:extLst>
              </a:tr>
              <a:tr h="79170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13:30 – 14:15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Drawing causal conclusions from observational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34692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14:15 – 14:45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Interactive session on study design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3696643"/>
                  </a:ext>
                </a:extLst>
              </a:tr>
              <a:tr h="80230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14:45 – 15:00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19669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15:00 – 15:30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Cohort method and diagnostics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904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15:30 – 16:00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Meta-analysis and negative controls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885735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rgbClr val="ED7D3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16:00 – 17:00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rgbClr val="1B6583"/>
                          </a:solidFill>
                        </a:rPr>
                        <a:t>Study execution: cohort building, Strategus, interpret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71927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00CD0752-9391-939D-1CBE-1D2155F2D016}"/>
              </a:ext>
            </a:extLst>
          </p:cNvPr>
          <p:cNvGrpSpPr/>
          <p:nvPr/>
        </p:nvGrpSpPr>
        <p:grpSpPr>
          <a:xfrm>
            <a:off x="1367347" y="3443893"/>
            <a:ext cx="576467" cy="576467"/>
            <a:chOff x="1339903" y="3555430"/>
            <a:chExt cx="576467" cy="57646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FDDF1A-E0FE-2163-2A3B-FA027D419711}"/>
                </a:ext>
              </a:extLst>
            </p:cNvPr>
            <p:cNvSpPr/>
            <p:nvPr/>
          </p:nvSpPr>
          <p:spPr>
            <a:xfrm>
              <a:off x="1339903" y="3555430"/>
              <a:ext cx="576467" cy="576467"/>
            </a:xfrm>
            <a:prstGeom prst="ellipse">
              <a:avLst/>
            </a:prstGeom>
            <a:solidFill>
              <a:srgbClr val="2042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Microscope outline">
              <a:extLst>
                <a:ext uri="{FF2B5EF4-FFF2-40B4-BE49-F238E27FC236}">
                  <a16:creationId xmlns:a16="http://schemas.microsoft.com/office/drawing/2014/main" id="{F9E71317-CD85-74AC-DEBD-EEBA6682E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9536" y="3576336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9C8C-29A6-E88F-240B-4C97C803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Environment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81A7-896D-F478-94FA-99135D32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Follow </a:t>
            </a:r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HADES R Setup guide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configure your environment.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 </a:t>
            </a:r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4.4.1 </a:t>
            </a:r>
            <a:endParaRPr lang="en-US" b="1" dirty="0">
              <a:solidFill>
                <a:srgbClr val="1F2328"/>
              </a:solidFill>
              <a:latin typeface="-apple-system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RTools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Rstudio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Java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GitHub Personal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Access Token (PAT)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9D01-9172-1BE6-574A-799DE18C4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D6900-DC7D-9508-A7E5-DAF9D336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59" y="1917700"/>
            <a:ext cx="6995941" cy="4241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5F7729-95BD-D586-80F2-B33DCAF79397}"/>
              </a:ext>
            </a:extLst>
          </p:cNvPr>
          <p:cNvSpPr txBox="1"/>
          <p:nvPr/>
        </p:nvSpPr>
        <p:spPr>
          <a:xfrm>
            <a:off x="208423" y="5369651"/>
            <a:ext cx="6251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R.4.4.1 installation</a:t>
            </a:r>
          </a:p>
          <a:p>
            <a:r>
              <a:rPr lang="en-US" b="1" dirty="0"/>
              <a:t>Mac</a:t>
            </a:r>
            <a:r>
              <a:rPr lang="en-US" dirty="0"/>
              <a:t>: https://</a:t>
            </a:r>
            <a:r>
              <a:rPr lang="en-US" dirty="0" err="1"/>
              <a:t>cran.rstudio.com</a:t>
            </a:r>
            <a:r>
              <a:rPr lang="en-US" dirty="0"/>
              <a:t>/bin/</a:t>
            </a:r>
            <a:r>
              <a:rPr lang="en-US" dirty="0" err="1"/>
              <a:t>macosx</a:t>
            </a:r>
            <a:r>
              <a:rPr lang="en-US" dirty="0"/>
              <a:t>/big-sur-arm64/base/</a:t>
            </a:r>
          </a:p>
          <a:p>
            <a:r>
              <a:rPr lang="en-US" b="1" dirty="0"/>
              <a:t>Windows</a:t>
            </a:r>
            <a:r>
              <a:rPr lang="en-US" dirty="0"/>
              <a:t>: https://</a:t>
            </a:r>
            <a:r>
              <a:rPr lang="en-US" dirty="0" err="1"/>
              <a:t>cran.rstudio.com</a:t>
            </a:r>
            <a:r>
              <a:rPr lang="en-US" dirty="0"/>
              <a:t>/bin/windows/base/old/</a:t>
            </a:r>
          </a:p>
        </p:txBody>
      </p:sp>
    </p:spTree>
    <p:extLst>
      <p:ext uri="{BB962C8B-B14F-4D97-AF65-F5344CB8AC3E}">
        <p14:creationId xmlns:p14="http://schemas.microsoft.com/office/powerpoint/2010/main" val="227595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055-F2EF-4549-C49B-66287E60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Strategus study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C891-AABE-BF51-12DB-B8E0D284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official study template is at: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ohdsi</a:t>
            </a:r>
            <a:r>
              <a:rPr lang="en-US" dirty="0"/>
              <a:t>-studies/</a:t>
            </a:r>
            <a:r>
              <a:rPr lang="en-US" dirty="0" err="1"/>
              <a:t>StrategusStudyRepoTemplate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this tutorial, we will use a slightly modified template at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causailab</a:t>
            </a:r>
            <a:r>
              <a:rPr lang="en-US" dirty="0"/>
              <a:t>/pleTutorialOhdsi2025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BDD5-3B8E-1FDC-E036-B885CC4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Launch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89E6-0059-C7BF-8DD1-C70DD846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project by double clicking “</a:t>
            </a:r>
            <a:r>
              <a:rPr lang="en-US" dirty="0" err="1"/>
              <a:t>StrategusStudyRepoTemplate.Rproj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renv</a:t>
            </a:r>
            <a:r>
              <a:rPr lang="en-US" dirty="0"/>
              <a:t>::restore()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Takes 10-30mins to complete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4BA57-96B1-2D9D-5A4C-389F8FE5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98AC-B278-937B-5340-C022EAAD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368288"/>
            <a:ext cx="6420758" cy="1980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59FCC-5DB7-A62C-6F2F-4CE0982A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5311"/>
            <a:ext cx="5486400" cy="19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E110F-9F84-2029-2776-EAE911BB4014}"/>
              </a:ext>
            </a:extLst>
          </p:cNvPr>
          <p:cNvSpPr txBox="1">
            <a:spLocks/>
          </p:cNvSpPr>
          <p:nvPr/>
        </p:nvSpPr>
        <p:spPr>
          <a:xfrm>
            <a:off x="1211283" y="207939"/>
            <a:ext cx="1058091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 Create target and comparator cohorts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C77DE-5EEE-49B0-A8CA-677C6FE22CFB}"/>
              </a:ext>
            </a:extLst>
          </p:cNvPr>
          <p:cNvSpPr txBox="1">
            <a:spLocks/>
          </p:cNvSpPr>
          <p:nvPr/>
        </p:nvSpPr>
        <p:spPr>
          <a:xfrm>
            <a:off x="502722" y="1302016"/>
            <a:ext cx="11689278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New users of GLP-1RAs -&gt; “index date”</a:t>
            </a:r>
          </a:p>
          <a:p>
            <a:r>
              <a:rPr lang="en-US" sz="2000" dirty="0"/>
              <a:t>limit to earliest exposure per person (“index date”)</a:t>
            </a:r>
          </a:p>
          <a:p>
            <a:r>
              <a:rPr lang="en-US" sz="2000" dirty="0"/>
              <a:t>with continuous observation of 365 days before index date</a:t>
            </a:r>
          </a:p>
          <a:p>
            <a:pPr marL="0" indent="0">
              <a:buNone/>
            </a:pPr>
            <a:r>
              <a:rPr lang="en-US" sz="2000" dirty="0"/>
              <a:t>Inclusion criteria:</a:t>
            </a:r>
          </a:p>
          <a:p>
            <a:r>
              <a:rPr lang="en-US" sz="2000" dirty="0"/>
              <a:t>who are &gt;= 18 years old</a:t>
            </a:r>
          </a:p>
          <a:p>
            <a:r>
              <a:rPr lang="en-US" sz="2000" dirty="0"/>
              <a:t>having type 2 diabetes mellitus prior to index date</a:t>
            </a:r>
          </a:p>
          <a:p>
            <a:r>
              <a:rPr lang="en-US" sz="2000" dirty="0"/>
              <a:t>No type 1 diabetes mellitus prior to index date </a:t>
            </a:r>
          </a:p>
          <a:p>
            <a:r>
              <a:rPr lang="en-US" sz="2000" dirty="0"/>
              <a:t>No condition occurrences of secondary diabetes mellitus</a:t>
            </a:r>
          </a:p>
          <a:p>
            <a:r>
              <a:rPr lang="en-US" sz="2000" dirty="0"/>
              <a:t>No prior DPP4 inhibitor exposure</a:t>
            </a:r>
          </a:p>
          <a:p>
            <a:r>
              <a:rPr lang="en-US" sz="2000" dirty="0"/>
              <a:t>No prior SGLT-2 inhibitor exposure</a:t>
            </a:r>
          </a:p>
          <a:p>
            <a:r>
              <a:rPr lang="en-US" sz="2000" dirty="0"/>
              <a:t>No prior SU exposure</a:t>
            </a:r>
          </a:p>
          <a:p>
            <a:r>
              <a:rPr lang="en-US" sz="2000" dirty="0"/>
              <a:t>No prior other anti-diabetic exposure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Having prior metformin use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No prior insulin use or combo initiation</a:t>
            </a:r>
            <a:endParaRPr lang="en-US" altLang="zh-CN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C9E7A-A059-460F-EC35-B86A9063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D6C1D-B096-9895-0465-FC0188D23934}"/>
              </a:ext>
            </a:extLst>
          </p:cNvPr>
          <p:cNvSpPr txBox="1"/>
          <p:nvPr/>
        </p:nvSpPr>
        <p:spPr>
          <a:xfrm>
            <a:off x="7569201" y="3269734"/>
            <a:ext cx="4222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https://atlas-</a:t>
            </a:r>
            <a:r>
              <a:rPr lang="en-US" sz="2400" dirty="0" err="1">
                <a:solidFill>
                  <a:srgbClr val="20425A"/>
                </a:solidFill>
              </a:rPr>
              <a:t>demo.ohdsi.org</a:t>
            </a:r>
            <a:r>
              <a:rPr lang="en-US" sz="2400" dirty="0">
                <a:solidFill>
                  <a:srgbClr val="20425A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9514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CC1D15-5358-86F5-E2D8-95971A5D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877" y="444500"/>
            <a:ext cx="10564237" cy="56943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E1D60-852A-5ACC-CB38-E48027A2E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70AB-BF64-5221-52F4-5DFAE81D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16AC4-8DCB-7FD6-C06E-6EC996BD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962470"/>
            <a:ext cx="10972800" cy="24250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40470-1FD8-D948-9BCB-4B9735952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2228-3DC8-675A-761E-9F5769CF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6CF29-3E05-FF2E-EB97-BE6F06BA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1172"/>
            <a:ext cx="10972800" cy="37030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06B3-5EA4-FE0E-E17E-B3757AAD7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A0F57239B324ABAF49B906CB2B0C9" ma:contentTypeVersion="6" ma:contentTypeDescription="Create a new document." ma:contentTypeScope="" ma:versionID="66e34e96d0b873bbae2803f06d02389e">
  <xsd:schema xmlns:xsd="http://www.w3.org/2001/XMLSchema" xmlns:xs="http://www.w3.org/2001/XMLSchema" xmlns:p="http://schemas.microsoft.com/office/2006/metadata/properties" xmlns:ns2="c659cc7a-09dd-408f-b7cb-db1e74d47b88" xmlns:ns3="146b565b-6443-4695-9c12-7f290f19f67e" targetNamespace="http://schemas.microsoft.com/office/2006/metadata/properties" ma:root="true" ma:fieldsID="a6b0a90f449004e589d8da5348de4b28" ns2:_="" ns3:_="">
    <xsd:import namespace="c659cc7a-09dd-408f-b7cb-db1e74d47b88"/>
    <xsd:import namespace="146b565b-6443-4695-9c12-7f290f19f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9cc7a-09dd-408f-b7cb-db1e74d47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b565b-6443-4695-9c12-7f290f19f6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E64D17-9DE1-40C8-BE40-7547C8AFA42A}">
  <ds:schemaRefs>
    <ds:schemaRef ds:uri="146b565b-6443-4695-9c12-7f290f19f67e"/>
    <ds:schemaRef ds:uri="c659cc7a-09dd-408f-b7cb-db1e74d47b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6AB4E6-41C1-4729-8CAE-8FAD06B05001}">
  <ds:schemaRefs>
    <ds:schemaRef ds:uri="146b565b-6443-4695-9c12-7f290f19f67e"/>
    <ds:schemaRef ds:uri="c659cc7a-09dd-408f-b7cb-db1e74d47b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D72EED-84DF-4973-B406-B32F55945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476</Words>
  <Application>Microsoft Macintosh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Arial Narrow</vt:lpstr>
      <vt:lpstr>Calibri</vt:lpstr>
      <vt:lpstr>Courier New</vt:lpstr>
      <vt:lpstr>Helvetica</vt:lpstr>
      <vt:lpstr>Helvetica Neue Light</vt:lpstr>
      <vt:lpstr>Source Sans Pro</vt:lpstr>
      <vt:lpstr>Office Theme</vt:lpstr>
      <vt:lpstr>Study execution: Cohort building, Strategus, results interpretation </vt:lpstr>
      <vt:lpstr>AGENDA</vt:lpstr>
      <vt:lpstr>Environment setup</vt:lpstr>
      <vt:lpstr>Download the Strategus study template</vt:lpstr>
      <vt:lpstr>Step 1: Launch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 Create outcome cohort</vt:lpstr>
      <vt:lpstr>Step 3: Create negative control outcomes concept set</vt:lpstr>
      <vt:lpstr>Step 4: Download cohorts</vt:lpstr>
      <vt:lpstr>Step 5: Create cmTcList.csv</vt:lpstr>
      <vt:lpstr>Step 6: Create analysis specifications</vt:lpstr>
      <vt:lpstr>Step 7: Run the study </vt:lpstr>
      <vt:lpstr>Step 8: Interpret results</vt:lpstr>
      <vt:lpstr>Step 8: Interpret results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Linying Zhang</cp:lastModifiedBy>
  <cp:revision>51</cp:revision>
  <dcterms:created xsi:type="dcterms:W3CDTF">2013-12-30T14:14:20Z</dcterms:created>
  <dcterms:modified xsi:type="dcterms:W3CDTF">2025-10-07T04:57:51Z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0x0101000D2A0F57239B324ABAF49B906CB2B0C9</vt:lpwstr>
  </property>
</Properties>
</file>