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89" r:id="rId2"/>
    <p:sldId id="292" r:id="rId3"/>
    <p:sldId id="290" r:id="rId4"/>
    <p:sldId id="294" r:id="rId5"/>
    <p:sldId id="295" r:id="rId6"/>
    <p:sldId id="296" r:id="rId7"/>
    <p:sldId id="29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JSP_SERVLET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12" y="365760"/>
            <a:ext cx="804203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12" y="1100628"/>
            <a:ext cx="8042036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JSP-SERVLET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2769" y="908720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0293" y="56665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938" y="116632"/>
            <a:ext cx="138050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52769" y="119675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0293" y="1196752"/>
            <a:ext cx="120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 </a:t>
            </a:r>
            <a:r>
              <a:rPr lang="en-US" altLang="ko-KR" sz="1600" b="1" dirty="0">
                <a:solidFill>
                  <a:srgbClr val="FF0000"/>
                </a:solidFill>
              </a:rPr>
              <a:t>redirect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0293" y="227687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③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50293" y="2903462"/>
            <a:ext cx="190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④ </a:t>
            </a:r>
            <a:r>
              <a:rPr lang="en-US" altLang="ko-KR" sz="1600" dirty="0"/>
              <a:t>response 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URL-2</a:t>
            </a:r>
            <a:endParaRPr lang="ko-KR" altLang="en-US" dirty="0"/>
          </a:p>
        </p:txBody>
      </p:sp>
      <p:cxnSp>
        <p:nvCxnSpPr>
          <p:cNvPr id="26" name="꺾인 연결선 25"/>
          <p:cNvCxnSpPr/>
          <p:nvPr/>
        </p:nvCxnSpPr>
        <p:spPr>
          <a:xfrm>
            <a:off x="3707904" y="1447040"/>
            <a:ext cx="2870964" cy="1168386"/>
          </a:xfrm>
          <a:prstGeom prst="bentConnector3">
            <a:avLst>
              <a:gd name="adj1" fmla="val 5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redirect (</a:t>
            </a:r>
            <a:r>
              <a:rPr lang="ko-KR" altLang="en-US" b="1" dirty="0" err="1">
                <a:solidFill>
                  <a:srgbClr val="FF0000"/>
                </a:solidFill>
              </a:rPr>
              <a:t>리다이렉트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request </a:t>
            </a:r>
            <a:r>
              <a:rPr lang="ko-KR" altLang="en-US" dirty="0"/>
              <a:t>값을 유지하지 않는다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서버가 클라이언트에게 이동할 장소를 알려주기 때문에 </a:t>
            </a:r>
            <a:r>
              <a:rPr lang="en-US" altLang="ko-KR" dirty="0"/>
              <a:t>response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b="1" dirty="0" err="1"/>
              <a:t>response.sendRedirect</a:t>
            </a:r>
            <a:r>
              <a:rPr lang="en-US" altLang="ko-KR" b="1" dirty="0"/>
              <a:t>(</a:t>
            </a:r>
            <a:r>
              <a:rPr lang="ko-KR" altLang="en-US" b="1" dirty="0"/>
              <a:t>경로</a:t>
            </a:r>
            <a:r>
              <a:rPr lang="en-US" altLang="ko-KR" b="1" dirty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포함한 전체 경로를 작성해야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클라이언트가 직접 이동하는 방식이기 때문에 </a:t>
            </a:r>
            <a:r>
              <a:rPr lang="en-US" altLang="ko-KR" dirty="0"/>
              <a:t>URL</a:t>
            </a:r>
            <a:r>
              <a:rPr lang="ko-KR" altLang="en-US" dirty="0"/>
              <a:t>을 통해서 이동된 경로를 확인할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시스템 변경이 있는 경우에 진행된다</a:t>
            </a:r>
            <a:r>
              <a:rPr lang="en-US" altLang="ko-KR" dirty="0"/>
              <a:t>. (</a:t>
            </a: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게시판 작성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2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938" y="116632"/>
            <a:ext cx="14765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4457840" y="1050995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3606" y="683404"/>
            <a:ext cx="19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request (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9" idx="0"/>
          </p:cNvCxnSpPr>
          <p:nvPr/>
        </p:nvCxnSpPr>
        <p:spPr>
          <a:xfrm>
            <a:off x="7534579" y="1447039"/>
            <a:ext cx="0" cy="91461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8332" y="1700808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b="1" dirty="0">
                <a:solidFill>
                  <a:srgbClr val="FF0000"/>
                </a:solidFill>
              </a:rPr>
              <a:t>forward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3606" y="2553583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response (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URL-2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forward (</a:t>
            </a:r>
            <a:r>
              <a:rPr lang="ko-KR" altLang="en-US" b="1" dirty="0">
                <a:solidFill>
                  <a:srgbClr val="FF0000"/>
                </a:solidFill>
              </a:rPr>
              <a:t>포워드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request </a:t>
            </a:r>
            <a:r>
              <a:rPr lang="ko-KR" altLang="en-US" dirty="0"/>
              <a:t>값을 그대로 가지고 이동한다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 내부에서 이루어지는 이동으로 기존 </a:t>
            </a:r>
            <a:r>
              <a:rPr lang="en-US" altLang="ko-KR" dirty="0"/>
              <a:t>request </a:t>
            </a:r>
            <a:r>
              <a:rPr lang="ko-KR" altLang="en-US" dirty="0"/>
              <a:t>를 이용하여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b="1" dirty="0" err="1"/>
              <a:t>request.getRequestDispatcher</a:t>
            </a:r>
            <a:r>
              <a:rPr lang="en-US" altLang="ko-KR" b="1" dirty="0"/>
              <a:t>(</a:t>
            </a:r>
            <a:r>
              <a:rPr lang="ko-KR" altLang="en-US" b="1" dirty="0"/>
              <a:t>경로</a:t>
            </a:r>
            <a:r>
              <a:rPr lang="en-US" altLang="ko-KR" b="1" dirty="0"/>
              <a:t>).forward(request, response)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제외하고 작성한다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서버 내부 이동이기 때문에 클라이언트는 </a:t>
            </a:r>
            <a:r>
              <a:rPr lang="en-US" altLang="ko-KR" dirty="0"/>
              <a:t>URL</a:t>
            </a:r>
            <a:r>
              <a:rPr lang="ko-KR" altLang="en-US" dirty="0"/>
              <a:t>을 통해서 이동된 경로를 확인할 수 없다</a:t>
            </a:r>
            <a:r>
              <a:rPr lang="en-US" altLang="ko-KR" dirty="0"/>
              <a:t>. (</a:t>
            </a:r>
            <a:r>
              <a:rPr lang="ko-KR" altLang="en-US" dirty="0"/>
              <a:t>서버 </a:t>
            </a:r>
            <a:r>
              <a:rPr lang="en-US" altLang="ko-KR" dirty="0"/>
              <a:t>URL-1 </a:t>
            </a:r>
            <a:r>
              <a:rPr lang="ko-KR" altLang="en-US" dirty="0"/>
              <a:t>만 확인이 가능하고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URL-2 </a:t>
            </a:r>
            <a:r>
              <a:rPr lang="ko-KR" altLang="en-US" dirty="0"/>
              <a:t>는 확인이 안 된다</a:t>
            </a:r>
            <a:r>
              <a:rPr lang="en-US" altLang="ko-KR" dirty="0"/>
              <a:t>.)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시스템 변경이 없는 경우에 진행된다</a:t>
            </a:r>
            <a:r>
              <a:rPr lang="en-US" altLang="ko-KR" dirty="0"/>
              <a:t>. (</a:t>
            </a:r>
            <a:r>
              <a:rPr lang="ko-KR" altLang="en-US" dirty="0"/>
              <a:t>회원 검색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63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938" y="116632"/>
            <a:ext cx="101983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46419" y="578687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8868" y="57868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52769" y="832456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50293" y="421894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1944" y="1886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348" y="18864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52769" y="1120488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0293" y="1264504"/>
            <a:ext cx="19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 </a:t>
            </a:r>
            <a:r>
              <a:rPr lang="en-US" altLang="ko-KR" sz="1600" b="1" dirty="0">
                <a:solidFill>
                  <a:srgbClr val="FF0000"/>
                </a:solidFill>
              </a:rPr>
              <a:t>response (</a:t>
            </a:r>
            <a:r>
              <a:rPr lang="ko-KR" altLang="en-US" sz="1600" b="1" dirty="0">
                <a:solidFill>
                  <a:srgbClr val="FF0000"/>
                </a:solidFill>
              </a:rPr>
              <a:t>응답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6419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73777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46419" y="2162863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162863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52769" y="241663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0293" y="191683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061944" y="17728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0348" y="177281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52769" y="2704664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546419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7377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2993" y="2972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쿠키저장소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9604" y="97473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120" y="60655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쿠키 저장하기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5120" y="220737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</a:rPr>
              <a:t>쿠키 불러오기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0131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43344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7070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9824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2993" y="1381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쿠키저장소</a:t>
            </a:r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쿠키 저장하기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쿠키는 서버가 만든다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서버가 만든 쿠키를 클라이언트로 전달하면 클라이언트가 쿠키를 저장한다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클라이언트에게 쿠키 전달을 위해 </a:t>
            </a:r>
            <a:r>
              <a:rPr lang="en-US" altLang="ko-KR" dirty="0"/>
              <a:t>response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    </a:t>
            </a:r>
            <a:r>
              <a:rPr lang="en-US" altLang="ko-KR" b="1" dirty="0" err="1"/>
              <a:t>response.addCoockie</a:t>
            </a:r>
            <a:r>
              <a:rPr lang="en-US" altLang="ko-KR" b="1" dirty="0"/>
              <a:t>(</a:t>
            </a:r>
            <a:r>
              <a:rPr lang="ko-KR" altLang="en-US" b="1" dirty="0" err="1"/>
              <a:t>쿠키명</a:t>
            </a:r>
            <a:r>
              <a:rPr lang="en-US" altLang="ko-KR" b="1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쿠키 불러오기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서버는 쿠키를 </a:t>
            </a:r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header </a:t>
            </a:r>
            <a:r>
              <a:rPr lang="ko-KR" altLang="en-US" dirty="0"/>
              <a:t>에 담아서 가져온다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    </a:t>
            </a:r>
            <a:r>
              <a:rPr lang="en-US" altLang="ko-KR" b="1" dirty="0" err="1"/>
              <a:t>request.getCookies</a:t>
            </a:r>
            <a:r>
              <a:rPr lang="en-US" altLang="ko-KR" b="1" dirty="0"/>
              <a:t>()</a:t>
            </a:r>
          </a:p>
          <a:p>
            <a:pPr marL="580644" lvl="2" indent="-342900">
              <a:buFont typeface="+mj-lt"/>
              <a:buAutoNum type="arabicPeriod" startAt="2"/>
            </a:pPr>
            <a:r>
              <a:rPr lang="ko-KR" altLang="en-US" dirty="0"/>
              <a:t>하나만 읽을 수는 없고</a:t>
            </a:r>
            <a:r>
              <a:rPr lang="en-US" altLang="ko-KR" dirty="0"/>
              <a:t>,</a:t>
            </a:r>
            <a:r>
              <a:rPr lang="ko-KR" altLang="en-US" dirty="0"/>
              <a:t> 모든 쿠키를 읽어 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1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: JAVA CLASS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: JSP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: SERVLET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Model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0184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10184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15330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삽입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15330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10774" y="2690698"/>
            <a:ext cx="0" cy="5942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38566" y="2690698"/>
            <a:ext cx="0" cy="59428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01566" y="5137808"/>
            <a:ext cx="1037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01566" y="4005064"/>
            <a:ext cx="1037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요청한다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622" y="2857036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Model</a:t>
            </a:r>
            <a:r>
              <a:rPr lang="ko-KR" altLang="en-US" sz="1100" b="1" dirty="0">
                <a:solidFill>
                  <a:srgbClr val="FF0000"/>
                </a:solidFill>
              </a:rPr>
              <a:t>을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호출한다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3.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4.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5742" y="2857036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5.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</a:t>
            </a:r>
            <a:r>
              <a:rPr lang="ko-KR" altLang="en-US" sz="1100" b="1" dirty="0">
                <a:solidFill>
                  <a:srgbClr val="7030A0"/>
                </a:solidFill>
              </a:rPr>
              <a:t>를 전달한다</a:t>
            </a:r>
            <a:r>
              <a:rPr lang="en-US" altLang="ko-KR" sz="1100" b="1" dirty="0">
                <a:solidFill>
                  <a:srgbClr val="7030A0"/>
                </a:solidFill>
              </a:rPr>
              <a:t>.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응답한다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2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Service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07217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</a:p>
          <a:p>
            <a:pPr algn="ctr"/>
            <a:r>
              <a:rPr lang="en-US" altLang="ko-KR" sz="1400" dirty="0"/>
              <a:t>(DAO)</a:t>
            </a:r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12363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7524328" y="2690698"/>
            <a:ext cx="0" cy="1206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7092280" y="2690698"/>
            <a:ext cx="0" cy="1206414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>
            <a:off x="3501566" y="5137808"/>
            <a:ext cx="13056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501566" y="4005064"/>
            <a:ext cx="130565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482" y="2857036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Service </a:t>
            </a:r>
            <a:r>
              <a:rPr lang="ko-KR" altLang="en-US" sz="11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4.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5.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4141" y="2857036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7.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 </a:t>
            </a:r>
            <a:r>
              <a:rPr lang="ko-KR" altLang="en-US" sz="1100" b="1" dirty="0">
                <a:solidFill>
                  <a:srgbClr val="7030A0"/>
                </a:solidFill>
              </a:rPr>
              <a:t>반환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8. 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FE15233-3038-4DDE-BDAB-2279E41540DA}"/>
              </a:ext>
            </a:extLst>
          </p:cNvPr>
          <p:cNvCxnSpPr>
            <a:cxnSpLocks/>
          </p:cNvCxnSpPr>
          <p:nvPr/>
        </p:nvCxnSpPr>
        <p:spPr>
          <a:xfrm>
            <a:off x="6156175" y="4005064"/>
            <a:ext cx="456188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255666-7237-4F89-AF2C-8412CDAB5502}"/>
              </a:ext>
            </a:extLst>
          </p:cNvPr>
          <p:cNvCxnSpPr>
            <a:cxnSpLocks/>
          </p:cNvCxnSpPr>
          <p:nvPr/>
        </p:nvCxnSpPr>
        <p:spPr>
          <a:xfrm flipH="1">
            <a:off x="6156175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19CD11-9EB9-4692-95D8-1D82A937F163}"/>
              </a:ext>
            </a:extLst>
          </p:cNvPr>
          <p:cNvSpPr txBox="1"/>
          <p:nvPr/>
        </p:nvSpPr>
        <p:spPr>
          <a:xfrm>
            <a:off x="5783815" y="522920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3. Repository</a:t>
            </a:r>
            <a:r>
              <a:rPr lang="ko-KR" altLang="en-US" sz="1100" b="1" dirty="0">
                <a:solidFill>
                  <a:srgbClr val="FF0000"/>
                </a:solidFill>
              </a:rPr>
              <a:t> 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ED1FE2-93F6-46B6-B570-1DAA50262D3B}"/>
              </a:ext>
            </a:extLst>
          </p:cNvPr>
          <p:cNvSpPr txBox="1"/>
          <p:nvPr/>
        </p:nvSpPr>
        <p:spPr>
          <a:xfrm>
            <a:off x="589425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</p:spTree>
    <p:extLst>
      <p:ext uri="{BB962C8B-B14F-4D97-AF65-F5344CB8AC3E}">
        <p14:creationId xmlns:p14="http://schemas.microsoft.com/office/powerpoint/2010/main" val="4146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2718879" y="3284984"/>
            <a:ext cx="5491895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Service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07217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Repository</a:t>
            </a:r>
          </a:p>
          <a:p>
            <a:pPr algn="ctr"/>
            <a:r>
              <a:rPr lang="en-US" altLang="ko-KR" sz="1400"/>
              <a:t>(DAO)</a:t>
            </a:r>
            <a:endParaRPr lang="en-US" altLang="ko-KR" sz="1400" dirty="0"/>
          </a:p>
        </p:txBody>
      </p:sp>
      <p:sp>
        <p:nvSpPr>
          <p:cNvPr id="13" name="원통 12"/>
          <p:cNvSpPr/>
          <p:nvPr/>
        </p:nvSpPr>
        <p:spPr>
          <a:xfrm>
            <a:off x="46014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12363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7524328" y="2690698"/>
            <a:ext cx="0" cy="1206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7092280" y="2690698"/>
            <a:ext cx="0" cy="1206414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501566" y="4005064"/>
            <a:ext cx="130565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482" y="2857036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Service </a:t>
            </a:r>
            <a:r>
              <a:rPr lang="ko-KR" altLang="en-US" sz="11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7985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4. </a:t>
            </a:r>
            <a:r>
              <a:rPr lang="ko-KR" altLang="en-US" sz="1100" b="1" dirty="0">
                <a:solidFill>
                  <a:srgbClr val="FF0000"/>
                </a:solidFill>
              </a:rPr>
              <a:t>쿼리 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7985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7.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4141" y="2857036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9.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 </a:t>
            </a:r>
            <a:r>
              <a:rPr lang="ko-KR" altLang="en-US" sz="1100" b="1" dirty="0">
                <a:solidFill>
                  <a:srgbClr val="7030A0"/>
                </a:solidFill>
              </a:rPr>
              <a:t>반환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10. 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115307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Mybatis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FE15233-3038-4DDE-BDAB-2279E41540DA}"/>
              </a:ext>
            </a:extLst>
          </p:cNvPr>
          <p:cNvCxnSpPr>
            <a:cxnSpLocks/>
          </p:cNvCxnSpPr>
          <p:nvPr/>
        </p:nvCxnSpPr>
        <p:spPr>
          <a:xfrm>
            <a:off x="6156175" y="4005064"/>
            <a:ext cx="456188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255666-7237-4F89-AF2C-8412CDAB5502}"/>
              </a:ext>
            </a:extLst>
          </p:cNvPr>
          <p:cNvCxnSpPr>
            <a:cxnSpLocks/>
          </p:cNvCxnSpPr>
          <p:nvPr/>
        </p:nvCxnSpPr>
        <p:spPr>
          <a:xfrm flipH="1">
            <a:off x="6156175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19CD11-9EB9-4692-95D8-1D82A937F163}"/>
              </a:ext>
            </a:extLst>
          </p:cNvPr>
          <p:cNvSpPr txBox="1"/>
          <p:nvPr/>
        </p:nvSpPr>
        <p:spPr>
          <a:xfrm>
            <a:off x="5783815" y="522920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3. Repository</a:t>
            </a:r>
            <a:r>
              <a:rPr lang="ko-KR" altLang="en-US" sz="1100" b="1" dirty="0">
                <a:solidFill>
                  <a:srgbClr val="FF0000"/>
                </a:solidFill>
              </a:rPr>
              <a:t> 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ED1FE2-93F6-46B6-B570-1DAA50262D3B}"/>
              </a:ext>
            </a:extLst>
          </p:cNvPr>
          <p:cNvSpPr txBox="1"/>
          <p:nvPr/>
        </p:nvSpPr>
        <p:spPr>
          <a:xfrm>
            <a:off x="589425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8.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  <p:sp>
        <p:nvSpPr>
          <p:cNvPr id="34" name="모서리가 둥근 직사각형 11">
            <a:extLst>
              <a:ext uri="{FF2B5EF4-FFF2-40B4-BE49-F238E27FC236}">
                <a16:creationId xmlns:a16="http://schemas.microsoft.com/office/drawing/2014/main" id="{767E38EB-18E1-454B-826F-DF41223169E2}"/>
              </a:ext>
            </a:extLst>
          </p:cNvPr>
          <p:cNvSpPr/>
          <p:nvPr/>
        </p:nvSpPr>
        <p:spPr>
          <a:xfrm>
            <a:off x="2987826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Mapper</a:t>
            </a:r>
          </a:p>
          <a:p>
            <a:pPr algn="ctr"/>
            <a:r>
              <a:rPr lang="en-US" altLang="ko-KR" sz="1400" dirty="0"/>
              <a:t>(Query)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B71A9C9-886D-4E83-A89F-1D47F05C3C3F}"/>
              </a:ext>
            </a:extLst>
          </p:cNvPr>
          <p:cNvCxnSpPr>
            <a:cxnSpLocks/>
          </p:cNvCxnSpPr>
          <p:nvPr/>
        </p:nvCxnSpPr>
        <p:spPr>
          <a:xfrm flipH="1">
            <a:off x="2260146" y="5137808"/>
            <a:ext cx="72738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830116-70D7-4B6F-8583-1CDF8A40C1A6}"/>
              </a:ext>
            </a:extLst>
          </p:cNvPr>
          <p:cNvCxnSpPr>
            <a:cxnSpLocks/>
          </p:cNvCxnSpPr>
          <p:nvPr/>
        </p:nvCxnSpPr>
        <p:spPr>
          <a:xfrm>
            <a:off x="2260146" y="4005064"/>
            <a:ext cx="727384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807597-BCA6-444A-BD21-B728C2D566BC}"/>
              </a:ext>
            </a:extLst>
          </p:cNvPr>
          <p:cNvSpPr txBox="1"/>
          <p:nvPr/>
        </p:nvSpPr>
        <p:spPr>
          <a:xfrm>
            <a:off x="214587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5.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8A088F-9D4B-432C-A105-971DE4E17EA1}"/>
              </a:ext>
            </a:extLst>
          </p:cNvPr>
          <p:cNvSpPr txBox="1"/>
          <p:nvPr/>
        </p:nvSpPr>
        <p:spPr>
          <a:xfrm>
            <a:off x="214587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CF3E0C-9211-4BF2-81E5-E7F34E67EA1D}"/>
              </a:ext>
            </a:extLst>
          </p:cNvPr>
          <p:cNvCxnSpPr>
            <a:cxnSpLocks/>
          </p:cNvCxnSpPr>
          <p:nvPr/>
        </p:nvCxnSpPr>
        <p:spPr>
          <a:xfrm flipH="1">
            <a:off x="4343906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82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58654</TotalTime>
  <Words>535</Words>
  <Application>Microsoft Office PowerPoint</Application>
  <PresentationFormat>화면 슬라이드 쇼(4:3)</PresentationFormat>
  <Paragraphs>162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각</vt:lpstr>
      <vt:lpstr>JSP-SERVLET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GDJ45</cp:lastModifiedBy>
  <cp:revision>384</cp:revision>
  <dcterms:created xsi:type="dcterms:W3CDTF">2018-05-10T00:35:19Z</dcterms:created>
  <dcterms:modified xsi:type="dcterms:W3CDTF">2022-04-20T04:36:20Z</dcterms:modified>
</cp:coreProperties>
</file>