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256" r:id="rId3"/>
    <p:sldId id="340" r:id="rId4"/>
    <p:sldId id="342" r:id="rId5"/>
    <p:sldId id="341" r:id="rId6"/>
    <p:sldId id="337" r:id="rId7"/>
    <p:sldId id="336" r:id="rId8"/>
    <p:sldId id="343" r:id="rId9"/>
    <p:sldId id="338" r:id="rId10"/>
    <p:sldId id="339" r:id="rId11"/>
    <p:sldId id="344" r:id="rId12"/>
    <p:sldId id="345" r:id="rId13"/>
    <p:sldId id="346" r:id="rId14"/>
    <p:sldId id="367" r:id="rId15"/>
    <p:sldId id="359" r:id="rId16"/>
    <p:sldId id="348" r:id="rId17"/>
    <p:sldId id="349" r:id="rId18"/>
    <p:sldId id="350" r:id="rId19"/>
    <p:sldId id="352" r:id="rId20"/>
    <p:sldId id="353" r:id="rId21"/>
    <p:sldId id="360" r:id="rId22"/>
    <p:sldId id="354" r:id="rId23"/>
    <p:sldId id="355" r:id="rId24"/>
    <p:sldId id="356" r:id="rId25"/>
    <p:sldId id="357" r:id="rId26"/>
    <p:sldId id="368" r:id="rId27"/>
    <p:sldId id="320" r:id="rId28"/>
    <p:sldId id="369" r:id="rId29"/>
    <p:sldId id="361" r:id="rId30"/>
    <p:sldId id="328" r:id="rId31"/>
    <p:sldId id="329" r:id="rId32"/>
    <p:sldId id="330" r:id="rId33"/>
    <p:sldId id="363" r:id="rId34"/>
    <p:sldId id="365" r:id="rId35"/>
    <p:sldId id="366" r:id="rId3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12D"/>
    <a:srgbClr val="DEE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497" autoAdjust="0"/>
  </p:normalViewPr>
  <p:slideViewPr>
    <p:cSldViewPr snapToGrid="0">
      <p:cViewPr varScale="1">
        <p:scale>
          <a:sx n="102" d="100"/>
          <a:sy n="102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C706E73-7E2D-4C52-AD91-81D826355097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4AEFB6-B92F-45AA-BE5C-0111D2B3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6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1FA3438-47FA-4639-B220-9A22F8C04B7E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039DE46-74C7-4EF0-8BF7-196290FAD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DE46-74C7-4EF0-8BF7-196290FADF2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43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9DE46-74C7-4EF0-8BF7-196290FAD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7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6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6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2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4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FE5F-8EFA-4009-B4A0-FA5CE21E9F4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7D7D-E508-411D-8258-1600ACEA7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2FE5F-8EFA-4009-B4A0-FA5CE21E9F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2/7/18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37D7D-E508-411D-8258-1600ACEA7B9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2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3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32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026" y="2271156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cs typeface="Arial" panose="020B0604020202020204" pitchFamily="34" charset="0"/>
              </a:rPr>
              <a:t>NCRMP Hawaiian Islands Report Card:  </a:t>
            </a:r>
            <a:r>
              <a:rPr lang="en-US" sz="3600" b="1" dirty="0" smtClean="0">
                <a:solidFill>
                  <a:schemeClr val="accent1"/>
                </a:solidFill>
                <a:cs typeface="Arial" panose="020B0604020202020204" pitchFamily="34" charset="0"/>
              </a:rPr>
              <a:t>Benthic Indicators  </a:t>
            </a:r>
            <a:endParaRPr lang="en-US" sz="3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Juvenile density: </a:t>
            </a:r>
            <a:r>
              <a:rPr lang="en-US" dirty="0" smtClean="0">
                <a:latin typeface="Arial Black" panose="020B0A04020102020204" pitchFamily="34" charset="0"/>
              </a:rPr>
              <a:t>Mean/SD Method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344080"/>
              </p:ext>
            </p:extLst>
          </p:nvPr>
        </p:nvGraphicFramePr>
        <p:xfrm>
          <a:off x="1134319" y="1366970"/>
          <a:ext cx="6863788" cy="549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Acrobat Document" r:id="rId3" imgW="6857862" imgH="5486400" progId="AcroExch.Document.DC">
                  <p:embed/>
                </p:oleObj>
              </mc:Choice>
              <mc:Fallback>
                <p:oleObj name="Acrobat Document" r:id="rId3" imgW="6857862" imgH="548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4319" y="1366970"/>
                        <a:ext cx="6863788" cy="549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404641" y="1332564"/>
            <a:ext cx="3958542" cy="170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Juvenile density: </a:t>
            </a:r>
            <a:r>
              <a:rPr lang="en-US" dirty="0" smtClean="0">
                <a:latin typeface="Arial Black" panose="020B0A04020102020204" pitchFamily="34" charset="0"/>
              </a:rPr>
              <a:t>Mean/SD Method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442523"/>
              </p:ext>
            </p:extLst>
          </p:nvPr>
        </p:nvGraphicFramePr>
        <p:xfrm>
          <a:off x="4572000" y="1724628"/>
          <a:ext cx="4414477" cy="441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Acrobat Document" r:id="rId3" imgW="3428931" imgH="3428766" progId="AcroExch.Document.DC">
                  <p:embed/>
                </p:oleObj>
              </mc:Choice>
              <mc:Fallback>
                <p:oleObj name="Acrobat Document" r:id="rId3" imgW="3428931" imgH="3428766" progId="AcroExch.Document.DC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724628"/>
                        <a:ext cx="4414477" cy="4414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48457"/>
              </p:ext>
            </p:extLst>
          </p:nvPr>
        </p:nvGraphicFramePr>
        <p:xfrm>
          <a:off x="95130" y="2380225"/>
          <a:ext cx="4203454" cy="1566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Worksheet" r:id="rId5" imgW="3143344" imgH="1171370" progId="Excel.Sheet.12">
                  <p:embed/>
                </p:oleObj>
              </mc:Choice>
              <mc:Fallback>
                <p:oleObj name="Worksheet" r:id="rId5" imgW="3143344" imgH="11713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130" y="2380225"/>
                        <a:ext cx="4203454" cy="1566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5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Juvenile density: </a:t>
            </a:r>
            <a:r>
              <a:rPr lang="en-US" dirty="0" smtClean="0">
                <a:latin typeface="Arial Black" panose="020B0A04020102020204" pitchFamily="34" charset="0"/>
              </a:rPr>
              <a:t>Mean/SD Method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948593"/>
              </p:ext>
            </p:extLst>
          </p:nvPr>
        </p:nvGraphicFramePr>
        <p:xfrm>
          <a:off x="1180618" y="1589084"/>
          <a:ext cx="7832025" cy="39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Acrobat Document" r:id="rId3" imgW="6857862" imgH="3428766" progId="AcroExch.Document.DC">
                  <p:embed/>
                </p:oleObj>
              </mc:Choice>
              <mc:Fallback>
                <p:oleObj name="Acrobat Document" r:id="rId3" imgW="6857862" imgH="3428766" progId="AcroExch.Document.DC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0618" y="1589084"/>
                        <a:ext cx="7832025" cy="39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9263" y="2330960"/>
            <a:ext cx="94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873" y="3025494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7E1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Good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445" y="3737454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DEE2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724" y="4359258"/>
            <a:ext cx="49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091" y="4811785"/>
            <a:ext cx="585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1597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Juvenile </a:t>
            </a:r>
            <a:r>
              <a:rPr lang="en-US" dirty="0">
                <a:latin typeface="Arial Black" panose="020B0A04020102020204" pitchFamily="34" charset="0"/>
              </a:rPr>
              <a:t>density: </a:t>
            </a:r>
            <a:r>
              <a:rPr lang="en-US" dirty="0" smtClean="0">
                <a:latin typeface="Arial Black" panose="020B0A04020102020204" pitchFamily="34" charset="0"/>
              </a:rPr>
              <a:t>Method 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840" y="4710896"/>
            <a:ext cx="4891960" cy="1741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16" y="4710896"/>
            <a:ext cx="1828747" cy="17472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8682" y="4251703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% OF MAX METHOD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981" y="4251703"/>
            <a:ext cx="20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MEAN/SD METHOD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96" y="1923517"/>
            <a:ext cx="5345672" cy="19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Benthic indicator :  Adult density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 density of adult coral colonies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 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(≥ 5 cm) for each site or strata, and weighted estimated density at island-level.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Rationale: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an abundance metric of reproductive colonies in the selected taxa group.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4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Adult density: % of Max Method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73831"/>
              </p:ext>
            </p:extLst>
          </p:nvPr>
        </p:nvGraphicFramePr>
        <p:xfrm>
          <a:off x="1143000" y="1094009"/>
          <a:ext cx="68580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Acrobat Document" r:id="rId3" imgW="6857862" imgH="5486400" progId="AcroExch.Document.DC">
                  <p:embed/>
                </p:oleObj>
              </mc:Choice>
              <mc:Fallback>
                <p:oleObj name="Acrobat Document" r:id="rId3" imgW="6857862" imgH="548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094009"/>
                        <a:ext cx="685800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06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Adult </a:t>
            </a:r>
            <a:r>
              <a:rPr lang="en-US" dirty="0">
                <a:latin typeface="Arial Black" panose="020B0A04020102020204" pitchFamily="34" charset="0"/>
              </a:rPr>
              <a:t>density: </a:t>
            </a:r>
            <a:r>
              <a:rPr lang="en-US" dirty="0" smtClean="0">
                <a:latin typeface="Arial Black" panose="020B0A04020102020204" pitchFamily="34" charset="0"/>
              </a:rPr>
              <a:t>% of Max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96" y="1969165"/>
            <a:ext cx="94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6933" y="2573251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7E1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Good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503" y="314487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DEE2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769" y="3719794"/>
            <a:ext cx="49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211" y="4344455"/>
            <a:ext cx="585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693311"/>
              </p:ext>
            </p:extLst>
          </p:nvPr>
        </p:nvGraphicFramePr>
        <p:xfrm>
          <a:off x="1023812" y="1325041"/>
          <a:ext cx="8062292" cy="403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Acrobat Document" r:id="rId3" imgW="6857862" imgH="3428766" progId="AcroExch.Document.DC">
                  <p:embed/>
                </p:oleObj>
              </mc:Choice>
              <mc:Fallback>
                <p:oleObj name="Acrobat Document" r:id="rId3" imgW="6857862" imgH="3428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812" y="1325041"/>
                        <a:ext cx="8062292" cy="4031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2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714505"/>
              </p:ext>
            </p:extLst>
          </p:nvPr>
        </p:nvGraphicFramePr>
        <p:xfrm>
          <a:off x="1446080" y="1417637"/>
          <a:ext cx="6554919" cy="524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Acrobat Document" r:id="rId3" imgW="6857862" imgH="5486400" progId="AcroExch.Document.DC">
                  <p:embed/>
                </p:oleObj>
              </mc:Choice>
              <mc:Fallback>
                <p:oleObj name="Acrobat Document" r:id="rId3" imgW="6857862" imgH="5486400" progId="AcroExch.Document.DC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6080" y="1417637"/>
                        <a:ext cx="6554919" cy="524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Adult </a:t>
            </a:r>
            <a:r>
              <a:rPr lang="en-US" dirty="0">
                <a:latin typeface="Arial Black" panose="020B0A04020102020204" pitchFamily="34" charset="0"/>
              </a:rPr>
              <a:t>density: </a:t>
            </a:r>
            <a:r>
              <a:rPr lang="en-US" dirty="0" smtClean="0">
                <a:latin typeface="Arial Black" panose="020B0A04020102020204" pitchFamily="34" charset="0"/>
              </a:rPr>
              <a:t>Mean/SD Method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4268" y="1417636"/>
            <a:ext cx="3958542" cy="170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Adult </a:t>
            </a:r>
            <a:r>
              <a:rPr lang="en-US" dirty="0">
                <a:latin typeface="Arial Black" panose="020B0A04020102020204" pitchFamily="34" charset="0"/>
              </a:rPr>
              <a:t>density: </a:t>
            </a:r>
            <a:r>
              <a:rPr lang="en-US" dirty="0" smtClean="0">
                <a:latin typeface="Arial Black" panose="020B0A04020102020204" pitchFamily="34" charset="0"/>
              </a:rPr>
              <a:t>Mean/SD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263" y="2330960"/>
            <a:ext cx="94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873" y="3025494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7E1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Good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445" y="3737454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DEE2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149" y="4449414"/>
            <a:ext cx="49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767" y="4981062"/>
            <a:ext cx="585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871755"/>
              </p:ext>
            </p:extLst>
          </p:nvPr>
        </p:nvGraphicFramePr>
        <p:xfrm>
          <a:off x="1180618" y="1639540"/>
          <a:ext cx="7963382" cy="3981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Acrobat Document" r:id="rId3" imgW="6857862" imgH="3428766" progId="AcroExch.Document.DC">
                  <p:embed/>
                </p:oleObj>
              </mc:Choice>
              <mc:Fallback>
                <p:oleObj name="Acrobat Document" r:id="rId3" imgW="6857862" imgH="3428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0618" y="1639540"/>
                        <a:ext cx="7963382" cy="3981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9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Adult </a:t>
            </a:r>
            <a:r>
              <a:rPr lang="en-US" dirty="0">
                <a:latin typeface="Arial Black" panose="020B0A04020102020204" pitchFamily="34" charset="0"/>
              </a:rPr>
              <a:t>density: </a:t>
            </a:r>
            <a:r>
              <a:rPr lang="en-US" dirty="0" smtClean="0">
                <a:latin typeface="Arial Black" panose="020B0A04020102020204" pitchFamily="34" charset="0"/>
              </a:rPr>
              <a:t>Method Comparison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11" y="1999109"/>
            <a:ext cx="5636378" cy="20404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840" y="4710896"/>
            <a:ext cx="4891960" cy="1741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16" y="4710896"/>
            <a:ext cx="1828747" cy="17472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48682" y="4251703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% OF MAX METHOD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981" y="4251703"/>
            <a:ext cx="20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MEAN/SD METHOD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144" y="-3152"/>
            <a:ext cx="8229600" cy="1026734"/>
          </a:xfrm>
        </p:spPr>
        <p:txBody>
          <a:bodyPr>
            <a:normAutofit/>
          </a:bodyPr>
          <a:lstStyle/>
          <a:p>
            <a:r>
              <a:rPr lang="en-US" b="1" dirty="0" smtClean="0"/>
              <a:t>Benthic indicators:  </a:t>
            </a:r>
            <a:r>
              <a:rPr lang="en-US" b="1" u="sng" dirty="0" smtClean="0">
                <a:solidFill>
                  <a:schemeClr val="accent1"/>
                </a:solidFill>
              </a:rPr>
              <a:t>MHI 2016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941696"/>
            <a:ext cx="8671020" cy="5768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 smtClean="0"/>
              <a:t>OVERALL GOAL</a:t>
            </a:r>
            <a:r>
              <a:rPr lang="en-US" sz="4000" b="1" u="sng" dirty="0"/>
              <a:t>:  </a:t>
            </a:r>
            <a:r>
              <a:rPr lang="en-US" sz="4000" b="1" dirty="0"/>
              <a:t>Include a limited number of metrics that provide stable indicators of coral population </a:t>
            </a:r>
            <a:r>
              <a:rPr lang="en-US" sz="4000" b="1" dirty="0" smtClean="0"/>
              <a:t>status</a:t>
            </a:r>
            <a:r>
              <a:rPr lang="en-US" sz="4000" b="1" dirty="0"/>
              <a:t>.  </a:t>
            </a:r>
            <a:endParaRPr lang="en-US" sz="4000" b="1" dirty="0" smtClean="0"/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u="sng" dirty="0" smtClean="0"/>
              <a:t>Workshop Goals to Identify: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Coral species to include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Spatial scale (island, strata or island)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/>
              <a:t>Scoring method to use &amp; what unit</a:t>
            </a:r>
            <a:endParaRPr lang="en-US" sz="40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Benthic indicator :  Partial mortality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 proportion of old dead partial mortality for adult coral colonies (selected taxa) – Weighted estimate for island level.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Rationale: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a metric of cumulative partial mortality in the selected taxa group and may be a proxy for loss of reproductive biomass.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Partial Mortality: % of Max Method</a:t>
            </a: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121588"/>
              </p:ext>
            </p:extLst>
          </p:nvPr>
        </p:nvGraphicFramePr>
        <p:xfrm>
          <a:off x="457200" y="1336214"/>
          <a:ext cx="8508716" cy="425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Acrobat Document" r:id="rId3" imgW="6857862" imgH="3428766" progId="AcroExch.Document.DC">
                  <p:embed/>
                </p:oleObj>
              </mc:Choice>
              <mc:Fallback>
                <p:oleObj name="Acrobat Document" r:id="rId3" imgW="6857862" imgH="3428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336214"/>
                        <a:ext cx="8508716" cy="4254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Partial </a:t>
            </a:r>
            <a:r>
              <a:rPr lang="en-US" dirty="0" smtClean="0">
                <a:latin typeface="Arial Black" panose="020B0A04020102020204" pitchFamily="34" charset="0"/>
              </a:rPr>
              <a:t>Mortality: % of Max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6050" y="3430873"/>
            <a:ext cx="94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0183" y="2949166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7E1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Good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7317" y="258530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DEE2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2274" y="2120765"/>
            <a:ext cx="49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1763" y="1749103"/>
            <a:ext cx="585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31502"/>
              </p:ext>
            </p:extLst>
          </p:nvPr>
        </p:nvGraphicFramePr>
        <p:xfrm>
          <a:off x="1910928" y="1354467"/>
          <a:ext cx="5438996" cy="5438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Acrobat Document" r:id="rId3" imgW="6857862" imgH="6858000" progId="AcroExch.Document.DC">
                  <p:embed/>
                </p:oleObj>
              </mc:Choice>
              <mc:Fallback>
                <p:oleObj name="Acrobat Document" r:id="rId3" imgW="6857862" imgH="6858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928" y="1354467"/>
                        <a:ext cx="5438996" cy="5438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22548" y="6123444"/>
            <a:ext cx="94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681" y="5641737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7E1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Good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3815" y="5277873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DEE2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8772" y="4813336"/>
            <a:ext cx="49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88261" y="4441674"/>
            <a:ext cx="585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13788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077238"/>
              </p:ext>
            </p:extLst>
          </p:nvPr>
        </p:nvGraphicFramePr>
        <p:xfrm>
          <a:off x="1316620" y="1331089"/>
          <a:ext cx="68580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Acrobat Document" r:id="rId3" imgW="6857862" imgH="5486400" progId="AcroExch.Document.DC">
                  <p:embed/>
                </p:oleObj>
              </mc:Choice>
              <mc:Fallback>
                <p:oleObj name="Acrobat Document" r:id="rId3" imgW="6857862" imgH="548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6620" y="1331089"/>
                        <a:ext cx="685800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Partial </a:t>
            </a:r>
            <a:r>
              <a:rPr lang="en-US" dirty="0" smtClean="0">
                <a:latin typeface="Arial Black" panose="020B0A04020102020204" pitchFamily="34" charset="0"/>
              </a:rPr>
              <a:t>Mortality: Mean/SD Method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66349" y="1344139"/>
            <a:ext cx="3958542" cy="170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Partial </a:t>
            </a:r>
            <a:r>
              <a:rPr lang="en-US" dirty="0" smtClean="0">
                <a:latin typeface="Arial Black" panose="020B0A04020102020204" pitchFamily="34" charset="0"/>
              </a:rPr>
              <a:t>Mortality: Mean/SD Method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610" y="2869364"/>
            <a:ext cx="94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484" y="3541291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7E1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Good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791" y="4213218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DEE2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712" y="4868703"/>
            <a:ext cx="49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9626" y="5371353"/>
            <a:ext cx="585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370586"/>
              </p:ext>
            </p:extLst>
          </p:nvPr>
        </p:nvGraphicFramePr>
        <p:xfrm>
          <a:off x="1354102" y="2199190"/>
          <a:ext cx="7671166" cy="383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Acrobat Document" r:id="rId3" imgW="6857862" imgH="3428766" progId="AcroExch.Document.DC">
                  <p:embed/>
                </p:oleObj>
              </mc:Choice>
              <mc:Fallback>
                <p:oleObj name="Acrobat Document" r:id="rId3" imgW="6857862" imgH="3428766" progId="AcroExch.Document.DC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4102" y="2199190"/>
                        <a:ext cx="7671166" cy="3835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9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Mortality: Method Comparison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8682" y="4251703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% OF MAX METHOD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4981" y="4251703"/>
            <a:ext cx="207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MEAN/SD METHOD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898248"/>
            <a:ext cx="7290117" cy="1953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969" y="4710896"/>
            <a:ext cx="4990831" cy="1949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98" y="4711379"/>
            <a:ext cx="2243748" cy="19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8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Revisiting Workshop Goals: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2414"/>
            <a:ext cx="8229600" cy="494374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Coral </a:t>
            </a:r>
            <a:r>
              <a:rPr lang="en-US" b="1" dirty="0"/>
              <a:t>species to </a:t>
            </a:r>
            <a:r>
              <a:rPr lang="en-US" b="1" dirty="0" smtClean="0"/>
              <a:t>include?</a:t>
            </a:r>
            <a:endParaRPr lang="en-US" b="1" dirty="0"/>
          </a:p>
          <a:p>
            <a:pPr marL="742950" indent="-742950">
              <a:buFont typeface="+mj-lt"/>
              <a:buAutoNum type="arabicPeriod"/>
            </a:pPr>
            <a:r>
              <a:rPr lang="en-US" b="1" dirty="0"/>
              <a:t>Spatial </a:t>
            </a:r>
            <a:r>
              <a:rPr lang="en-US" b="1" dirty="0" smtClean="0"/>
              <a:t>scale?</a:t>
            </a:r>
            <a:endParaRPr lang="en-US" b="1" dirty="0"/>
          </a:p>
          <a:p>
            <a:pPr marL="742950" indent="-742950">
              <a:buFont typeface="+mj-lt"/>
              <a:buAutoNum type="arabicPeriod"/>
            </a:pPr>
            <a:r>
              <a:rPr lang="en-US" b="1" dirty="0"/>
              <a:t>Scoring method to </a:t>
            </a:r>
            <a:r>
              <a:rPr lang="en-US" b="1" dirty="0" smtClean="0"/>
              <a:t>use &amp; what unit?</a:t>
            </a: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23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NWHI coral population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Challenges</a:t>
            </a:r>
          </a:p>
          <a:p>
            <a:pPr lvl="1"/>
            <a:r>
              <a:rPr lang="en-US" dirty="0"/>
              <a:t>Coral taxa:  archipelago list may not suitable</a:t>
            </a:r>
          </a:p>
          <a:p>
            <a:pPr lvl="1"/>
            <a:r>
              <a:rPr lang="en-US" dirty="0"/>
              <a:t>Scaling metrics:  modifications?</a:t>
            </a:r>
          </a:p>
          <a:p>
            <a:pPr lvl="1"/>
            <a:r>
              <a:rPr lang="en-US" dirty="0"/>
              <a:t>Scoring method:  modifications?</a:t>
            </a:r>
          </a:p>
          <a:p>
            <a:endParaRPr lang="en-US" dirty="0" smtClean="0"/>
          </a:p>
          <a:p>
            <a:r>
              <a:rPr lang="en-US" b="1" dirty="0" smtClean="0"/>
              <a:t>Action items:</a:t>
            </a:r>
          </a:p>
          <a:p>
            <a:pPr lvl="1"/>
            <a:r>
              <a:rPr lang="en-US" dirty="0" smtClean="0"/>
              <a:t>Choose island taxa</a:t>
            </a:r>
          </a:p>
          <a:p>
            <a:pPr lvl="1"/>
            <a:r>
              <a:rPr lang="en-US" dirty="0" smtClean="0"/>
              <a:t>Develop appropriate scaling and scoring methods of metrics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75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268012"/>
            <a:ext cx="8426205" cy="65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Benthic indicators:  Coral populations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6699" y="1371600"/>
            <a:ext cx="8686801" cy="4905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  <a:r>
              <a:rPr lang="en-US" dirty="0"/>
              <a:t>information about existing coral populations and incorporates a mechanism to determine about how coral populations are changing over </a:t>
            </a:r>
            <a:r>
              <a:rPr lang="en-US" dirty="0" smtClean="0"/>
              <a:t>time.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7" y="0"/>
            <a:ext cx="8615391" cy="66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5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9" y="63064"/>
            <a:ext cx="8615391" cy="66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44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19415"/>
              </p:ext>
            </p:extLst>
          </p:nvPr>
        </p:nvGraphicFramePr>
        <p:xfrm>
          <a:off x="1324619" y="0"/>
          <a:ext cx="6858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Acrobat Document" r:id="rId3" imgW="6857862" imgH="6858000" progId="AcroExch.Document.DC">
                  <p:embed/>
                </p:oleObj>
              </mc:Choice>
              <mc:Fallback>
                <p:oleObj name="Acrobat Document" r:id="rId3" imgW="6857862" imgH="6858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4619" y="0"/>
                        <a:ext cx="6858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211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915138"/>
              </p:ext>
            </p:extLst>
          </p:nvPr>
        </p:nvGraphicFramePr>
        <p:xfrm>
          <a:off x="510352" y="219919"/>
          <a:ext cx="7835316" cy="626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0" name="Acrobat Document" r:id="rId3" imgW="6857862" imgH="5486400" progId="AcroExch.Document.DC">
                  <p:embed/>
                </p:oleObj>
              </mc:Choice>
              <mc:Fallback>
                <p:oleObj name="Acrobat Document" r:id="rId3" imgW="6857862" imgH="548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352" y="219919"/>
                        <a:ext cx="7835316" cy="6268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193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96382"/>
              </p:ext>
            </p:extLst>
          </p:nvPr>
        </p:nvGraphicFramePr>
        <p:xfrm>
          <a:off x="1244761" y="410841"/>
          <a:ext cx="6915391" cy="5797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Acrobat Document" r:id="rId3" imgW="4771851" imgH="4000383" progId="AcroExch.Document.DC">
                  <p:embed/>
                </p:oleObj>
              </mc:Choice>
              <mc:Fallback>
                <p:oleObj name="Acrobat Document" r:id="rId3" imgW="4771851" imgH="400038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761" y="410841"/>
                        <a:ext cx="6915391" cy="5797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7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52" y="69920"/>
            <a:ext cx="8229600" cy="912717"/>
          </a:xfrm>
        </p:spPr>
        <p:txBody>
          <a:bodyPr>
            <a:normAutofit/>
          </a:bodyPr>
          <a:lstStyle/>
          <a:p>
            <a:r>
              <a:rPr lang="en-US" b="1" dirty="0" smtClean="0"/>
              <a:t>Benthic Indicators:  MHI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09" y="1127480"/>
            <a:ext cx="4688009" cy="52596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Coral </a:t>
            </a:r>
            <a:r>
              <a:rPr lang="en-US" sz="3600" b="1" dirty="0" smtClean="0"/>
              <a:t>Population Indicators</a:t>
            </a:r>
            <a:endParaRPr lang="en-US" sz="3600" b="1" dirty="0"/>
          </a:p>
          <a:p>
            <a:r>
              <a:rPr lang="en-US" dirty="0"/>
              <a:t>Juvenile density</a:t>
            </a:r>
          </a:p>
          <a:p>
            <a:r>
              <a:rPr lang="en-US" dirty="0"/>
              <a:t>Adult density</a:t>
            </a:r>
          </a:p>
          <a:p>
            <a:r>
              <a:rPr lang="en-US" dirty="0"/>
              <a:t>Partial mortality – old dead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Lists represent abundant and important taxa across all islands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886416"/>
              </p:ext>
            </p:extLst>
          </p:nvPr>
        </p:nvGraphicFramePr>
        <p:xfrm>
          <a:off x="6243769" y="982637"/>
          <a:ext cx="2707501" cy="34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Worksheet" r:id="rId3" imgW="1952612" imgH="2504987" progId="Excel.Sheet.12">
                  <p:embed/>
                </p:oleObj>
              </mc:Choice>
              <mc:Fallback>
                <p:oleObj name="Worksheet" r:id="rId3" imgW="1952612" imgH="25049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3769" y="982637"/>
                        <a:ext cx="2707501" cy="347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12635"/>
              </p:ext>
            </p:extLst>
          </p:nvPr>
        </p:nvGraphicFramePr>
        <p:xfrm>
          <a:off x="6243769" y="4641449"/>
          <a:ext cx="2707502" cy="215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Worksheet" r:id="rId5" imgW="1952612" imgH="1552604" progId="Excel.Sheet.12">
                  <p:embed/>
                </p:oleObj>
              </mc:Choice>
              <mc:Fallback>
                <p:oleObj name="Worksheet" r:id="rId5" imgW="1952612" imgH="15526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3769" y="4641449"/>
                        <a:ext cx="2707502" cy="2152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0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% of Max Method </a:t>
            </a:r>
            <a:r>
              <a:rPr lang="en-US" dirty="0">
                <a:latin typeface="Arial Black" panose="020B0A04020102020204" pitchFamily="34" charset="0"/>
              </a:rPr>
              <a:t>for Scoring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2013 max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 = pre-bleaching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site, strata and island &amp; taxon calculated % of 2013 max value.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partial mortality we also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calculated % of 40% max mortality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(very severe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730344"/>
              </p:ext>
            </p:extLst>
          </p:nvPr>
        </p:nvGraphicFramePr>
        <p:xfrm>
          <a:off x="1192193" y="4388950"/>
          <a:ext cx="2870522" cy="246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Worksheet" r:id="rId4" imgW="1362178" imgH="1171370" progId="Excel.Sheet.12">
                  <p:embed/>
                </p:oleObj>
              </mc:Choice>
              <mc:Fallback>
                <p:oleObj name="Worksheet" r:id="rId4" imgW="1362178" imgH="11713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193" y="4388950"/>
                        <a:ext cx="2870522" cy="246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8709" y="5332561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Colony Density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034" y="4388950"/>
            <a:ext cx="2842562" cy="2469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4694128" y="5369033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Mortality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Mean/SD Method </a:t>
            </a:r>
            <a:r>
              <a:rPr lang="en-US" dirty="0">
                <a:latin typeface="Arial Black" panose="020B0A04020102020204" pitchFamily="34" charset="0"/>
              </a:rPr>
              <a:t>for Scoring Indicators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0" y="1652005"/>
            <a:ext cx="91440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2013 Regional (MHI) weighted average of metric as reference. (2013 = pre-bleaching)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Generate scores for each taxon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average across all taxa = island score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6197073" y="2970842"/>
            <a:ext cx="953588" cy="2351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6987" t="15490" r="62715" b="41019"/>
          <a:stretch/>
        </p:blipFill>
        <p:spPr>
          <a:xfrm>
            <a:off x="4888169" y="4528662"/>
            <a:ext cx="4261619" cy="21087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38217" y="6591775"/>
            <a:ext cx="1463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Maynard et al. 2015</a:t>
            </a:r>
            <a:endParaRPr lang="en-US" sz="1200" b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782861"/>
              </p:ext>
            </p:extLst>
          </p:nvPr>
        </p:nvGraphicFramePr>
        <p:xfrm>
          <a:off x="148317" y="4528662"/>
          <a:ext cx="4585251" cy="170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Worksheet" r:id="rId4" imgW="3143344" imgH="1171370" progId="Excel.Sheet.12">
                  <p:embed/>
                </p:oleObj>
              </mc:Choice>
              <mc:Fallback>
                <p:oleObj name="Worksheet" r:id="rId4" imgW="3143344" imgH="11713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317" y="4528662"/>
                        <a:ext cx="4585251" cy="1709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8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8"/>
            <a:ext cx="90678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Benthic indicator :  Juvenile density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density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juvenile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coral colonies per 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 cm) for each site or strata, and weighted estimated density at island-level.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Rationale: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information about the potential outlook for these coral populations – “Are there babies on the reef that will potentially grow to adults?”</a:t>
            </a:r>
          </a:p>
        </p:txBody>
      </p:sp>
    </p:spTree>
    <p:extLst>
      <p:ext uri="{BB962C8B-B14F-4D97-AF65-F5344CB8AC3E}">
        <p14:creationId xmlns:p14="http://schemas.microsoft.com/office/powerpoint/2010/main" val="2539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Juvenile density: % of Max Method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36487"/>
              </p:ext>
            </p:extLst>
          </p:nvPr>
        </p:nvGraphicFramePr>
        <p:xfrm>
          <a:off x="898493" y="1185657"/>
          <a:ext cx="68580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Acrobat Document" r:id="rId3" imgW="6857862" imgH="5486400" progId="AcroExch.Document.DC">
                  <p:embed/>
                </p:oleObj>
              </mc:Choice>
              <mc:Fallback>
                <p:oleObj name="Acrobat Document" r:id="rId3" imgW="6857862" imgH="5486400" progId="AcroExch.Document.DC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493" y="1185657"/>
                        <a:ext cx="685800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0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Juvenile density: </a:t>
            </a:r>
            <a:r>
              <a:rPr lang="en-US" dirty="0" smtClean="0">
                <a:latin typeface="Arial Black" panose="020B0A04020102020204" pitchFamily="34" charset="0"/>
              </a:rPr>
              <a:t>% of Max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296" y="1969165"/>
            <a:ext cx="944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6933" y="2573251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87E1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Good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503" y="314487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DEE2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769" y="3719794"/>
            <a:ext cx="498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211" y="4344455"/>
            <a:ext cx="585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342922"/>
              </p:ext>
            </p:extLst>
          </p:nvPr>
        </p:nvGraphicFramePr>
        <p:xfrm>
          <a:off x="947887" y="1602833"/>
          <a:ext cx="8064630" cy="403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Acrobat Document" r:id="rId3" imgW="6857862" imgH="3428766" progId="AcroExch.Document.DC">
                  <p:embed/>
                </p:oleObj>
              </mc:Choice>
              <mc:Fallback>
                <p:oleObj name="Acrobat Document" r:id="rId3" imgW="6857862" imgH="3428766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7887" y="1602833"/>
                        <a:ext cx="8064630" cy="403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1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563</Words>
  <Application>Microsoft Macintosh PowerPoint</Application>
  <PresentationFormat>On-screen Show (4:3)</PresentationFormat>
  <Paragraphs>118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Black</vt:lpstr>
      <vt:lpstr>Calibri</vt:lpstr>
      <vt:lpstr>Arial</vt:lpstr>
      <vt:lpstr>Office Theme</vt:lpstr>
      <vt:lpstr>1_Office Theme</vt:lpstr>
      <vt:lpstr>Worksheet</vt:lpstr>
      <vt:lpstr>Acrobat Document</vt:lpstr>
      <vt:lpstr>NCRMP Hawaiian Islands Report Card:  Benthic Indicators  </vt:lpstr>
      <vt:lpstr>Benthic indicators:  MHI 2016</vt:lpstr>
      <vt:lpstr>Benthic indicators:  Coral populations</vt:lpstr>
      <vt:lpstr>Benthic Indicators:  MHI</vt:lpstr>
      <vt:lpstr>% of Max Method for Scoring Indicators</vt:lpstr>
      <vt:lpstr>Mean/SD Method for Scoring Indicators</vt:lpstr>
      <vt:lpstr>Benthic indicator :  Juvenile density</vt:lpstr>
      <vt:lpstr>Juvenile density: % of Max Method</vt:lpstr>
      <vt:lpstr>Juvenile density: % of Max Method</vt:lpstr>
      <vt:lpstr>Juvenile density: Mean/SD Method</vt:lpstr>
      <vt:lpstr>Juvenile density: Mean/SD Method</vt:lpstr>
      <vt:lpstr>Juvenile density: Mean/SD Method</vt:lpstr>
      <vt:lpstr>Juvenile density: Method Comparison</vt:lpstr>
      <vt:lpstr>Benthic indicator :  Adult density</vt:lpstr>
      <vt:lpstr>Adult density: % of Max Method</vt:lpstr>
      <vt:lpstr>Adult density: % of Max Method</vt:lpstr>
      <vt:lpstr>Adult density: Mean/SD Method</vt:lpstr>
      <vt:lpstr>Adult density: Mean/SD Method</vt:lpstr>
      <vt:lpstr>Adult density: Method Comparison</vt:lpstr>
      <vt:lpstr>Benthic indicator :  Partial mortality</vt:lpstr>
      <vt:lpstr>Partial Mortality: % of Max Method</vt:lpstr>
      <vt:lpstr>Partial Mortality: % of Max Method</vt:lpstr>
      <vt:lpstr>Partial Mortality: Mean/SD Method</vt:lpstr>
      <vt:lpstr>Partial Mortality: Mean/SD Method</vt:lpstr>
      <vt:lpstr>Mortality: Method Comparison</vt:lpstr>
      <vt:lpstr>Revisiting Workshop Goals:</vt:lpstr>
      <vt:lpstr>NWHI coral population metrics</vt:lpstr>
      <vt:lpstr>Extra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Marine Fisheries Svc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NCRMP American Samoa Report Card:  Benthic Indicators</dc:title>
  <dc:creator>Dione Swanson</dc:creator>
  <cp:lastModifiedBy>Eva Schemmel</cp:lastModifiedBy>
  <cp:revision>147</cp:revision>
  <cp:lastPrinted>2015-09-29T23:30:32Z</cp:lastPrinted>
  <dcterms:created xsi:type="dcterms:W3CDTF">2015-09-29T22:01:31Z</dcterms:created>
  <dcterms:modified xsi:type="dcterms:W3CDTF">2018-02-08T17:36:37Z</dcterms:modified>
</cp:coreProperties>
</file>