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</p:sldMasterIdLst>
  <p:notesMasterIdLst>
    <p:notesMasterId r:id="rId43"/>
  </p:notesMasterIdLst>
  <p:handoutMasterIdLst>
    <p:handoutMasterId r:id="rId44"/>
  </p:handoutMasterIdLst>
  <p:sldIdLst>
    <p:sldId id="256" r:id="rId13"/>
    <p:sldId id="322" r:id="rId14"/>
    <p:sldId id="324" r:id="rId15"/>
    <p:sldId id="325" r:id="rId16"/>
    <p:sldId id="326" r:id="rId17"/>
    <p:sldId id="327" r:id="rId18"/>
    <p:sldId id="302" r:id="rId19"/>
    <p:sldId id="321" r:id="rId20"/>
    <p:sldId id="275" r:id="rId21"/>
    <p:sldId id="331" r:id="rId22"/>
    <p:sldId id="332" r:id="rId23"/>
    <p:sldId id="333" r:id="rId24"/>
    <p:sldId id="290" r:id="rId25"/>
    <p:sldId id="314" r:id="rId26"/>
    <p:sldId id="315" r:id="rId27"/>
    <p:sldId id="334" r:id="rId28"/>
    <p:sldId id="304" r:id="rId29"/>
    <p:sldId id="335" r:id="rId30"/>
    <p:sldId id="293" r:id="rId31"/>
    <p:sldId id="317" r:id="rId32"/>
    <p:sldId id="316" r:id="rId33"/>
    <p:sldId id="309" r:id="rId34"/>
    <p:sldId id="300" r:id="rId35"/>
    <p:sldId id="318" r:id="rId36"/>
    <p:sldId id="319" r:id="rId37"/>
    <p:sldId id="283" r:id="rId38"/>
    <p:sldId id="320" r:id="rId39"/>
    <p:sldId id="328" r:id="rId40"/>
    <p:sldId id="329" r:id="rId41"/>
    <p:sldId id="330" r:id="rId4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5" autoAdjust="0"/>
  </p:normalViewPr>
  <p:slideViewPr>
    <p:cSldViewPr snapToGrid="0">
      <p:cViewPr>
        <p:scale>
          <a:sx n="60" d="100"/>
          <a:sy n="60" d="100"/>
        </p:scale>
        <p:origin x="-3000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C706E73-7E2D-4C52-AD91-81D82635509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4AEFB6-B92F-45AA-BE5C-0111D2B3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1FA3438-47FA-4639-B220-9A22F8C04B7E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039DE46-74C7-4EF0-8BF7-196290FA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93F93-B1E6-4F24-BA30-2451A19A4DC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0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DE46-74C7-4EF0-8BF7-196290FAD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the selected taxon provides information about existing coral populations and incorporates a mechanism to determine about how coral populations are changing over time (fluctuations in one or more of the most abundant or important taxon).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DE46-74C7-4EF0-8BF7-196290FAD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r>
              <a:rPr lang="en-US" baseline="0" dirty="0" smtClean="0"/>
              <a:t> at the species level for some species = not always easy to ID to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DE46-74C7-4EF0-8BF7-196290FADF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0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r>
              <a:rPr lang="en-US" baseline="0" dirty="0" smtClean="0"/>
              <a:t> at the species level for some species = not always easy to ID to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DE46-74C7-4EF0-8BF7-196290FADF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0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4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3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4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4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A4D3-0050-448C-8E1E-B8DCFBEC8E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E44F-806B-45BE-BC35-00A876DCD3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026" y="2271156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cs typeface="Arial" panose="020B0604020202020204" pitchFamily="34" charset="0"/>
              </a:rPr>
              <a:t>NCRMP Hawaiian Islands Report Card:  Benthic Indicators  </a:t>
            </a:r>
            <a:endParaRPr lang="en-US" sz="3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2015 Benthic REA surveys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err="1" smtClean="0">
                <a:latin typeface="Arial Black" panose="020B0A04020102020204" pitchFamily="34" charset="0"/>
              </a:rPr>
              <a:t>StRS</a:t>
            </a:r>
            <a:r>
              <a:rPr lang="en-US" dirty="0" smtClean="0">
                <a:latin typeface="Arial Black" panose="020B0A04020102020204" pitchFamily="34" charset="0"/>
              </a:rPr>
              <a:t> sites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241333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Island		# of sites 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OFU / OLO		31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			29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			18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			21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 - North		41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 - South		48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Juvenile </a:t>
            </a:r>
            <a:r>
              <a:rPr lang="en-US" sz="2800" dirty="0" smtClean="0">
                <a:latin typeface="Arial Black" panose="020B0A04020102020204" pitchFamily="34" charset="0"/>
              </a:rPr>
              <a:t>density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230"/>
            <a:ext cx="8577618" cy="55819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Total </a:t>
            </a:r>
            <a:r>
              <a:rPr lang="en-US" dirty="0" err="1" smtClean="0"/>
              <a:t>scleractinians</a:t>
            </a:r>
            <a:r>
              <a:rPr lang="en-US" dirty="0" smtClean="0"/>
              <a:t>, 15 genera, and 5 species</a:t>
            </a:r>
          </a:p>
          <a:p>
            <a:pPr lvl="1"/>
            <a:r>
              <a:rPr lang="en-US" dirty="0" smtClean="0"/>
              <a:t>Selected:  most abundant and consistent ID (species)</a:t>
            </a:r>
          </a:p>
          <a:p>
            <a:pPr lvl="1"/>
            <a:r>
              <a:rPr lang="en-US" dirty="0" smtClean="0"/>
              <a:t>Three separate categories:  all, genera and species, and total </a:t>
            </a:r>
            <a:r>
              <a:rPr lang="en-US" dirty="0" err="1" smtClean="0"/>
              <a:t>scleractinians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Scores:  20% bins within range of data for each category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 score to be used to develop grades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98" y="3326521"/>
            <a:ext cx="2017879" cy="174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6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Juvenile </a:t>
            </a:r>
            <a:r>
              <a:rPr lang="en-US" sz="2800" dirty="0" smtClean="0">
                <a:latin typeface="Arial Black" panose="020B0A04020102020204" pitchFamily="34" charset="0"/>
              </a:rPr>
              <a:t>density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99389" y="1679293"/>
            <a:ext cx="64476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Issues:   </a:t>
            </a:r>
          </a:p>
          <a:p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prstClr val="black"/>
                </a:solidFill>
              </a:rPr>
              <a:t>Scaling the grades appropriately</a:t>
            </a:r>
          </a:p>
          <a:p>
            <a:endParaRPr lang="en-US" sz="2800" b="1" dirty="0" smtClean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prstClr val="black"/>
                </a:solidFill>
              </a:rPr>
              <a:t>Low density not always bad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 – especially where adult density high </a:t>
            </a:r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and amount of space available is low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9378" y="280749"/>
            <a:ext cx="8452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Benthic indicator:  Juvenile </a:t>
            </a:r>
            <a:r>
              <a:rPr lang="en-US" sz="2400" dirty="0" smtClean="0">
                <a:latin typeface="Arial Black" panose="020B0A04020102020204" pitchFamily="34" charset="0"/>
              </a:rPr>
              <a:t>density MHI 2013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8776" y="1625855"/>
            <a:ext cx="13741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</p:txBody>
      </p:sp>
      <p:sp>
        <p:nvSpPr>
          <p:cNvPr id="7" name="Left Brace 6"/>
          <p:cNvSpPr/>
          <p:nvPr/>
        </p:nvSpPr>
        <p:spPr>
          <a:xfrm>
            <a:off x="2114555" y="1508167"/>
            <a:ext cx="255735" cy="1423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162056" y="2932142"/>
            <a:ext cx="173586" cy="7492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126430" y="3679355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151461" y="4780335"/>
            <a:ext cx="230987" cy="373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148241" y="4441857"/>
            <a:ext cx="230987" cy="373075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92786"/>
              </p:ext>
            </p:extLst>
          </p:nvPr>
        </p:nvGraphicFramePr>
        <p:xfrm>
          <a:off x="2365489" y="860176"/>
          <a:ext cx="6434127" cy="519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SPW 12.0 Graph" r:id="rId3" imgW="5528479" imgH="4466074" progId="SigmaPlotGraphicObject.11">
                  <p:embed/>
                </p:oleObj>
              </mc:Choice>
              <mc:Fallback>
                <p:oleObj name="SPW 12.0 Graph" r:id="rId3" imgW="5528479" imgH="4466074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489" y="860176"/>
                        <a:ext cx="6434127" cy="519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0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06" y="3459974"/>
            <a:ext cx="1836614" cy="15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34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5628" y="280749"/>
            <a:ext cx="833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Benthic indicator:  Juvenile </a:t>
            </a:r>
            <a:r>
              <a:rPr lang="en-US" sz="2400" dirty="0" smtClean="0">
                <a:latin typeface="Arial Black" panose="020B0A04020102020204" pitchFamily="34" charset="0"/>
              </a:rPr>
              <a:t>density MHI 2016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61901" y="1625855"/>
            <a:ext cx="13741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</p:txBody>
      </p:sp>
      <p:sp>
        <p:nvSpPr>
          <p:cNvPr id="7" name="Left Brace 6"/>
          <p:cNvSpPr/>
          <p:nvPr/>
        </p:nvSpPr>
        <p:spPr>
          <a:xfrm>
            <a:off x="2387680" y="1508167"/>
            <a:ext cx="255735" cy="1423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435181" y="2932142"/>
            <a:ext cx="173586" cy="7492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399555" y="3679355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424586" y="4780335"/>
            <a:ext cx="230987" cy="373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421366" y="4441857"/>
            <a:ext cx="230987" cy="373075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1087"/>
              </p:ext>
            </p:extLst>
          </p:nvPr>
        </p:nvGraphicFramePr>
        <p:xfrm>
          <a:off x="2630542" y="978924"/>
          <a:ext cx="6360366" cy="513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SPW 12.0 Graph" r:id="rId3" imgW="5534058" imgH="4467131" progId="SigmaPlotGraphicObject.11">
                  <p:embed/>
                </p:oleObj>
              </mc:Choice>
              <mc:Fallback>
                <p:oleObj name="SPW 12.0 Graph" r:id="rId3" imgW="5534058" imgH="4467131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0542" y="978924"/>
                        <a:ext cx="6360366" cy="513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93" y="3520413"/>
            <a:ext cx="17494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30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49" y="280749"/>
            <a:ext cx="914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Benthic indicator:  Juvenile </a:t>
            </a:r>
            <a:r>
              <a:rPr lang="en-US" sz="2400" dirty="0" smtClean="0">
                <a:latin typeface="Arial Black" panose="020B0A04020102020204" pitchFamily="34" charset="0"/>
              </a:rPr>
              <a:t>density NWHI 2014-2015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61901" y="1625855"/>
            <a:ext cx="13741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</p:txBody>
      </p:sp>
      <p:sp>
        <p:nvSpPr>
          <p:cNvPr id="7" name="Left Brace 6"/>
          <p:cNvSpPr/>
          <p:nvPr/>
        </p:nvSpPr>
        <p:spPr>
          <a:xfrm>
            <a:off x="2387680" y="1508167"/>
            <a:ext cx="255735" cy="1423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435181" y="2932142"/>
            <a:ext cx="173586" cy="7492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399555" y="3679355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424586" y="4780335"/>
            <a:ext cx="230987" cy="373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421366" y="4441857"/>
            <a:ext cx="230987" cy="373075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47592"/>
              </p:ext>
            </p:extLst>
          </p:nvPr>
        </p:nvGraphicFramePr>
        <p:xfrm>
          <a:off x="2598610" y="853855"/>
          <a:ext cx="6487258" cy="522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SPW 12.0 Graph" r:id="rId3" imgW="5528479" imgH="4455258" progId="SigmaPlotGraphicObject.11">
                  <p:embed/>
                </p:oleObj>
              </mc:Choice>
              <mc:Fallback>
                <p:oleObj name="SPW 12.0 Graph" r:id="rId3" imgW="5528479" imgH="445525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610" y="853855"/>
                        <a:ext cx="6487258" cy="522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24" y="3515897"/>
            <a:ext cx="17494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17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Juvenile </a:t>
            </a:r>
            <a:r>
              <a:rPr lang="en-US" sz="2800" dirty="0" smtClean="0">
                <a:latin typeface="Arial Black" panose="020B0A04020102020204" pitchFamily="34" charset="0"/>
              </a:rPr>
              <a:t>density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99389" y="1679293"/>
            <a:ext cx="64476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Issues:   </a:t>
            </a:r>
          </a:p>
          <a:p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prstClr val="black"/>
                </a:solidFill>
              </a:rPr>
              <a:t>Scaling the grades appropriately</a:t>
            </a:r>
          </a:p>
          <a:p>
            <a:endParaRPr lang="en-US" sz="2800" b="1" dirty="0" smtClean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prstClr val="black"/>
                </a:solidFill>
              </a:rPr>
              <a:t>Low density not always bad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 – especially where adult density high </a:t>
            </a:r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and amount of space available is low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</a:t>
            </a:r>
            <a:r>
              <a:rPr lang="en-US" sz="2800" dirty="0" smtClean="0">
                <a:latin typeface="Arial Black" panose="020B0A04020102020204" pitchFamily="34" charset="0"/>
              </a:rPr>
              <a:t>Adult density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2" y="1078174"/>
            <a:ext cx="8577618" cy="558193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Same methodology as juveniles</a:t>
            </a:r>
          </a:p>
          <a:p>
            <a:r>
              <a:rPr lang="en-US" b="1" dirty="0" smtClean="0"/>
              <a:t>Total </a:t>
            </a:r>
            <a:r>
              <a:rPr lang="en-US" b="1" dirty="0" err="1" smtClean="0"/>
              <a:t>scleractinians</a:t>
            </a:r>
            <a:endParaRPr lang="en-US" b="1" dirty="0" smtClean="0"/>
          </a:p>
          <a:p>
            <a:pPr lvl="1"/>
            <a:r>
              <a:rPr lang="en-US" dirty="0"/>
              <a:t>GOAL:  Select the most abundant and ecologically important species </a:t>
            </a:r>
          </a:p>
          <a:p>
            <a:r>
              <a:rPr lang="en-US" b="1" dirty="0" smtClean="0"/>
              <a:t>Scores:  </a:t>
            </a:r>
            <a:r>
              <a:rPr lang="en-US" dirty="0" smtClean="0"/>
              <a:t>Bins within range of data for each category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 scores to be used to develop grades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26" y="3758436"/>
            <a:ext cx="2345997" cy="194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</a:t>
            </a:r>
            <a:r>
              <a:rPr lang="en-US" sz="2800" dirty="0" smtClean="0">
                <a:latin typeface="Arial Black" panose="020B0A04020102020204" pitchFamily="34" charset="0"/>
              </a:rPr>
              <a:t>Adult density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2" y="1078174"/>
            <a:ext cx="8577618" cy="55819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Rationale :  The </a:t>
            </a:r>
            <a:r>
              <a:rPr lang="en-US" dirty="0"/>
              <a:t>use of the selected taxon provides information about existing coral populations and incorporates a mechanism to determine about how coral populations are changing over time (fluctuations in one or more of the most abundant or important taxon).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0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5627" y="280749"/>
            <a:ext cx="8160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Benthic indicator:  </a:t>
            </a:r>
            <a:r>
              <a:rPr lang="en-US" sz="2400" dirty="0" smtClean="0">
                <a:latin typeface="Arial Black" panose="020B0A04020102020204" pitchFamily="34" charset="0"/>
              </a:rPr>
              <a:t>Adult density MHI 2013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84866"/>
              </p:ext>
            </p:extLst>
          </p:nvPr>
        </p:nvGraphicFramePr>
        <p:xfrm>
          <a:off x="2596891" y="1157052"/>
          <a:ext cx="6228035" cy="502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SPW 12.0 Graph" r:id="rId3" imgW="5528479" imgH="4466074" progId="SigmaPlotGraphicObject.11">
                  <p:embed/>
                </p:oleObj>
              </mc:Choice>
              <mc:Fallback>
                <p:oleObj name="SPW 12.0 Graph" r:id="rId3" imgW="5528479" imgH="4466074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6891" y="1157052"/>
                        <a:ext cx="6228035" cy="502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2286" y="1784988"/>
            <a:ext cx="13741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2438065" y="1667300"/>
            <a:ext cx="255735" cy="1423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485566" y="3091275"/>
            <a:ext cx="173586" cy="7492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449940" y="3838488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474971" y="4939468"/>
            <a:ext cx="230987" cy="373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2471751" y="4600990"/>
            <a:ext cx="230987" cy="373075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54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31" y="3654799"/>
            <a:ext cx="1752229" cy="145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774825"/>
          </a:xfrm>
        </p:spPr>
        <p:txBody>
          <a:bodyPr>
            <a:normAutofit/>
          </a:bodyPr>
          <a:lstStyle/>
          <a:p>
            <a:pPr defTabSz="403225"/>
            <a:r>
              <a:rPr lang="en-US" sz="3200" b="1" dirty="0" smtClean="0"/>
              <a:t>Report Card</a:t>
            </a:r>
            <a:br>
              <a:rPr lang="en-US" sz="3200" b="1" dirty="0" smtClean="0"/>
            </a:br>
            <a:r>
              <a:rPr lang="en-US" sz="3200" b="1" dirty="0" smtClean="0"/>
              <a:t>Benthic Indicators</a:t>
            </a:r>
            <a:br>
              <a:rPr lang="en-US" sz="3200" b="1" dirty="0" smtClean="0"/>
            </a:br>
            <a:r>
              <a:rPr lang="en-US" sz="3200" b="1" dirty="0" smtClean="0"/>
              <a:t>Benthic cover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35052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-Implement the use of coral, CCA, and </a:t>
            </a:r>
            <a:r>
              <a:rPr lang="en-US" sz="2800" dirty="0" err="1" smtClean="0">
                <a:solidFill>
                  <a:schemeClr val="tx1"/>
                </a:solidFill>
              </a:rPr>
              <a:t>macroalgal</a:t>
            </a:r>
            <a:r>
              <a:rPr lang="en-US" sz="2800" dirty="0" smtClean="0">
                <a:solidFill>
                  <a:schemeClr val="tx1"/>
                </a:solidFill>
              </a:rPr>
              <a:t> cover as part of the benthic indicators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Data sets: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MHI = 2013 (2016)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NWHI = 2011-2015 (2016)</a:t>
            </a:r>
          </a:p>
        </p:txBody>
      </p:sp>
    </p:spTree>
    <p:extLst>
      <p:ext uri="{BB962C8B-B14F-4D97-AF65-F5344CB8AC3E}">
        <p14:creationId xmlns:p14="http://schemas.microsoft.com/office/powerpoint/2010/main" val="22265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5627" y="280749"/>
            <a:ext cx="8160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Benthic indicator:  </a:t>
            </a:r>
            <a:r>
              <a:rPr lang="en-US" sz="2400" dirty="0" smtClean="0">
                <a:latin typeface="Arial Black" panose="020B0A04020102020204" pitchFamily="34" charset="0"/>
              </a:rPr>
              <a:t>Adult density MHI 2016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2286" y="1784988"/>
            <a:ext cx="13741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2438065" y="1679175"/>
            <a:ext cx="255735" cy="1423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485566" y="3103150"/>
            <a:ext cx="173586" cy="7492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449940" y="3850363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474971" y="4951343"/>
            <a:ext cx="230987" cy="373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2471751" y="4612865"/>
            <a:ext cx="230987" cy="373075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48532"/>
              </p:ext>
            </p:extLst>
          </p:nvPr>
        </p:nvGraphicFramePr>
        <p:xfrm>
          <a:off x="2705958" y="1057788"/>
          <a:ext cx="6438041" cy="519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SPW 12.0 Graph" r:id="rId3" imgW="5528479" imgH="4466074" progId="SigmaPlotGraphicObject.11">
                  <p:embed/>
                </p:oleObj>
              </mc:Choice>
              <mc:Fallback>
                <p:oleObj name="SPW 12.0 Graph" r:id="rId3" imgW="5528479" imgH="4466074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5958" y="1057788"/>
                        <a:ext cx="6438041" cy="5199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79" y="3776353"/>
            <a:ext cx="1671491" cy="138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40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000" y="280749"/>
            <a:ext cx="8955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Benthic indicator:  </a:t>
            </a:r>
            <a:r>
              <a:rPr lang="en-US" sz="2400" dirty="0" smtClean="0">
                <a:latin typeface="Arial Black" panose="020B0A04020102020204" pitchFamily="34" charset="0"/>
              </a:rPr>
              <a:t>Adult density NWHI 2014-2015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0411" y="1701863"/>
            <a:ext cx="1374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2058065" y="1596050"/>
            <a:ext cx="370632" cy="1496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136604" y="3068828"/>
            <a:ext cx="251575" cy="77013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075275" y="3830363"/>
            <a:ext cx="334765" cy="784167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111552" y="4987439"/>
            <a:ext cx="334765" cy="3920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2106885" y="4631715"/>
            <a:ext cx="334765" cy="39208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6518"/>
              </p:ext>
            </p:extLst>
          </p:nvPr>
        </p:nvGraphicFramePr>
        <p:xfrm>
          <a:off x="2459727" y="928609"/>
          <a:ext cx="6615574" cy="532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SPW 12.0 Graph" r:id="rId3" imgW="5528479" imgH="4455258" progId="SigmaPlotGraphicObject.11">
                  <p:embed/>
                </p:oleObj>
              </mc:Choice>
              <mc:Fallback>
                <p:oleObj name="SPW 12.0 Graph" r:id="rId3" imgW="5528479" imgH="445525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9727" y="928609"/>
                        <a:ext cx="6615574" cy="532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51" y="3585481"/>
            <a:ext cx="1850036" cy="154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10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</a:t>
            </a:r>
            <a:r>
              <a:rPr lang="en-US" sz="2800" dirty="0" smtClean="0">
                <a:latin typeface="Arial Black" panose="020B0A04020102020204" pitchFamily="34" charset="0"/>
              </a:rPr>
              <a:t>Partial mortality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47" y="1021277"/>
            <a:ext cx="8577618" cy="5662581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Mean percent of old dead partial mortality,  adult coral colonies (≥ 5 cm)</a:t>
            </a:r>
            <a:endParaRPr lang="en-US" b="1" dirty="0" smtClean="0"/>
          </a:p>
          <a:p>
            <a:r>
              <a:rPr lang="en-US" b="1" dirty="0" smtClean="0"/>
              <a:t>Total </a:t>
            </a:r>
            <a:r>
              <a:rPr lang="en-US" b="1" dirty="0" err="1" smtClean="0"/>
              <a:t>scleractinians</a:t>
            </a:r>
            <a:r>
              <a:rPr lang="en-US" b="1" dirty="0" smtClean="0"/>
              <a:t> (Goal:  Selected species)</a:t>
            </a:r>
          </a:p>
          <a:p>
            <a:r>
              <a:rPr lang="en-US" b="1" dirty="0" smtClean="0"/>
              <a:t>Scores:  </a:t>
            </a:r>
            <a:r>
              <a:rPr lang="en-US" dirty="0" smtClean="0"/>
              <a:t>20% bins within range of data for each category – Max set at 30% (A. Samoa)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 scores to be used to develop grades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267" y="3825639"/>
            <a:ext cx="2559399" cy="213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6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18"/>
            <a:ext cx="8229600" cy="8854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Benthic indicator :  Partial </a:t>
            </a:r>
            <a:r>
              <a:rPr lang="en-US" sz="3200" dirty="0" smtClean="0">
                <a:latin typeface="Arial Black" panose="020B0A04020102020204" pitchFamily="34" charset="0"/>
              </a:rPr>
              <a:t>mortality</a:t>
            </a:r>
            <a:br>
              <a:rPr lang="en-US" sz="3200" dirty="0" smtClean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Range max </a:t>
            </a:r>
            <a:r>
              <a:rPr lang="en-US" sz="3200" dirty="0" smtClean="0">
                <a:latin typeface="Arial Black" panose="020B0A04020102020204" pitchFamily="34" charset="0"/>
              </a:rPr>
              <a:t>30%  MHI 2013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48242"/>
              </p:ext>
            </p:extLst>
          </p:nvPr>
        </p:nvGraphicFramePr>
        <p:xfrm>
          <a:off x="2369908" y="1196974"/>
          <a:ext cx="6619718" cy="534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SPW 12.0 Graph" r:id="rId3" imgW="5528479" imgH="4466074" progId="SigmaPlotGraphicObject.11">
                  <p:embed/>
                </p:oleObj>
              </mc:Choice>
              <mc:Fallback>
                <p:oleObj name="SPW 12.0 Graph" r:id="rId3" imgW="5528479" imgH="4466074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908" y="1196974"/>
                        <a:ext cx="6619718" cy="5346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57" y="1834634"/>
            <a:ext cx="1814546" cy="151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000" y="1686299"/>
            <a:ext cx="17219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2006484" y="1710049"/>
            <a:ext cx="291392" cy="7254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085044" y="2444472"/>
            <a:ext cx="173586" cy="749208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046190" y="3244738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083096" y="4749468"/>
            <a:ext cx="194081" cy="83193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079877" y="4019115"/>
            <a:ext cx="209176" cy="73101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18"/>
            <a:ext cx="8229600" cy="8854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Benthic indicator :  Partial </a:t>
            </a:r>
            <a:r>
              <a:rPr lang="en-US" sz="3200" dirty="0" smtClean="0">
                <a:latin typeface="Arial Black" panose="020B0A04020102020204" pitchFamily="34" charset="0"/>
              </a:rPr>
              <a:t>mortality</a:t>
            </a:r>
            <a:br>
              <a:rPr lang="en-US" sz="3200" dirty="0" smtClean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Range max </a:t>
            </a:r>
            <a:r>
              <a:rPr lang="en-US" sz="3200" dirty="0" smtClean="0">
                <a:latin typeface="Arial Black" panose="020B0A04020102020204" pitchFamily="34" charset="0"/>
              </a:rPr>
              <a:t>30%  MHI 2016</a:t>
            </a:r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10791"/>
              </p:ext>
            </p:extLst>
          </p:nvPr>
        </p:nvGraphicFramePr>
        <p:xfrm>
          <a:off x="2388469" y="1186505"/>
          <a:ext cx="6648656" cy="536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SPW 12.0 Graph" r:id="rId3" imgW="5528479" imgH="4466074" progId="SigmaPlotGraphicObject.11">
                  <p:embed/>
                </p:oleObj>
              </mc:Choice>
              <mc:Fallback>
                <p:oleObj name="SPW 12.0 Graph" r:id="rId3" imgW="5528479" imgH="4466074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8469" y="1186505"/>
                        <a:ext cx="6648656" cy="5369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875" y="1757549"/>
            <a:ext cx="17219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</p:txBody>
      </p:sp>
      <p:sp>
        <p:nvSpPr>
          <p:cNvPr id="6" name="Left Brace 5"/>
          <p:cNvSpPr/>
          <p:nvPr/>
        </p:nvSpPr>
        <p:spPr>
          <a:xfrm>
            <a:off x="2018359" y="1757549"/>
            <a:ext cx="291392" cy="7254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2096919" y="2491972"/>
            <a:ext cx="173586" cy="749208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058065" y="3292238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094971" y="4796968"/>
            <a:ext cx="194081" cy="83193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091752" y="4066615"/>
            <a:ext cx="209176" cy="73101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90" y="3877190"/>
            <a:ext cx="1814546" cy="151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76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18"/>
            <a:ext cx="8229600" cy="8854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Benthic indicator :  Partial </a:t>
            </a:r>
            <a:r>
              <a:rPr lang="en-US" sz="3200" dirty="0" smtClean="0">
                <a:latin typeface="Arial Black" panose="020B0A04020102020204" pitchFamily="34" charset="0"/>
              </a:rPr>
              <a:t>mortality</a:t>
            </a:r>
            <a:br>
              <a:rPr lang="en-US" sz="3200" dirty="0" smtClean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Range max </a:t>
            </a:r>
            <a:r>
              <a:rPr lang="en-US" sz="3200" dirty="0" smtClean="0">
                <a:latin typeface="Arial Black" panose="020B0A04020102020204" pitchFamily="34" charset="0"/>
              </a:rPr>
              <a:t>30%  NWHI 2014-2015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61627"/>
              </p:ext>
            </p:extLst>
          </p:nvPr>
        </p:nvGraphicFramePr>
        <p:xfrm>
          <a:off x="2416454" y="1211286"/>
          <a:ext cx="6647949" cy="53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SPW 12.0 Graph" r:id="rId3" imgW="5528479" imgH="4455258" progId="SigmaPlotGraphicObject.11">
                  <p:embed/>
                </p:oleObj>
              </mc:Choice>
              <mc:Fallback>
                <p:oleObj name="SPW 12.0 Graph" r:id="rId3" imgW="5528479" imgH="445525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454" y="1211286"/>
                        <a:ext cx="6647949" cy="53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15" y="1917762"/>
            <a:ext cx="1814546" cy="151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000" y="1781299"/>
            <a:ext cx="17219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>
                <a:latin typeface="Arial Black" panose="020B0A04020102020204" pitchFamily="34" charset="0"/>
              </a:rPr>
              <a:t>Very poor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Poor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Fair</a:t>
            </a: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Good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endParaRPr lang="en-US" sz="12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Excellent</a:t>
            </a:r>
          </a:p>
        </p:txBody>
      </p:sp>
      <p:sp>
        <p:nvSpPr>
          <p:cNvPr id="7" name="Left Brace 6"/>
          <p:cNvSpPr/>
          <p:nvPr/>
        </p:nvSpPr>
        <p:spPr>
          <a:xfrm>
            <a:off x="2006484" y="1805049"/>
            <a:ext cx="291392" cy="7254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085044" y="2539472"/>
            <a:ext cx="173586" cy="749208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046190" y="3339738"/>
            <a:ext cx="230987" cy="7461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083096" y="4844468"/>
            <a:ext cx="194081" cy="83193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079877" y="4114115"/>
            <a:ext cx="209176" cy="73101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59896"/>
              </p:ext>
            </p:extLst>
          </p:nvPr>
        </p:nvGraphicFramePr>
        <p:xfrm>
          <a:off x="724389" y="727375"/>
          <a:ext cx="7883236" cy="549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SPW 12.0 Graph" r:id="rId3" imgW="9201205" imgH="6429278" progId="SigmaPlotGraphicObject.11">
                  <p:embed/>
                </p:oleObj>
              </mc:Choice>
              <mc:Fallback>
                <p:oleObj name="SPW 12.0 Graph" r:id="rId3" imgW="9201205" imgH="642927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389" y="727375"/>
                        <a:ext cx="7883236" cy="549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914400" y="19559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 :  Generic richness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63" y="42706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*</a:t>
            </a:r>
            <a:endParaRPr lang="en-US" sz="2800" b="1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6679870" y="4530441"/>
            <a:ext cx="439387" cy="30163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</a:t>
            </a:r>
            <a:r>
              <a:rPr lang="en-US" sz="2800" dirty="0" smtClean="0">
                <a:latin typeface="Arial Black" panose="020B0A04020102020204" pitchFamily="34" charset="0"/>
              </a:rPr>
              <a:t>indicators:  Next steps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414"/>
            <a:ext cx="8229600" cy="4943749"/>
          </a:xfrm>
        </p:spPr>
        <p:txBody>
          <a:bodyPr>
            <a:normAutofit/>
          </a:bodyPr>
          <a:lstStyle/>
          <a:p>
            <a:r>
              <a:rPr lang="en-US" dirty="0" smtClean="0"/>
              <a:t>Island or sub-island?</a:t>
            </a:r>
          </a:p>
          <a:p>
            <a:r>
              <a:rPr lang="en-US" dirty="0" smtClean="0"/>
              <a:t>For islands with multiple reef zones, should we include all reef zone or fore reef only?</a:t>
            </a:r>
          </a:p>
          <a:p>
            <a:r>
              <a:rPr lang="en-US" dirty="0" smtClean="0"/>
              <a:t>What to species to use? –  common across island range or island-specific?</a:t>
            </a:r>
          </a:p>
          <a:p>
            <a:r>
              <a:rPr lang="en-US" dirty="0" smtClean="0"/>
              <a:t>Thresholds – use existing time series to set thresholds rather than simply using the range of the survey? (e.g. American Samoa)</a:t>
            </a:r>
          </a:p>
          <a:p>
            <a:r>
              <a:rPr lang="en-US" dirty="0" smtClean="0"/>
              <a:t>Diversity metric?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32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68012"/>
            <a:ext cx="8426205" cy="65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" y="0"/>
            <a:ext cx="8615391" cy="66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85" y="4389120"/>
            <a:ext cx="515021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85" y="2179320"/>
            <a:ext cx="515021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85" y="0"/>
            <a:ext cx="515021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2971800" cy="914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HAWAIIAN ARCHIPELAGO</a:t>
            </a:r>
            <a:br>
              <a:rPr lang="en-US" sz="2000" b="1" dirty="0" smtClean="0"/>
            </a:br>
            <a:r>
              <a:rPr lang="en-US" sz="2000" b="1" dirty="0" smtClean="0"/>
              <a:t> BENTHIC COVER</a:t>
            </a:r>
            <a:endParaRPr lang="en-US" sz="2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60131"/>
              </p:ext>
            </p:extLst>
          </p:nvPr>
        </p:nvGraphicFramePr>
        <p:xfrm>
          <a:off x="685800" y="1066619"/>
          <a:ext cx="24384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&gt; = 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90 - &lt;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40 - &lt; 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30 - &lt;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20 - 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7618"/>
              </p:ext>
            </p:extLst>
          </p:nvPr>
        </p:nvGraphicFramePr>
        <p:xfrm>
          <a:off x="762000" y="2867025"/>
          <a:ext cx="24384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&gt; =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90 - &lt;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20 - 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10 - &lt;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5 - &lt;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18243"/>
              </p:ext>
            </p:extLst>
          </p:nvPr>
        </p:nvGraphicFramePr>
        <p:xfrm>
          <a:off x="838200" y="4876800"/>
          <a:ext cx="24384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MALG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 =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90 - &lt;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5 - &lt;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10 - &lt; 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20 - &lt; 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30 - &lt; 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391400" y="381000"/>
            <a:ext cx="153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CORAL </a:t>
            </a:r>
            <a:r>
              <a:rPr lang="en-US" b="1" dirty="0">
                <a:solidFill>
                  <a:prstClr val="black"/>
                </a:solidFill>
              </a:rPr>
              <a:t>COVER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4731" y="2602468"/>
            <a:ext cx="1270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CCA </a:t>
            </a:r>
            <a:r>
              <a:rPr lang="en-US" b="1" dirty="0">
                <a:solidFill>
                  <a:prstClr val="black"/>
                </a:solidFill>
              </a:rPr>
              <a:t>COVER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4812268"/>
            <a:ext cx="224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MACROALGAL </a:t>
            </a:r>
            <a:r>
              <a:rPr lang="en-US" b="1" dirty="0">
                <a:solidFill>
                  <a:prstClr val="black"/>
                </a:solidFill>
              </a:rPr>
              <a:t>COVER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9" y="63064"/>
            <a:ext cx="8615391" cy="66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HAWAIIAN ARCHIPELAGO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CORAL COVER</a:t>
            </a: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24124"/>
              </p:ext>
            </p:extLst>
          </p:nvPr>
        </p:nvGraphicFramePr>
        <p:xfrm>
          <a:off x="673100" y="1600200"/>
          <a:ext cx="3517900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  <a:gridCol w="838200"/>
                <a:gridCol w="838200"/>
                <a:gridCol w="838200"/>
              </a:tblGrid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Island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Lisianski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 Frigate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Molokai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Oahu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Kauai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Niihau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Midway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219199"/>
            <a:ext cx="4106341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57204"/>
              </p:ext>
            </p:extLst>
          </p:nvPr>
        </p:nvGraphicFramePr>
        <p:xfrm>
          <a:off x="1752600" y="4953000"/>
          <a:ext cx="24384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&gt; = 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90 - &lt;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40 - &lt; 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30 - &lt;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20 - 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HAWAIIAN ARCHIPELAGO</a:t>
            </a:r>
          </a:p>
          <a:p>
            <a:r>
              <a:rPr lang="en-US" sz="2000" b="1" dirty="0" smtClean="0">
                <a:solidFill>
                  <a:prstClr val="black"/>
                </a:solidFill>
              </a:rPr>
              <a:t>CCA </a:t>
            </a:r>
            <a:r>
              <a:rPr lang="en-US" sz="2000" b="1" dirty="0">
                <a:solidFill>
                  <a:prstClr val="black"/>
                </a:solidFill>
              </a:rPr>
              <a:t>COVER</a:t>
            </a: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219199"/>
            <a:ext cx="4106341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01406"/>
              </p:ext>
            </p:extLst>
          </p:nvPr>
        </p:nvGraphicFramePr>
        <p:xfrm>
          <a:off x="685800" y="1600200"/>
          <a:ext cx="3581399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18"/>
                <a:gridCol w="855849"/>
                <a:gridCol w="869016"/>
                <a:gridCol w="869016"/>
              </a:tblGrid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Island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Lisianski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French Frigate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76.90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Hawaii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Laysan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Niihau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Maui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Kauai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57.57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Lanai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Molokai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Oahu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96771"/>
              </p:ext>
            </p:extLst>
          </p:nvPr>
        </p:nvGraphicFramePr>
        <p:xfrm>
          <a:off x="1828800" y="4953000"/>
          <a:ext cx="24384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&gt; =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90 - &lt;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20 - 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10 - &lt;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5 - &lt;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HAWAIIAN ARCHIPELAGO</a:t>
            </a:r>
          </a:p>
          <a:p>
            <a:r>
              <a:rPr lang="en-US" sz="2000" b="1" dirty="0" smtClean="0">
                <a:solidFill>
                  <a:prstClr val="black"/>
                </a:solidFill>
              </a:rPr>
              <a:t>MACROALGAL COVER</a:t>
            </a:r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09079"/>
              </p:ext>
            </p:extLst>
          </p:nvPr>
        </p:nvGraphicFramePr>
        <p:xfrm>
          <a:off x="1828800" y="4953000"/>
          <a:ext cx="24384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MALG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&lt; = 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90 - &lt; 100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5 - &lt; 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80 - &lt; 90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10 - &lt; 20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70 - &lt; 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20 - &lt; 30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60 - &lt; 70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30 - &lt; 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&lt; 60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219199"/>
            <a:ext cx="4106341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80346"/>
              </p:ext>
            </p:extLst>
          </p:nvPr>
        </p:nvGraphicFramePr>
        <p:xfrm>
          <a:off x="685800" y="1600200"/>
          <a:ext cx="3581400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098"/>
                <a:gridCol w="822396"/>
                <a:gridCol w="875453"/>
                <a:gridCol w="875453"/>
              </a:tblGrid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Island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MALG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Niihau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Kauai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Hawaii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Molokai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96.66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Maui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92.21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Lanai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83.49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Oahu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81.85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French Frigate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81.17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C+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Lisianski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75.81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Laysan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7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Benthic indicators:  Hawaiian Islands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Coral populations</a:t>
            </a:r>
          </a:p>
          <a:p>
            <a:pPr marL="0" indent="0">
              <a:buNone/>
            </a:pPr>
            <a:endParaRPr lang="en-US" sz="3600" b="1" dirty="0" smtClean="0"/>
          </a:p>
          <a:p>
            <a:r>
              <a:rPr lang="en-US" dirty="0" smtClean="0"/>
              <a:t>Juvenile density</a:t>
            </a:r>
          </a:p>
          <a:p>
            <a:r>
              <a:rPr lang="en-US" dirty="0" smtClean="0"/>
              <a:t>Adult density</a:t>
            </a:r>
          </a:p>
          <a:p>
            <a:r>
              <a:rPr lang="en-US" dirty="0" smtClean="0"/>
              <a:t>Partial mortality – old dead</a:t>
            </a:r>
          </a:p>
          <a:p>
            <a:r>
              <a:rPr lang="en-US" dirty="0" smtClean="0"/>
              <a:t>Generic richness - corals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4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" y="451512"/>
            <a:ext cx="9109881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Benthic </a:t>
            </a:r>
            <a:r>
              <a:rPr lang="en-US" dirty="0" err="1" smtClean="0">
                <a:latin typeface="Arial Black" panose="020B0A04020102020204" pitchFamily="34" charset="0"/>
              </a:rPr>
              <a:t>StRS</a:t>
            </a:r>
            <a:r>
              <a:rPr lang="en-US" dirty="0" smtClean="0">
                <a:latin typeface="Arial Black" panose="020B0A04020102020204" pitchFamily="34" charset="0"/>
              </a:rPr>
              <a:t> surveys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Hawaiian Islands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2233283"/>
            <a:ext cx="7816949" cy="371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Benthic indicator:  Juvenile </a:t>
            </a:r>
            <a:r>
              <a:rPr lang="en-US" sz="2800" dirty="0" smtClean="0">
                <a:latin typeface="Arial Black" panose="020B0A04020102020204" pitchFamily="34" charset="0"/>
              </a:rPr>
              <a:t>density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2" y="1078174"/>
            <a:ext cx="8577618" cy="5581934"/>
          </a:xfrm>
        </p:spPr>
        <p:txBody>
          <a:bodyPr>
            <a:norm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scleractinians</a:t>
            </a:r>
            <a:endParaRPr lang="en-US" b="1" dirty="0" smtClean="0"/>
          </a:p>
          <a:p>
            <a:pPr lvl="1"/>
            <a:r>
              <a:rPr lang="en-US" dirty="0" smtClean="0"/>
              <a:t>GOAL:  Select the most abundant and ecologically important species </a:t>
            </a:r>
          </a:p>
          <a:p>
            <a:r>
              <a:rPr lang="en-US" b="1" dirty="0" smtClean="0"/>
              <a:t>Scores:  </a:t>
            </a:r>
            <a:r>
              <a:rPr lang="en-US" dirty="0" smtClean="0"/>
              <a:t>Bins within range of data for each category (e.g. American Samoa)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 scores to be used to develop grades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462" y="3726479"/>
            <a:ext cx="2695699" cy="222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6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1095</Words>
  <Application>Microsoft Office PowerPoint</Application>
  <PresentationFormat>On-screen Show (4:3)</PresentationFormat>
  <Paragraphs>545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Office Theme</vt:lpstr>
      <vt:lpstr>1_Office Theme</vt:lpstr>
      <vt:lpstr>2_Office Theme</vt:lpstr>
      <vt:lpstr>3_Office Theme</vt:lpstr>
      <vt:lpstr>5_Office Theme</vt:lpstr>
      <vt:lpstr>6_Office Theme</vt:lpstr>
      <vt:lpstr>7_Office Theme</vt:lpstr>
      <vt:lpstr>8_Office Theme</vt:lpstr>
      <vt:lpstr>4_Office Theme</vt:lpstr>
      <vt:lpstr>9_Office Theme</vt:lpstr>
      <vt:lpstr>10_Office Theme</vt:lpstr>
      <vt:lpstr>11_Office Theme</vt:lpstr>
      <vt:lpstr>SPW 12.0 Graph</vt:lpstr>
      <vt:lpstr>NCRMP Hawaiian Islands Report Card:  Benthic Indicators  </vt:lpstr>
      <vt:lpstr>Report Card Benthic Indicators Benthic cover</vt:lpstr>
      <vt:lpstr>HAWAIIAN ARCHIPELAGO  BENTHIC COVER</vt:lpstr>
      <vt:lpstr>PowerPoint Presentation</vt:lpstr>
      <vt:lpstr>PowerPoint Presentation</vt:lpstr>
      <vt:lpstr>PowerPoint Presentation</vt:lpstr>
      <vt:lpstr>Benthic indicators:  Hawaiian Islands</vt:lpstr>
      <vt:lpstr>Benthic StRS surveys Hawaiian Islands</vt:lpstr>
      <vt:lpstr>Benthic indicator:  Juvenile density</vt:lpstr>
      <vt:lpstr>2015 Benthic REA surveys StRS sites</vt:lpstr>
      <vt:lpstr>Benthic indicator:  Juvenile density</vt:lpstr>
      <vt:lpstr>Benthic indicator:  Juvenile density</vt:lpstr>
      <vt:lpstr>PowerPoint Presentation</vt:lpstr>
      <vt:lpstr>PowerPoint Presentation</vt:lpstr>
      <vt:lpstr>PowerPoint Presentation</vt:lpstr>
      <vt:lpstr>Benthic indicator:  Juvenile density</vt:lpstr>
      <vt:lpstr>Benthic indicator:  Adult density</vt:lpstr>
      <vt:lpstr>Benthic indicator:  Adult density</vt:lpstr>
      <vt:lpstr>PowerPoint Presentation</vt:lpstr>
      <vt:lpstr>PowerPoint Presentation</vt:lpstr>
      <vt:lpstr>PowerPoint Presentation</vt:lpstr>
      <vt:lpstr>Benthic indicator:  Partial mortality</vt:lpstr>
      <vt:lpstr>Benthic indicator :  Partial mortality Range max 30%  MHI 2013</vt:lpstr>
      <vt:lpstr>Benthic indicator :  Partial mortality Range max 30%  MHI 2016</vt:lpstr>
      <vt:lpstr>Benthic indicator :  Partial mortality Range max 30%  NWHI 2014-2015</vt:lpstr>
      <vt:lpstr>PowerPoint Presentation</vt:lpstr>
      <vt:lpstr>Benthic indicators:  Next steps</vt:lpstr>
      <vt:lpstr>PowerPoint Presentation</vt:lpstr>
      <vt:lpstr>PowerPoint Presentation</vt:lpstr>
      <vt:lpstr>PowerPoint Presentation</vt:lpstr>
    </vt:vector>
  </TitlesOfParts>
  <Company>National Marine Fisheries Svc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NCRMP American Samoa Report Card:  Benthic Indicators</dc:title>
  <dc:creator>Dione Swanson</dc:creator>
  <cp:lastModifiedBy>Eva Schemmel</cp:lastModifiedBy>
  <cp:revision>114</cp:revision>
  <cp:lastPrinted>2015-09-29T23:30:32Z</cp:lastPrinted>
  <dcterms:created xsi:type="dcterms:W3CDTF">2015-09-29T22:01:31Z</dcterms:created>
  <dcterms:modified xsi:type="dcterms:W3CDTF">2017-07-24T18:47:43Z</dcterms:modified>
</cp:coreProperties>
</file>