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605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0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4F5E-0D08-4CAA-BEA3-0627335C1A76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E7A2-BFCF-4826-B39E-D458B12B2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7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0732" y="8435213"/>
            <a:ext cx="2849880" cy="1516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0028" y="416107"/>
            <a:ext cx="3666712" cy="2776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4193" y="384293"/>
            <a:ext cx="162418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mtClean="0"/>
              <a:t>Changes </a:t>
            </a:r>
            <a:r>
              <a:rPr lang="en-US" sz="1000" b="1"/>
              <a:t>to data layers</a:t>
            </a:r>
          </a:p>
          <a:p>
            <a:pPr algn="ctr"/>
            <a:r>
              <a:rPr lang="en-US" sz="800" b="1" smtClean="0"/>
              <a:t>My most common checks</a:t>
            </a:r>
          </a:p>
          <a:p>
            <a:pPr algn="ctr"/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hist()</a:t>
            </a:r>
          </a:p>
          <a:p>
            <a:pPr algn="ctr"/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summary()</a:t>
            </a:r>
          </a:p>
          <a:p>
            <a:pPr algn="ctr"/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dim()</a:t>
            </a:r>
          </a:p>
          <a:p>
            <a:pPr algn="ctr"/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table()</a:t>
            </a:r>
          </a:p>
          <a:p>
            <a:pPr algn="ctr"/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plot(old_data, new_data)</a:t>
            </a:r>
          </a:p>
          <a:p>
            <a:pPr algn="ctr"/>
            <a:endParaRPr lang="en-US" sz="800" smtClean="0"/>
          </a:p>
          <a:p>
            <a:pPr algn="ctr"/>
            <a:r>
              <a:rPr lang="en-US" sz="800" b="1" smtClean="0"/>
              <a:t>Questions</a:t>
            </a:r>
          </a:p>
          <a:p>
            <a:pPr algn="ctr"/>
            <a:r>
              <a:rPr lang="en-US" sz="800" smtClean="0"/>
              <a:t>Does range/distribution seem reasonable?</a:t>
            </a:r>
          </a:p>
          <a:p>
            <a:pPr algn="ctr"/>
            <a:r>
              <a:rPr lang="en-US" sz="800" smtClean="0"/>
              <a:t>Does the number of NA values make sense? </a:t>
            </a:r>
          </a:p>
          <a:p>
            <a:pPr algn="ctr">
              <a:tabLst>
                <a:tab pos="1774825" algn="l"/>
              </a:tabLst>
            </a:pPr>
            <a:r>
              <a:rPr lang="en-US" sz="800" smtClean="0"/>
              <a:t>Correct sample size (i.e., length of data)? </a:t>
            </a:r>
          </a:p>
          <a:p>
            <a:pPr algn="ctr"/>
            <a:endParaRPr lang="en-US" sz="800" smtClean="0"/>
          </a:p>
          <a:p>
            <a:pPr algn="ctr"/>
            <a:r>
              <a:rPr lang="en-US" sz="800" b="1" smtClean="0"/>
              <a:t>Common Problems</a:t>
            </a:r>
            <a:endParaRPr lang="en-US" sz="800" b="1"/>
          </a:p>
          <a:p>
            <a:pPr algn="ctr"/>
            <a:r>
              <a:rPr lang="en-US" sz="800" smtClean="0"/>
              <a:t>Be especially neurotic after joins (check sample size, NAs)!</a:t>
            </a:r>
          </a:p>
          <a:p>
            <a:pPr algn="ctr"/>
            <a:r>
              <a:rPr lang="en-US" sz="800" smtClean="0"/>
              <a:t>Compare distribution of NA values between old/new data!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44936" y="415700"/>
            <a:ext cx="2845524" cy="75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644936" y="451010"/>
            <a:ext cx="28455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smtClean="0"/>
              <a:t>Changes to functions</a:t>
            </a:r>
          </a:p>
          <a:p>
            <a:pPr algn="ctr"/>
            <a:r>
              <a:rPr lang="en-US" sz="800" smtClean="0"/>
              <a:t>Put a </a:t>
            </a:r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browser()</a:t>
            </a:r>
            <a:r>
              <a:rPr lang="en-US" sz="800" smtClean="0"/>
              <a:t> at start of the function in functions.R.  This will stop the calculations at this point, then walk through the function to make sure everything is going well.</a:t>
            </a:r>
            <a:endParaRPr lang="en-US" sz="800"/>
          </a:p>
        </p:txBody>
      </p:sp>
      <p:sp>
        <p:nvSpPr>
          <p:cNvPr id="29" name="TextBox 28"/>
          <p:cNvSpPr txBox="1"/>
          <p:nvPr/>
        </p:nvSpPr>
        <p:spPr>
          <a:xfrm>
            <a:off x="622991" y="3255395"/>
            <a:ext cx="456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2. Run OHIcore functions and visualize scores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11260" y="4291803"/>
            <a:ext cx="271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How do scores change across goals?</a:t>
            </a:r>
            <a:endParaRPr lang="en-US" sz="120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95" y="4578829"/>
            <a:ext cx="1724580" cy="14031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28144" y="4327194"/>
            <a:ext cx="3006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>
                <a:latin typeface="+mj-lt"/>
                <a:cs typeface="Courier New" panose="02070309020205020404" pitchFamily="49" charset="0"/>
              </a:rPr>
              <a:t>C</a:t>
            </a:r>
            <a:r>
              <a:rPr lang="en-US" sz="800" i="1" smtClean="0">
                <a:latin typeface="+mj-lt"/>
                <a:cs typeface="Courier New" panose="02070309020205020404" pitchFamily="49" charset="0"/>
              </a:rPr>
              <a:t>urrently in ohicore, but needs to be updated for ohi+ repositories</a:t>
            </a:r>
            <a:endParaRPr lang="en-US" sz="800" i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28144" y="4473973"/>
            <a:ext cx="39823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change_plot(repo </a:t>
            </a:r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= "ohi-global</a:t>
            </a:r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scenario = "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eez2013</a:t>
            </a:r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commit = "previous",   </a:t>
            </a:r>
            <a:r>
              <a:rPr lang="en-US" sz="7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can also use sha, e.g., "e30e7a4"</a:t>
            </a:r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fileSave = "name_of_plot")</a:t>
            </a:r>
            <a:endParaRPr lang="en-US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smtClean="0">
                <a:cs typeface="Courier New" panose="02070309020205020404" pitchFamily="49" charset="0"/>
              </a:rPr>
              <a:t>saves interactive html figure </a:t>
            </a:r>
            <a:r>
              <a:rPr lang="en-US" sz="700" dirty="0" smtClean="0">
                <a:cs typeface="Courier New" panose="02070309020205020404" pitchFamily="49" charset="0"/>
              </a:rPr>
              <a:t>to</a:t>
            </a:r>
            <a:r>
              <a:rPr lang="en-US" sz="700" smtClean="0">
                <a:cs typeface="Courier New" panose="02070309020205020404" pitchFamily="49" charset="0"/>
              </a:rPr>
              <a:t>: changePlot_figures</a:t>
            </a:r>
          </a:p>
          <a:p>
            <a:endParaRPr lang="en-US" sz="700">
              <a:cs typeface="Courier New" panose="02070309020205020404" pitchFamily="49" charset="0"/>
            </a:endParaRPr>
          </a:p>
          <a:p>
            <a:r>
              <a:rPr lang="en-US" sz="700" smtClean="0">
                <a:cs typeface="Courier New" panose="02070309020205020404" pitchFamily="49" charset="0"/>
              </a:rPr>
              <a:t>To find sha values:</a:t>
            </a:r>
          </a:p>
          <a:p>
            <a:r>
              <a:rPr lang="en-US" sz="700" smtClean="0">
                <a:cs typeface="Courier New" panose="02070309020205020404" pitchFamily="49" charset="0"/>
              </a:rPr>
              <a:t>Can use git2r package: </a:t>
            </a:r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git2r::commits(git2r::repository(repo2))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smtClean="0">
                <a:latin typeface="+mj-lt"/>
                <a:cs typeface="Courier New" panose="02070309020205020404" pitchFamily="49" charset="0"/>
              </a:rPr>
              <a:t>Can also just look it up on github.com</a:t>
            </a:r>
          </a:p>
          <a:p>
            <a:endParaRPr lang="en-US" sz="700">
              <a:latin typeface="+mj-lt"/>
              <a:cs typeface="Courier New" panose="02070309020205020404" pitchFamily="49" charset="0"/>
            </a:endParaRPr>
          </a:p>
          <a:p>
            <a:r>
              <a:rPr lang="en-US" sz="700" smtClean="0">
                <a:latin typeface="+mj-lt"/>
                <a:cs typeface="Courier New" panose="02070309020205020404" pitchFamily="49" charset="0"/>
              </a:rPr>
              <a:t>Can read csv files from previous commits in Github (git2r package):</a:t>
            </a:r>
          </a:p>
          <a:p>
            <a:r>
              <a:rPr lang="en-US" sz="700" smtClean="0">
                <a:latin typeface="+mj-lt"/>
                <a:cs typeface="Courier New" panose="02070309020205020404" pitchFamily="49" charset="0"/>
              </a:rPr>
              <a:t>read_git_csv(org/repo, sha, path)</a:t>
            </a:r>
          </a:p>
          <a:p>
            <a:r>
              <a:rPr lang="en-US" sz="700" smtClean="0">
                <a:latin typeface="+mj-lt"/>
                <a:cs typeface="Courier New" panose="02070309020205020404" pitchFamily="49" charset="0"/>
              </a:rPr>
              <a:t>read_git_csv("OHI-Science/ohi-global", "9627676", "eez2014/scores.csv"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1260" y="5956611"/>
            <a:ext cx="337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How do scores change within a goal/dimension?</a:t>
            </a:r>
            <a:endParaRPr lang="en-US" sz="12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19" y="6202895"/>
            <a:ext cx="1533777" cy="121173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35764" y="6348635"/>
            <a:ext cx="26732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Regions &gt;1 </a:t>
            </a:r>
            <a:r>
              <a:rPr lang="en-US" sz="900" dirty="0" err="1" smtClean="0"/>
              <a:t>sd</a:t>
            </a:r>
            <a:r>
              <a:rPr lang="en-US" sz="900" dirty="0" smtClean="0"/>
              <a:t> from mean difference are labeled</a:t>
            </a:r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3828144" y="6512113"/>
            <a:ext cx="249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scatterPlot(repo = "ohi-global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 = "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eez2013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sz="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= "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goal = "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LSP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sz="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dim = "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sz="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fileSave = "</a:t>
            </a:r>
            <a:r>
              <a:rPr lang="en-US" sz="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LSPstatus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2991" y="22861"/>
            <a:ext cx="37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 Prepare data/models and check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28144" y="7667379"/>
            <a:ext cx="24993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goalHistogram(repo = "ohi-global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sz="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 = "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eez2013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sz="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="LSP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sz="8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="score",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fileSave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LSP_trend_data_update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215" y="7682691"/>
            <a:ext cx="1533777" cy="12058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11260" y="7361588"/>
            <a:ext cx="337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Distribution of scores within a goal/distribution</a:t>
            </a:r>
            <a:endParaRPr lang="en-US" sz="1200"/>
          </a:p>
        </p:txBody>
      </p:sp>
      <p:sp>
        <p:nvSpPr>
          <p:cNvPr id="31" name="TextBox 30"/>
          <p:cNvSpPr txBox="1"/>
          <p:nvPr/>
        </p:nvSpPr>
        <p:spPr>
          <a:xfrm>
            <a:off x="3828144" y="6212602"/>
            <a:ext cx="3006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>
                <a:latin typeface="+mj-lt"/>
                <a:cs typeface="Courier New" panose="02070309020205020404" pitchFamily="49" charset="0"/>
              </a:rPr>
              <a:t>C</a:t>
            </a:r>
            <a:r>
              <a:rPr lang="en-US" sz="800" i="1" smtClean="0">
                <a:latin typeface="+mj-lt"/>
                <a:cs typeface="Courier New" panose="02070309020205020404" pitchFamily="49" charset="0"/>
              </a:rPr>
              <a:t>urrently  in ohiprep/src/R/VisGlobal.R (planning to move to ohicore)</a:t>
            </a:r>
            <a:endParaRPr lang="en-US" sz="800" i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28144" y="7544284"/>
            <a:ext cx="3006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>
                <a:latin typeface="+mj-lt"/>
                <a:cs typeface="Courier New" panose="02070309020205020404" pitchFamily="49" charset="0"/>
              </a:rPr>
              <a:t>C</a:t>
            </a:r>
            <a:r>
              <a:rPr lang="en-US" sz="800" i="1" smtClean="0">
                <a:latin typeface="+mj-lt"/>
                <a:cs typeface="Courier New" panose="02070309020205020404" pitchFamily="49" charset="0"/>
              </a:rPr>
              <a:t>urrently  in ohiprep/src/R/VisGlobal.R (planning to move to ohicore)</a:t>
            </a:r>
            <a:endParaRPr lang="en-US" sz="800" i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6874" y="9011035"/>
            <a:ext cx="399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3. Document and share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0183" y="9294902"/>
            <a:ext cx="38945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I have an ongoing github issue to: 1) document changes to data/models, 2) describe effects on scores, 3) describe outliers and explain why they are outliers. 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4817892" y="8842780"/>
            <a:ext cx="9144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78852" y="8773158"/>
            <a:ext cx="1493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Pull </a:t>
            </a:r>
            <a:r>
              <a:rPr lang="en-US" sz="900" dirty="0" err="1" smtClean="0"/>
              <a:t>ohi</a:t>
            </a:r>
            <a:r>
              <a:rPr lang="en-US" sz="900" dirty="0" smtClean="0"/>
              <a:t>-global and </a:t>
            </a:r>
            <a:r>
              <a:rPr lang="en-US" sz="900" dirty="0" err="1" smtClean="0"/>
              <a:t>ohiprep</a:t>
            </a:r>
            <a:endParaRPr lang="en-US" sz="900" dirty="0"/>
          </a:p>
        </p:txBody>
      </p:sp>
      <p:sp>
        <p:nvSpPr>
          <p:cNvPr id="40" name="Rectangle 39"/>
          <p:cNvSpPr/>
          <p:nvPr/>
        </p:nvSpPr>
        <p:spPr>
          <a:xfrm>
            <a:off x="4825512" y="9002800"/>
            <a:ext cx="9144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886472" y="8933178"/>
            <a:ext cx="1493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Check that branch is correct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4825512" y="9170440"/>
            <a:ext cx="9144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886472" y="9100818"/>
            <a:ext cx="1493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Run </a:t>
            </a:r>
            <a:r>
              <a:rPr lang="en-US" sz="900" dirty="0" err="1" smtClean="0"/>
              <a:t>Calculate_scores_all.R</a:t>
            </a:r>
            <a:endParaRPr lang="en-US" sz="900" dirty="0"/>
          </a:p>
        </p:txBody>
      </p:sp>
      <p:sp>
        <p:nvSpPr>
          <p:cNvPr id="44" name="Rectangle 43"/>
          <p:cNvSpPr/>
          <p:nvPr/>
        </p:nvSpPr>
        <p:spPr>
          <a:xfrm>
            <a:off x="4825512" y="9322840"/>
            <a:ext cx="9144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86472" y="9253218"/>
            <a:ext cx="27889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/>
              <a:t>Check diffs of scores.csv to see if changes </a:t>
            </a:r>
            <a:r>
              <a:rPr lang="en-US" sz="900" dirty="0" smtClean="0"/>
              <a:t>make sense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4825512" y="9473328"/>
            <a:ext cx="9144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886472" y="9403706"/>
            <a:ext cx="1584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Visualize data 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4825512" y="9633348"/>
            <a:ext cx="9144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94092" y="9571346"/>
            <a:ext cx="15849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Commit/Push </a:t>
            </a:r>
            <a:r>
              <a:rPr lang="en-US" sz="900" dirty="0" err="1" smtClean="0"/>
              <a:t>ohi</a:t>
            </a:r>
            <a:r>
              <a:rPr lang="en-US" sz="900" dirty="0" smtClean="0"/>
              <a:t>-global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4833132" y="9778854"/>
            <a:ext cx="9144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01712" y="9731366"/>
            <a:ext cx="1882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Post changes on </a:t>
            </a:r>
            <a:r>
              <a:rPr lang="en-US" sz="900" dirty="0" err="1" smtClean="0"/>
              <a:t>github</a:t>
            </a:r>
            <a:r>
              <a:rPr lang="en-US" sz="900" dirty="0" smtClean="0"/>
              <a:t> for review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4817892" y="8705620"/>
            <a:ext cx="91440" cy="9144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878852" y="8628378"/>
            <a:ext cx="1493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Update "layer" spreadsheet</a:t>
            </a:r>
            <a:endParaRPr 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4675311" y="8435212"/>
            <a:ext cx="1831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cs typeface="Courier New" panose="02070309020205020404" pitchFamily="49" charset="0"/>
              </a:rPr>
              <a:t>Checklist </a:t>
            </a:r>
            <a:r>
              <a:rPr lang="en-US" sz="900" b="1" smtClean="0">
                <a:cs typeface="Courier New" panose="02070309020205020404" pitchFamily="49" charset="0"/>
              </a:rPr>
              <a:t>for ohi assessment</a:t>
            </a:r>
            <a:endParaRPr lang="en-US" sz="900" b="1" dirty="0" smtClean="0"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0184" y="3592283"/>
            <a:ext cx="3742150" cy="7220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60184" y="3577158"/>
            <a:ext cx="3742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Check</a:t>
            </a:r>
          </a:p>
          <a:p>
            <a:pPr marL="228600" indent="-228600">
              <a:buAutoNum type="arabicPeriod"/>
            </a:pPr>
            <a:r>
              <a:rPr lang="en-US" sz="1000" smtClean="0"/>
              <a:t>Did the files you expect to change actually change?</a:t>
            </a:r>
          </a:p>
          <a:p>
            <a:pPr marL="228600" indent="-228600">
              <a:buAutoNum type="arabicPeriod"/>
            </a:pPr>
            <a:r>
              <a:rPr lang="en-US" sz="1000" smtClean="0"/>
              <a:t>Check the scores diff file to see if changes make sense.</a:t>
            </a:r>
          </a:p>
          <a:p>
            <a:pPr marL="228600" indent="-228600">
              <a:buAutoNum type="arabicPeriod"/>
            </a:pPr>
            <a:r>
              <a:rPr lang="en-US" sz="1000" smtClean="0"/>
              <a:t>Review </a:t>
            </a:r>
            <a:r>
              <a:rPr lang="en-US" sz="100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warning()</a:t>
            </a:r>
            <a:r>
              <a:rPr lang="en-US" sz="1000" smtClean="0"/>
              <a:t> messages.</a:t>
            </a:r>
            <a:endParaRPr lang="en-US" sz="1000"/>
          </a:p>
        </p:txBody>
      </p:sp>
      <p:sp>
        <p:nvSpPr>
          <p:cNvPr id="57" name="Rectangle 56"/>
          <p:cNvSpPr/>
          <p:nvPr/>
        </p:nvSpPr>
        <p:spPr>
          <a:xfrm>
            <a:off x="4673605" y="3585027"/>
            <a:ext cx="2672075" cy="7220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73605" y="3569902"/>
            <a:ext cx="2672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/>
              <a:t>Future</a:t>
            </a:r>
          </a:p>
          <a:p>
            <a:r>
              <a:rPr lang="en-US" sz="1000" smtClean="0"/>
              <a:t>Current visualization is bad at detecting changes to missing data (which is a common mistake).  Make a function to do this.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69820" y="590198"/>
            <a:ext cx="197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 b="1" smtClean="0"/>
          </a:p>
          <a:p>
            <a:pPr algn="ctr"/>
            <a:r>
              <a:rPr lang="en-US" sz="800" b="1" smtClean="0"/>
              <a:t>A GoogleVis plot is good for visualizing multiple years of data</a:t>
            </a:r>
            <a:endParaRPr lang="en-US" sz="800" smtClean="0"/>
          </a:p>
          <a:p>
            <a:r>
              <a:rPr lang="en-US" sz="800" smtClean="0"/>
              <a:t>Arrange data like this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430780" y="1873229"/>
            <a:ext cx="20269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library(googleVis</a:t>
            </a:r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7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Motion = gvisMotionChart(plotData</a:t>
            </a:r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="rgn_nam", </a:t>
            </a:r>
          </a:p>
          <a:p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timevar</a:t>
            </a:r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="year</a:t>
            </a:r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plot(Motion</a:t>
            </a:r>
            <a:r>
              <a:rPr lang="en-US" sz="7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print(Motion, file = file.path(save_loc, 'slr.html'))</a:t>
            </a:r>
            <a:endParaRPr lang="en-US" sz="7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362" y="1189273"/>
            <a:ext cx="1565367" cy="6537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580" y="1282379"/>
            <a:ext cx="2322194" cy="2040946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396740" y="2090057"/>
            <a:ext cx="421152" cy="212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7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500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Melanie Frazier</dc:creator>
  <cp:lastModifiedBy>Melanie Frazier</cp:lastModifiedBy>
  <cp:revision>39</cp:revision>
  <dcterms:created xsi:type="dcterms:W3CDTF">2016-09-26T22:20:29Z</dcterms:created>
  <dcterms:modified xsi:type="dcterms:W3CDTF">2016-09-28T17:45:14Z</dcterms:modified>
</cp:coreProperties>
</file>