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2" d="100"/>
          <a:sy n="62" d="100"/>
        </p:scale>
        <p:origin x="2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A89F3F-9A5A-4056-B86A-A08897F85E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98426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89F3F-9A5A-4056-B86A-A08897F85E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166181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89F3F-9A5A-4056-B86A-A08897F85E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258340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A89F3F-9A5A-4056-B86A-A08897F85E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128009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A89F3F-9A5A-4056-B86A-A08897F85E31}"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36202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A89F3F-9A5A-4056-B86A-A08897F85E3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51455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A89F3F-9A5A-4056-B86A-A08897F85E31}"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237196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A89F3F-9A5A-4056-B86A-A08897F85E31}"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36291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89F3F-9A5A-4056-B86A-A08897F85E31}"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235795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89F3F-9A5A-4056-B86A-A08897F85E3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175642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A89F3F-9A5A-4056-B86A-A08897F85E31}"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41D49-6708-4DBC-8250-2D28C28E3F1A}" type="slidenum">
              <a:rPr lang="en-US" smtClean="0"/>
              <a:t>‹#›</a:t>
            </a:fld>
            <a:endParaRPr lang="en-US"/>
          </a:p>
        </p:txBody>
      </p:sp>
    </p:spTree>
    <p:extLst>
      <p:ext uri="{BB962C8B-B14F-4D97-AF65-F5344CB8AC3E}">
        <p14:creationId xmlns:p14="http://schemas.microsoft.com/office/powerpoint/2010/main" val="173221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89F3F-9A5A-4056-B86A-A08897F85E31}" type="datetimeFigureOut">
              <a:rPr lang="en-US" smtClean="0"/>
              <a:t>2/25/2019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41D49-6708-4DBC-8250-2D28C28E3F1A}" type="slidenum">
              <a:rPr lang="en-US" smtClean="0"/>
              <a:t>‹#›</a:t>
            </a:fld>
            <a:endParaRPr lang="en-US"/>
          </a:p>
        </p:txBody>
      </p:sp>
    </p:spTree>
    <p:extLst>
      <p:ext uri="{BB962C8B-B14F-4D97-AF65-F5344CB8AC3E}">
        <p14:creationId xmlns:p14="http://schemas.microsoft.com/office/powerpoint/2010/main" val="2724084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48" y="0"/>
            <a:ext cx="10515600" cy="1325563"/>
          </a:xfrm>
        </p:spPr>
        <p:txBody>
          <a:bodyPr/>
          <a:lstStyle/>
          <a:p>
            <a:r>
              <a:rPr lang="en-US" smtClean="0"/>
              <a:t>Exercise (25 min)</a:t>
            </a:r>
            <a:endParaRPr lang="en-US"/>
          </a:p>
        </p:txBody>
      </p:sp>
      <p:sp>
        <p:nvSpPr>
          <p:cNvPr id="3" name="Content Placeholder 2"/>
          <p:cNvSpPr>
            <a:spLocks noGrp="1"/>
          </p:cNvSpPr>
          <p:nvPr>
            <p:ph idx="1"/>
          </p:nvPr>
        </p:nvSpPr>
        <p:spPr>
          <a:xfrm>
            <a:off x="838200" y="1172817"/>
            <a:ext cx="10833652" cy="2733261"/>
          </a:xfrm>
        </p:spPr>
        <p:txBody>
          <a:bodyPr>
            <a:normAutofit fontScale="92500" lnSpcReduction="20000"/>
          </a:bodyPr>
          <a:lstStyle/>
          <a:p>
            <a:pPr marL="0" indent="0">
              <a:buNone/>
            </a:pPr>
            <a:r>
              <a:rPr lang="en-US" smtClean="0"/>
              <a:t>Read: </a:t>
            </a:r>
          </a:p>
          <a:p>
            <a:pPr marL="0" indent="0">
              <a:buNone/>
            </a:pPr>
            <a:endParaRPr lang="en-US"/>
          </a:p>
          <a:p>
            <a:pPr marL="457200" indent="-457200">
              <a:buAutoNum type="arabicPeriod"/>
            </a:pPr>
            <a:r>
              <a:rPr lang="en-US" sz="2000" smtClean="0"/>
              <a:t>If PPPpcGDP is 1 (i.e., a very economically secure region) and Opportunity is 1 (i.e., lots of opportunity), what is AO status?</a:t>
            </a:r>
          </a:p>
          <a:p>
            <a:pPr marL="0" indent="0">
              <a:buNone/>
            </a:pPr>
            <a:r>
              <a:rPr lang="en-US" sz="2000" smtClean="0"/>
              <a:t>        What if PPPpcGDP is 1 and Opportunity is 0.1 (low opportunity), what is AO status?</a:t>
            </a:r>
            <a:endParaRPr lang="en-US" sz="2000"/>
          </a:p>
          <a:p>
            <a:pPr marL="0" indent="0">
              <a:buNone/>
            </a:pPr>
            <a:r>
              <a:rPr lang="en-US" sz="2000" smtClean="0"/>
              <a:t>        What does this information reveal about this goal?</a:t>
            </a:r>
          </a:p>
          <a:p>
            <a:pPr marL="0" indent="0">
              <a:buNone/>
            </a:pPr>
            <a:endParaRPr lang="en-US" sz="2000"/>
          </a:p>
          <a:p>
            <a:pPr marL="0" indent="0">
              <a:buNone/>
            </a:pPr>
            <a:r>
              <a:rPr lang="en-US" sz="2000" smtClean="0"/>
              <a:t>2. The data from World Bank looks like this:                                                       OHI Toolbox format looks like this:</a:t>
            </a:r>
          </a:p>
          <a:p>
            <a:pPr marL="0" indent="0">
              <a:buNone/>
            </a:pPr>
            <a:endParaRPr lang="en-US" sz="2000" smtClean="0"/>
          </a:p>
          <a:p>
            <a:pPr marL="0" indent="0">
              <a:buNone/>
            </a:pPr>
            <a:endParaRPr lang="en-US"/>
          </a:p>
        </p:txBody>
      </p:sp>
      <p:sp>
        <p:nvSpPr>
          <p:cNvPr id="4" name="TextBox 3"/>
          <p:cNvSpPr txBox="1"/>
          <p:nvPr/>
        </p:nvSpPr>
        <p:spPr>
          <a:xfrm>
            <a:off x="838200" y="1552712"/>
            <a:ext cx="10833652" cy="338554"/>
          </a:xfrm>
          <a:prstGeom prst="rect">
            <a:avLst/>
          </a:prstGeom>
          <a:noFill/>
        </p:spPr>
        <p:txBody>
          <a:bodyPr wrap="square" rtlCol="0">
            <a:spAutoFit/>
          </a:bodyPr>
          <a:lstStyle/>
          <a:p>
            <a:r>
              <a:rPr lang="en-US" sz="1600" smtClean="0"/>
              <a:t>https://rawgit.com/OHI-Science/ohi-global/draft/global_supplement/Supplement.html#51_artisanal_opportunities</a:t>
            </a:r>
          </a:p>
        </p:txBody>
      </p:sp>
      <p:pic>
        <p:nvPicPr>
          <p:cNvPr id="5" name="Picture 4"/>
          <p:cNvPicPr>
            <a:picLocks noChangeAspect="1"/>
          </p:cNvPicPr>
          <p:nvPr/>
        </p:nvPicPr>
        <p:blipFill>
          <a:blip r:embed="rId2"/>
          <a:stretch>
            <a:fillRect/>
          </a:stretch>
        </p:blipFill>
        <p:spPr>
          <a:xfrm>
            <a:off x="994937" y="3818688"/>
            <a:ext cx="6578681" cy="1564584"/>
          </a:xfrm>
          <a:prstGeom prst="rect">
            <a:avLst/>
          </a:prstGeom>
        </p:spPr>
      </p:pic>
      <p:pic>
        <p:nvPicPr>
          <p:cNvPr id="6" name="Picture 5"/>
          <p:cNvPicPr>
            <a:picLocks noChangeAspect="1"/>
          </p:cNvPicPr>
          <p:nvPr/>
        </p:nvPicPr>
        <p:blipFill>
          <a:blip r:embed="rId3"/>
          <a:stretch>
            <a:fillRect/>
          </a:stretch>
        </p:blipFill>
        <p:spPr>
          <a:xfrm>
            <a:off x="7068163" y="3906078"/>
            <a:ext cx="4953429" cy="2514818"/>
          </a:xfrm>
          <a:prstGeom prst="rect">
            <a:avLst/>
          </a:prstGeom>
        </p:spPr>
      </p:pic>
      <p:sp>
        <p:nvSpPr>
          <p:cNvPr id="7" name="TextBox 6"/>
          <p:cNvSpPr txBox="1"/>
          <p:nvPr/>
        </p:nvSpPr>
        <p:spPr>
          <a:xfrm>
            <a:off x="838200" y="5546035"/>
            <a:ext cx="5840896" cy="369332"/>
          </a:xfrm>
          <a:prstGeom prst="rect">
            <a:avLst/>
          </a:prstGeom>
          <a:noFill/>
        </p:spPr>
        <p:txBody>
          <a:bodyPr wrap="square" rtlCol="0">
            <a:spAutoFit/>
          </a:bodyPr>
          <a:lstStyle/>
          <a:p>
            <a:r>
              <a:rPr lang="en-US" smtClean="0"/>
              <a:t>What challenges/steps do you anticipate?</a:t>
            </a:r>
            <a:endParaRPr lang="en-US"/>
          </a:p>
        </p:txBody>
      </p:sp>
      <p:sp>
        <p:nvSpPr>
          <p:cNvPr id="8" name="TextBox 7"/>
          <p:cNvSpPr txBox="1"/>
          <p:nvPr/>
        </p:nvSpPr>
        <p:spPr>
          <a:xfrm>
            <a:off x="851453" y="6006546"/>
            <a:ext cx="5840896" cy="369332"/>
          </a:xfrm>
          <a:prstGeom prst="rect">
            <a:avLst/>
          </a:prstGeom>
          <a:noFill/>
        </p:spPr>
        <p:txBody>
          <a:bodyPr wrap="square" rtlCol="0">
            <a:spAutoFit/>
          </a:bodyPr>
          <a:lstStyle/>
          <a:p>
            <a:r>
              <a:rPr lang="en-US" smtClean="0"/>
              <a:t>3.  Questions?</a:t>
            </a:r>
            <a:endParaRPr lang="en-US"/>
          </a:p>
        </p:txBody>
      </p:sp>
    </p:spTree>
    <p:extLst>
      <p:ext uri="{BB962C8B-B14F-4D97-AF65-F5344CB8AC3E}">
        <p14:creationId xmlns:p14="http://schemas.microsoft.com/office/powerpoint/2010/main" val="275457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6165" y="487018"/>
            <a:ext cx="7404652" cy="707886"/>
          </a:xfrm>
          <a:prstGeom prst="rect">
            <a:avLst/>
          </a:prstGeom>
          <a:noFill/>
        </p:spPr>
        <p:txBody>
          <a:bodyPr wrap="square" rtlCol="0">
            <a:spAutoFit/>
          </a:bodyPr>
          <a:lstStyle/>
          <a:p>
            <a:r>
              <a:rPr lang="en-US" sz="4000" smtClean="0"/>
              <a:t>Artisanal opportunities: Overview</a:t>
            </a:r>
          </a:p>
        </p:txBody>
      </p:sp>
      <p:sp>
        <p:nvSpPr>
          <p:cNvPr id="5" name="TextBox 4"/>
          <p:cNvSpPr txBox="1"/>
          <p:nvPr/>
        </p:nvSpPr>
        <p:spPr>
          <a:xfrm>
            <a:off x="626165" y="1194904"/>
            <a:ext cx="10833652" cy="338554"/>
          </a:xfrm>
          <a:prstGeom prst="rect">
            <a:avLst/>
          </a:prstGeom>
          <a:noFill/>
        </p:spPr>
        <p:txBody>
          <a:bodyPr wrap="square" rtlCol="0">
            <a:spAutoFit/>
          </a:bodyPr>
          <a:lstStyle/>
          <a:p>
            <a:r>
              <a:rPr lang="en-US" sz="1600" smtClean="0"/>
              <a:t>https://rawgit.com/OHI-Science/ohi-global/draft/global_supplement/Supplement.html#51_artisanal_opportunities</a:t>
            </a:r>
          </a:p>
        </p:txBody>
      </p:sp>
      <p:sp>
        <p:nvSpPr>
          <p:cNvPr id="6" name="TextBox 5"/>
          <p:cNvSpPr txBox="1"/>
          <p:nvPr/>
        </p:nvSpPr>
        <p:spPr>
          <a:xfrm>
            <a:off x="626165" y="1564236"/>
            <a:ext cx="10833652" cy="1938992"/>
          </a:xfrm>
          <a:prstGeom prst="rect">
            <a:avLst/>
          </a:prstGeom>
          <a:noFill/>
        </p:spPr>
        <p:txBody>
          <a:bodyPr wrap="square" rtlCol="0">
            <a:spAutoFit/>
          </a:bodyPr>
          <a:lstStyle/>
          <a:p>
            <a:r>
              <a:rPr lang="en-US" sz="2400" smtClean="0"/>
              <a:t>Opportunity for artisanal (i.e., small scale) fishing when there is economic need</a:t>
            </a:r>
          </a:p>
          <a:p>
            <a:endParaRPr lang="en-US" sz="2400"/>
          </a:p>
          <a:p>
            <a:r>
              <a:rPr lang="en-US" sz="2400" smtClean="0"/>
              <a:t>2 components:</a:t>
            </a:r>
          </a:p>
          <a:p>
            <a:pPr marL="342900" indent="-342900">
              <a:buFont typeface="Arial" panose="020B0604020202020204" pitchFamily="34" charset="0"/>
              <a:buChar char="•"/>
            </a:pPr>
            <a:r>
              <a:rPr lang="en-US" sz="2400" smtClean="0"/>
              <a:t>economic need: GDP adjusted by purchasing power parity, World Bank</a:t>
            </a:r>
          </a:p>
          <a:p>
            <a:pPr marL="342900" indent="-342900">
              <a:buFont typeface="Arial" panose="020B0604020202020204" pitchFamily="34" charset="0"/>
              <a:buChar char="•"/>
            </a:pPr>
            <a:r>
              <a:rPr lang="en-US" sz="2400" smtClean="0"/>
              <a:t>access to recreational fishing: Mora et al., 2009</a:t>
            </a:r>
          </a:p>
        </p:txBody>
      </p:sp>
      <p:pic>
        <p:nvPicPr>
          <p:cNvPr id="7" name="Picture 6"/>
          <p:cNvPicPr>
            <a:picLocks noChangeAspect="1"/>
          </p:cNvPicPr>
          <p:nvPr/>
        </p:nvPicPr>
        <p:blipFill>
          <a:blip r:embed="rId2"/>
          <a:stretch>
            <a:fillRect/>
          </a:stretch>
        </p:blipFill>
        <p:spPr>
          <a:xfrm>
            <a:off x="1219144" y="3534006"/>
            <a:ext cx="9396979" cy="2832913"/>
          </a:xfrm>
          <a:prstGeom prst="rect">
            <a:avLst/>
          </a:prstGeom>
        </p:spPr>
      </p:pic>
    </p:spTree>
    <p:extLst>
      <p:ext uri="{BB962C8B-B14F-4D97-AF65-F5344CB8AC3E}">
        <p14:creationId xmlns:p14="http://schemas.microsoft.com/office/powerpoint/2010/main" val="2838246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6165" y="487018"/>
            <a:ext cx="7404652" cy="707886"/>
          </a:xfrm>
          <a:prstGeom prst="rect">
            <a:avLst/>
          </a:prstGeom>
          <a:noFill/>
        </p:spPr>
        <p:txBody>
          <a:bodyPr wrap="square" rtlCol="0">
            <a:spAutoFit/>
          </a:bodyPr>
          <a:lstStyle/>
          <a:p>
            <a:r>
              <a:rPr lang="en-US" sz="4000" smtClean="0"/>
              <a:t>Artisanal opportunities: Overview</a:t>
            </a:r>
          </a:p>
        </p:txBody>
      </p:sp>
      <p:sp>
        <p:nvSpPr>
          <p:cNvPr id="6" name="TextBox 5"/>
          <p:cNvSpPr txBox="1"/>
          <p:nvPr/>
        </p:nvSpPr>
        <p:spPr>
          <a:xfrm>
            <a:off x="626165" y="1564236"/>
            <a:ext cx="10833652" cy="1569660"/>
          </a:xfrm>
          <a:prstGeom prst="rect">
            <a:avLst/>
          </a:prstGeom>
          <a:noFill/>
        </p:spPr>
        <p:txBody>
          <a:bodyPr wrap="square" rtlCol="0">
            <a:spAutoFit/>
          </a:bodyPr>
          <a:lstStyle/>
          <a:p>
            <a:r>
              <a:rPr lang="en-US" sz="2400" smtClean="0"/>
              <a:t>If there is no need (i.e., high PPPpcGDP) then the score will be high regardless of opportunity.</a:t>
            </a:r>
          </a:p>
          <a:p>
            <a:endParaRPr lang="en-US" sz="2400"/>
          </a:p>
          <a:p>
            <a:r>
              <a:rPr lang="en-US" sz="2400" smtClean="0"/>
              <a:t>Opportunity becomes increasingly important as economic security decreases.</a:t>
            </a:r>
          </a:p>
        </p:txBody>
      </p:sp>
    </p:spTree>
    <p:extLst>
      <p:ext uri="{BB962C8B-B14F-4D97-AF65-F5344CB8AC3E}">
        <p14:creationId xmlns:p14="http://schemas.microsoft.com/office/powerpoint/2010/main" val="2862062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6165" y="487018"/>
            <a:ext cx="7663070" cy="707886"/>
          </a:xfrm>
          <a:prstGeom prst="rect">
            <a:avLst/>
          </a:prstGeom>
          <a:noFill/>
        </p:spPr>
        <p:txBody>
          <a:bodyPr wrap="square" rtlCol="0">
            <a:spAutoFit/>
          </a:bodyPr>
          <a:lstStyle/>
          <a:p>
            <a:r>
              <a:rPr lang="en-US" sz="4000" smtClean="0"/>
              <a:t>Artisanal opportunities: Data prep</a:t>
            </a:r>
          </a:p>
        </p:txBody>
      </p:sp>
      <p:sp>
        <p:nvSpPr>
          <p:cNvPr id="5" name="TextBox 4"/>
          <p:cNvSpPr txBox="1"/>
          <p:nvPr/>
        </p:nvSpPr>
        <p:spPr>
          <a:xfrm>
            <a:off x="626165" y="1194904"/>
            <a:ext cx="10833652" cy="338554"/>
          </a:xfrm>
          <a:prstGeom prst="rect">
            <a:avLst/>
          </a:prstGeom>
          <a:noFill/>
        </p:spPr>
        <p:txBody>
          <a:bodyPr wrap="square" rtlCol="0">
            <a:spAutoFit/>
          </a:bodyPr>
          <a:lstStyle/>
          <a:p>
            <a:r>
              <a:rPr lang="en-US" sz="1600" smtClean="0"/>
              <a:t>https://rawgit.com/OHI-Science/ohiprep/master/globalprep/ao/v2017/ao_need_data_prep.html</a:t>
            </a:r>
          </a:p>
        </p:txBody>
      </p:sp>
      <p:sp>
        <p:nvSpPr>
          <p:cNvPr id="6" name="TextBox 5"/>
          <p:cNvSpPr txBox="1"/>
          <p:nvPr/>
        </p:nvSpPr>
        <p:spPr>
          <a:xfrm>
            <a:off x="626165" y="1564236"/>
            <a:ext cx="10833652" cy="3046988"/>
          </a:xfrm>
          <a:prstGeom prst="rect">
            <a:avLst/>
          </a:prstGeom>
          <a:noFill/>
        </p:spPr>
        <p:txBody>
          <a:bodyPr wrap="square" rtlCol="0">
            <a:spAutoFit/>
          </a:bodyPr>
          <a:lstStyle/>
          <a:p>
            <a:r>
              <a:rPr lang="en-US" sz="2400" smtClean="0"/>
              <a:t>Challenges:</a:t>
            </a:r>
          </a:p>
          <a:p>
            <a:endParaRPr lang="en-US" sz="2400"/>
          </a:p>
          <a:p>
            <a:pPr marL="457200" indent="-457200">
              <a:buAutoNum type="arabicPeriod"/>
            </a:pPr>
            <a:r>
              <a:rPr lang="en-US" sz="2400" smtClean="0"/>
              <a:t>Gapfilling.  Some regions have data, but not for all years.  We use the values from the region's previous years of data to gapfill missing years.  Many regions do not have data!  We use UN Geopolitical regions to estimate these.</a:t>
            </a:r>
          </a:p>
          <a:p>
            <a:pPr marL="457200" indent="-457200">
              <a:buAutoNum type="arabicPeriod"/>
            </a:pPr>
            <a:r>
              <a:rPr lang="en-US" sz="2400" smtClean="0"/>
              <a:t>Data need to be rescaled so values are between 0-1</a:t>
            </a:r>
          </a:p>
          <a:p>
            <a:pPr marL="457200" indent="-457200">
              <a:buAutoNum type="arabicPeriod"/>
            </a:pPr>
            <a:r>
              <a:rPr lang="en-US" sz="2400" smtClean="0"/>
              <a:t>Country names need to be converted into OHI regions</a:t>
            </a:r>
          </a:p>
          <a:p>
            <a:pPr marL="457200" indent="-457200">
              <a:buAutoNum type="arabicPeriod"/>
            </a:pPr>
            <a:r>
              <a:rPr lang="en-US" sz="2400" smtClean="0"/>
              <a:t>A gapfilling dataframe also needs to be saved</a:t>
            </a:r>
          </a:p>
        </p:txBody>
      </p:sp>
    </p:spTree>
    <p:extLst>
      <p:ext uri="{BB962C8B-B14F-4D97-AF65-F5344CB8AC3E}">
        <p14:creationId xmlns:p14="http://schemas.microsoft.com/office/powerpoint/2010/main" val="326157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6165" y="487018"/>
            <a:ext cx="7663070" cy="707886"/>
          </a:xfrm>
          <a:prstGeom prst="rect">
            <a:avLst/>
          </a:prstGeom>
          <a:noFill/>
        </p:spPr>
        <p:txBody>
          <a:bodyPr wrap="square" rtlCol="0">
            <a:spAutoFit/>
          </a:bodyPr>
          <a:lstStyle/>
          <a:p>
            <a:r>
              <a:rPr lang="en-US" sz="4000" smtClean="0"/>
              <a:t>Artisanal opportunities: Data prep</a:t>
            </a:r>
          </a:p>
        </p:txBody>
      </p:sp>
      <p:sp>
        <p:nvSpPr>
          <p:cNvPr id="5" name="TextBox 4"/>
          <p:cNvSpPr txBox="1"/>
          <p:nvPr/>
        </p:nvSpPr>
        <p:spPr>
          <a:xfrm>
            <a:off x="626165" y="1194904"/>
            <a:ext cx="10833652" cy="338554"/>
          </a:xfrm>
          <a:prstGeom prst="rect">
            <a:avLst/>
          </a:prstGeom>
          <a:noFill/>
        </p:spPr>
        <p:txBody>
          <a:bodyPr wrap="square" rtlCol="0">
            <a:spAutoFit/>
          </a:bodyPr>
          <a:lstStyle/>
          <a:p>
            <a:r>
              <a:rPr lang="en-US" sz="1600" smtClean="0"/>
              <a:t>https://rawgit.com/OHI-Science/ohiprep/master/globalprep/ao/v2017/ao_need_data_prep.html</a:t>
            </a:r>
          </a:p>
        </p:txBody>
      </p:sp>
      <p:sp>
        <p:nvSpPr>
          <p:cNvPr id="6" name="TextBox 5"/>
          <p:cNvSpPr txBox="1"/>
          <p:nvPr/>
        </p:nvSpPr>
        <p:spPr>
          <a:xfrm>
            <a:off x="626165" y="1564236"/>
            <a:ext cx="10833652" cy="5632311"/>
          </a:xfrm>
          <a:prstGeom prst="rect">
            <a:avLst/>
          </a:prstGeom>
          <a:noFill/>
        </p:spPr>
        <p:txBody>
          <a:bodyPr wrap="square" rtlCol="0">
            <a:spAutoFit/>
          </a:bodyPr>
          <a:lstStyle/>
          <a:p>
            <a:r>
              <a:rPr lang="en-US" sz="2400" smtClean="0"/>
              <a:t>When preparing data:</a:t>
            </a:r>
          </a:p>
          <a:p>
            <a:pPr marL="457200" indent="-457200">
              <a:buAutoNum type="arabicPeriod"/>
            </a:pPr>
            <a:r>
              <a:rPr lang="en-US" sz="2400" smtClean="0"/>
              <a:t>Go through each line of code to understand what is happening and that everything is correct. This means breaking down dplyr chains and evaluating each step.</a:t>
            </a:r>
          </a:p>
          <a:p>
            <a:pPr marL="457200" indent="-457200">
              <a:buAutoNum type="arabicPeriod"/>
            </a:pPr>
            <a:endParaRPr lang="en-US" sz="2400" smtClean="0"/>
          </a:p>
          <a:p>
            <a:pPr marL="457200" indent="-457200">
              <a:buAutoNum type="arabicPeriod"/>
            </a:pPr>
            <a:r>
              <a:rPr lang="en-US" sz="2400" smtClean="0"/>
              <a:t>Use summary, unique, dim, length commands as well as figures to explore the data at different stages.</a:t>
            </a:r>
          </a:p>
          <a:p>
            <a:pPr marL="457200" indent="-457200">
              <a:buAutoNum type="arabicPeriod"/>
            </a:pPr>
            <a:endParaRPr lang="en-US" sz="2400" smtClean="0"/>
          </a:p>
          <a:p>
            <a:pPr marL="457200" indent="-457200">
              <a:buAutoNum type="arabicPeriod"/>
            </a:pPr>
            <a:r>
              <a:rPr lang="en-US" sz="2400" smtClean="0"/>
              <a:t>Check that the distribution of NA values makes sense (one of the most common mistakes) and that the size of the dataframe makes sense at each step.</a:t>
            </a:r>
          </a:p>
          <a:p>
            <a:pPr marL="457200" indent="-457200">
              <a:buAutoNum type="arabicPeriod"/>
            </a:pPr>
            <a:endParaRPr lang="en-US" sz="2400" smtClean="0"/>
          </a:p>
          <a:p>
            <a:pPr marL="457200" indent="-457200">
              <a:buAutoNum type="arabicPeriod"/>
            </a:pPr>
            <a:r>
              <a:rPr lang="en-US" sz="2400" smtClean="0"/>
              <a:t>Don't assume everything is correct!  There may have been changes to source data that throw off previous code.  We may have made a mistake.  And even if there aren't mistakes, there is usually room for improvement.</a:t>
            </a:r>
          </a:p>
          <a:p>
            <a:endParaRPr lang="en-US" sz="2400"/>
          </a:p>
        </p:txBody>
      </p:sp>
    </p:spTree>
    <p:extLst>
      <p:ext uri="{BB962C8B-B14F-4D97-AF65-F5344CB8AC3E}">
        <p14:creationId xmlns:p14="http://schemas.microsoft.com/office/powerpoint/2010/main" val="3626275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6165" y="487018"/>
            <a:ext cx="7663070" cy="707886"/>
          </a:xfrm>
          <a:prstGeom prst="rect">
            <a:avLst/>
          </a:prstGeom>
          <a:noFill/>
        </p:spPr>
        <p:txBody>
          <a:bodyPr wrap="square" rtlCol="0">
            <a:spAutoFit/>
          </a:bodyPr>
          <a:lstStyle/>
          <a:p>
            <a:r>
              <a:rPr lang="en-US" sz="4000" smtClean="0"/>
              <a:t>Exercise 1: AO dataprep</a:t>
            </a:r>
          </a:p>
        </p:txBody>
      </p:sp>
      <p:sp>
        <p:nvSpPr>
          <p:cNvPr id="5" name="TextBox 4"/>
          <p:cNvSpPr txBox="1"/>
          <p:nvPr/>
        </p:nvSpPr>
        <p:spPr>
          <a:xfrm>
            <a:off x="626165" y="1194904"/>
            <a:ext cx="10833652" cy="338554"/>
          </a:xfrm>
          <a:prstGeom prst="rect">
            <a:avLst/>
          </a:prstGeom>
          <a:noFill/>
        </p:spPr>
        <p:txBody>
          <a:bodyPr wrap="square" rtlCol="0">
            <a:spAutoFit/>
          </a:bodyPr>
          <a:lstStyle/>
          <a:p>
            <a:r>
              <a:rPr lang="en-US" sz="1600" smtClean="0"/>
              <a:t>https://rawgit.com/OHI-Science/ohiprep_v2018/master/globalprep/ao/v2017/ao_need_data_prep.html</a:t>
            </a:r>
          </a:p>
        </p:txBody>
      </p:sp>
      <p:sp>
        <p:nvSpPr>
          <p:cNvPr id="6" name="TextBox 5"/>
          <p:cNvSpPr txBox="1"/>
          <p:nvPr/>
        </p:nvSpPr>
        <p:spPr>
          <a:xfrm>
            <a:off x="626165" y="1564236"/>
            <a:ext cx="10833652" cy="4524315"/>
          </a:xfrm>
          <a:prstGeom prst="rect">
            <a:avLst/>
          </a:prstGeom>
          <a:noFill/>
        </p:spPr>
        <p:txBody>
          <a:bodyPr wrap="square" rtlCol="0">
            <a:spAutoFit/>
          </a:bodyPr>
          <a:lstStyle/>
          <a:p>
            <a:r>
              <a:rPr lang="en-US" sz="2400" smtClean="0"/>
              <a:t>I will walk through the following</a:t>
            </a:r>
          </a:p>
          <a:p>
            <a:pPr marL="457200" indent="-457200">
              <a:buAutoNum type="arabicPeriod"/>
            </a:pPr>
            <a:r>
              <a:rPr lang="en-US" sz="2400" smtClean="0"/>
              <a:t>How to set up a new folder for this year's assessment</a:t>
            </a:r>
          </a:p>
          <a:p>
            <a:pPr marL="457200" indent="-457200">
              <a:buAutoNum type="arabicPeriod"/>
            </a:pPr>
            <a:r>
              <a:rPr lang="en-US" sz="2400" smtClean="0"/>
              <a:t>How I painstakingly walk through a dataprep script</a:t>
            </a:r>
          </a:p>
          <a:p>
            <a:pPr marL="457200" indent="-457200">
              <a:buAutoNum type="arabicPeriod"/>
            </a:pPr>
            <a:endParaRPr lang="en-US" sz="2400"/>
          </a:p>
          <a:p>
            <a:r>
              <a:rPr lang="en-US" sz="2400" smtClean="0"/>
              <a:t>You will then:</a:t>
            </a:r>
          </a:p>
          <a:p>
            <a:pPr marL="457200" indent="-457200">
              <a:buAutoNum type="arabicPeriod"/>
            </a:pPr>
            <a:r>
              <a:rPr lang="en-US" sz="2400" smtClean="0"/>
              <a:t>Walk </a:t>
            </a:r>
            <a:r>
              <a:rPr lang="en-US" sz="2400" smtClean="0"/>
              <a:t>through at your own pace: OHI-Science/ohiprep_v2018/globalprep/ao/v2018/ao_need_data_prep.Rmd</a:t>
            </a:r>
            <a:endParaRPr lang="en-US" sz="2400"/>
          </a:p>
          <a:p>
            <a:pPr marL="457200" indent="-457200">
              <a:buAutoNum type="arabicPeriod"/>
            </a:pPr>
            <a:r>
              <a:rPr lang="en-US" sz="2400" smtClean="0"/>
              <a:t>Make any comments/edits etc. to make the data prep file more clear</a:t>
            </a:r>
          </a:p>
          <a:p>
            <a:pPr marL="457200" indent="-457200">
              <a:buAutoNum type="arabicPeriod"/>
            </a:pPr>
            <a:r>
              <a:rPr lang="en-US" sz="2400" smtClean="0"/>
              <a:t>Commit, but do NOT push changes</a:t>
            </a:r>
          </a:p>
          <a:p>
            <a:pPr marL="457200" indent="-457200">
              <a:buAutoNum type="arabicPeriod"/>
            </a:pPr>
            <a:endParaRPr lang="en-US" sz="2400"/>
          </a:p>
          <a:p>
            <a:r>
              <a:rPr lang="en-US" sz="2400" smtClean="0"/>
              <a:t>Together we will:</a:t>
            </a:r>
          </a:p>
          <a:p>
            <a:r>
              <a:rPr lang="en-US" sz="2400" smtClean="0"/>
              <a:t>Push changes and </a:t>
            </a:r>
            <a:r>
              <a:rPr lang="en-US" sz="2400" smtClean="0"/>
              <a:t>resolve merge </a:t>
            </a:r>
            <a:r>
              <a:rPr lang="en-US" sz="2400" smtClean="0"/>
              <a:t>conflicts</a:t>
            </a:r>
          </a:p>
        </p:txBody>
      </p:sp>
    </p:spTree>
    <p:extLst>
      <p:ext uri="{BB962C8B-B14F-4D97-AF65-F5344CB8AC3E}">
        <p14:creationId xmlns:p14="http://schemas.microsoft.com/office/powerpoint/2010/main" val="1289686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2528</TotalTime>
  <Words>466</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Exercise (25 min)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Frazier</dc:creator>
  <cp:lastModifiedBy>Melanie Frazier</cp:lastModifiedBy>
  <cp:revision>11</cp:revision>
  <dcterms:created xsi:type="dcterms:W3CDTF">2018-03-08T21:47:48Z</dcterms:created>
  <dcterms:modified xsi:type="dcterms:W3CDTF">2019-02-25T23:22:41Z</dcterms:modified>
</cp:coreProperties>
</file>