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59" r:id="rId6"/>
    <p:sldId id="261" r:id="rId7"/>
    <p:sldId id="263" r:id="rId8"/>
    <p:sldId id="262" r:id="rId9"/>
    <p:sldId id="264" r:id="rId10"/>
    <p:sldId id="258" r:id="rId11"/>
    <p:sldId id="265" r:id="rId12"/>
    <p:sldId id="266"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8" d="100"/>
          <a:sy n="118" d="100"/>
        </p:scale>
        <p:origin x="2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8DF065-2109-4FE1-9B02-7C1308B814F1}"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83363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8DF065-2109-4FE1-9B02-7C1308B814F1}"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4286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8DF065-2109-4FE1-9B02-7C1308B814F1}"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6690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8DF065-2109-4FE1-9B02-7C1308B814F1}"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523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DF065-2109-4FE1-9B02-7C1308B814F1}"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610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8DF065-2109-4FE1-9B02-7C1308B814F1}"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856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8DF065-2109-4FE1-9B02-7C1308B814F1}" type="datetimeFigureOut">
              <a:rPr lang="en-US" smtClean="0"/>
              <a:t>4/3/20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2694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8DF065-2109-4FE1-9B02-7C1308B814F1}" type="datetimeFigureOut">
              <a:rPr lang="en-US" smtClean="0"/>
              <a:t>4/3/20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9280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F065-2109-4FE1-9B02-7C1308B814F1}" type="datetimeFigureOut">
              <a:rPr lang="en-US" smtClean="0"/>
              <a:t>4/3/20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6662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1698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41551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F065-2109-4FE1-9B02-7C1308B814F1}" type="datetimeFigureOut">
              <a:rPr lang="en-US" smtClean="0"/>
              <a:t>4/3/20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1D5E-CF41-4087-BFBA-818C05B73E64}" type="slidenum">
              <a:rPr lang="en-US" smtClean="0"/>
              <a:t>‹#›</a:t>
            </a:fld>
            <a:endParaRPr lang="en-US"/>
          </a:p>
        </p:txBody>
      </p:sp>
    </p:spTree>
    <p:extLst>
      <p:ext uri="{BB962C8B-B14F-4D97-AF65-F5344CB8AC3E}">
        <p14:creationId xmlns:p14="http://schemas.microsoft.com/office/powerpoint/2010/main" val="139152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com/OHI-Science/ohi-global/draft/global_supplement/Supplement.html#1_the_theory" TargetMode="External"/><Relationship Id="rId2" Type="http://schemas.openxmlformats.org/officeDocument/2006/relationships/hyperlink" Target="https://raw.githack.com/OHI-Science/ohiprep_v2020/gh-pages/Reference/Lessons_in_OHI/explore_theory/exercise1.html" TargetMode="External"/><Relationship Id="rId1" Type="http://schemas.openxmlformats.org/officeDocument/2006/relationships/slideLayout" Target="../slideLayouts/slideLayout1.xml"/><Relationship Id="rId4" Type="http://schemas.openxmlformats.org/officeDocument/2006/relationships/hyperlink" Target="https://raw.githack.com/OHI-Science/ohi-global/published/documents/methods/Supplement.html#2_the_theory_of_oh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3785652"/>
          </a:xfrm>
          <a:prstGeom prst="rect">
            <a:avLst/>
          </a:prstGeom>
          <a:noFill/>
        </p:spPr>
        <p:txBody>
          <a:bodyPr wrap="square" rtlCol="0">
            <a:spAutoFit/>
          </a:bodyPr>
          <a:lstStyle/>
          <a:p>
            <a:r>
              <a:rPr lang="en-US" sz="4800"/>
              <a:t>Before we begin....</a:t>
            </a:r>
          </a:p>
          <a:p>
            <a:endParaRPr lang="en-US" sz="4800"/>
          </a:p>
          <a:p>
            <a:r>
              <a:rPr lang="en-US" sz="4800"/>
              <a:t>Any questions, comments, concerns?</a:t>
            </a:r>
          </a:p>
          <a:p>
            <a:r>
              <a:rPr lang="en-US" sz="4800"/>
              <a:t>Goals from last week?</a:t>
            </a:r>
          </a:p>
          <a:p>
            <a:r>
              <a:rPr lang="en-US" sz="4800"/>
              <a:t>Goals for next week?</a:t>
            </a:r>
          </a:p>
        </p:txBody>
      </p:sp>
    </p:spTree>
    <p:extLst>
      <p:ext uri="{BB962C8B-B14F-4D97-AF65-F5344CB8AC3E}">
        <p14:creationId xmlns:p14="http://schemas.microsoft.com/office/powerpoint/2010/main" val="360066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i="1"/>
              <a:t>Part 2</a:t>
            </a:r>
            <a:r>
              <a:rPr lang="en-US" sz="4800"/>
              <a:t> </a:t>
            </a:r>
          </a:p>
          <a:p>
            <a:r>
              <a:rPr lang="en-US" sz="4800"/>
              <a:t>Theory and models of the Ocean Health Index</a:t>
            </a:r>
          </a:p>
        </p:txBody>
      </p:sp>
    </p:spTree>
    <p:extLst>
      <p:ext uri="{BB962C8B-B14F-4D97-AF65-F5344CB8AC3E}">
        <p14:creationId xmlns:p14="http://schemas.microsoft.com/office/powerpoint/2010/main" val="129990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2</a:t>
            </a:r>
          </a:p>
          <a:p>
            <a:r>
              <a:rPr lang="en-US"/>
              <a:t>Theory and models of the Ocean Health Index</a:t>
            </a:r>
          </a:p>
        </p:txBody>
      </p:sp>
      <p:sp>
        <p:nvSpPr>
          <p:cNvPr id="3" name="TextBox 2"/>
          <p:cNvSpPr txBox="1"/>
          <p:nvPr/>
        </p:nvSpPr>
        <p:spPr>
          <a:xfrm>
            <a:off x="619062" y="971670"/>
            <a:ext cx="10890451" cy="830997"/>
          </a:xfrm>
          <a:prstGeom prst="rect">
            <a:avLst/>
          </a:prstGeom>
          <a:noFill/>
        </p:spPr>
        <p:txBody>
          <a:bodyPr wrap="square" rtlCol="0">
            <a:spAutoFit/>
          </a:bodyPr>
          <a:lstStyle/>
          <a:p>
            <a:r>
              <a:rPr lang="en-US" sz="4800" b="1"/>
              <a:t>What is the Ocean Health Index?</a:t>
            </a:r>
          </a:p>
        </p:txBody>
      </p:sp>
      <p:sp>
        <p:nvSpPr>
          <p:cNvPr id="5" name="TextBox 4"/>
          <p:cNvSpPr txBox="1"/>
          <p:nvPr/>
        </p:nvSpPr>
        <p:spPr>
          <a:xfrm>
            <a:off x="815008" y="1802667"/>
            <a:ext cx="10783957" cy="4832092"/>
          </a:xfrm>
          <a:prstGeom prst="rect">
            <a:avLst/>
          </a:prstGeom>
          <a:noFill/>
        </p:spPr>
        <p:txBody>
          <a:bodyPr wrap="square" rtlCol="0">
            <a:spAutoFit/>
          </a:bodyPr>
          <a:lstStyle/>
          <a:p>
            <a:r>
              <a:rPr lang="en-US" sz="2400"/>
              <a:t>The Ocean Health Index is a framework that provides a comprehensive assessment of ocean health!</a:t>
            </a:r>
          </a:p>
          <a:p>
            <a:endParaRPr lang="en-US" sz="2000"/>
          </a:p>
          <a:p>
            <a:r>
              <a:rPr lang="en-US" sz="2000" b="1"/>
              <a:t>Human-centric</a:t>
            </a:r>
          </a:p>
          <a:p>
            <a:pPr marL="342900" indent="-342900">
              <a:buFont typeface="Arial" panose="020B0604020202020204" pitchFamily="34" charset="0"/>
              <a:buChar char="•"/>
            </a:pPr>
            <a:r>
              <a:rPr lang="en-US" sz="2000"/>
              <a:t>Measures the health of resources that are directly important to humans</a:t>
            </a:r>
          </a:p>
          <a:p>
            <a:pPr marL="342900" indent="-342900">
              <a:buFont typeface="Arial" panose="020B0604020202020204" pitchFamily="34" charset="0"/>
              <a:buChar char="•"/>
            </a:pPr>
            <a:r>
              <a:rPr lang="en-US" sz="2000"/>
              <a:t>Rewards the </a:t>
            </a:r>
            <a:r>
              <a:rPr lang="en-US" sz="2000" i="1"/>
              <a:t>sustainable</a:t>
            </a:r>
            <a:r>
              <a:rPr lang="en-US" sz="2000"/>
              <a:t> extraction of resources from the ocean</a:t>
            </a:r>
          </a:p>
          <a:p>
            <a:pPr marL="342900" indent="-342900">
              <a:buAutoNum type="arabicPeriod"/>
            </a:pPr>
            <a:endParaRPr lang="en-US" sz="2000"/>
          </a:p>
          <a:p>
            <a:r>
              <a:rPr lang="en-US" sz="2000" b="1"/>
              <a:t>Adaptable</a:t>
            </a:r>
          </a:p>
          <a:p>
            <a:pPr marL="342900" indent="-342900">
              <a:buFont typeface="Arial" panose="020B0604020202020204" pitchFamily="34" charset="0"/>
              <a:buChar char="•"/>
            </a:pPr>
            <a:r>
              <a:rPr lang="en-US" sz="2000"/>
              <a:t>Can be applied to smaller spatial scales</a:t>
            </a:r>
          </a:p>
          <a:p>
            <a:pPr marL="342900" indent="-342900">
              <a:buFont typeface="Arial" panose="020B0604020202020204" pitchFamily="34" charset="0"/>
              <a:buChar char="•"/>
            </a:pPr>
            <a:r>
              <a:rPr lang="en-US" sz="2000"/>
              <a:t>Models can be adapted to better match the needs of different regions</a:t>
            </a:r>
          </a:p>
          <a:p>
            <a:pPr marL="342900" indent="-342900">
              <a:buFont typeface="Arial" panose="020B0604020202020204" pitchFamily="34" charset="0"/>
              <a:buChar char="•"/>
            </a:pPr>
            <a:endParaRPr lang="en-US" sz="2000"/>
          </a:p>
          <a:p>
            <a:r>
              <a:rPr lang="en-US" sz="2000" b="1"/>
              <a:t>Comprehensive</a:t>
            </a:r>
          </a:p>
          <a:p>
            <a:pPr marL="342900" indent="-342900">
              <a:buFont typeface="Arial" panose="020B0604020202020204" pitchFamily="34" charset="0"/>
              <a:buChar char="•"/>
            </a:pPr>
            <a:r>
              <a:rPr lang="en-US" sz="2000"/>
              <a:t>Nearly 100 datasets are used to estimate Index scores</a:t>
            </a:r>
          </a:p>
          <a:p>
            <a:pPr marL="342900" indent="-342900">
              <a:buFont typeface="Arial" panose="020B0604020202020204" pitchFamily="34" charset="0"/>
              <a:buChar char="•"/>
            </a:pPr>
            <a:r>
              <a:rPr lang="en-US" sz="2000"/>
              <a:t>Combines lots of data (status, pressures, resilience, etc.) and indicators in a clever way to obtain a comprehensive view of ocean health</a:t>
            </a:r>
          </a:p>
        </p:txBody>
      </p:sp>
    </p:spTree>
    <p:extLst>
      <p:ext uri="{BB962C8B-B14F-4D97-AF65-F5344CB8AC3E}">
        <p14:creationId xmlns:p14="http://schemas.microsoft.com/office/powerpoint/2010/main" val="14516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677025" y="2437819"/>
            <a:ext cx="4649926" cy="3643554"/>
            <a:chOff x="6677025" y="2437819"/>
            <a:chExt cx="4649926" cy="3643554"/>
          </a:xfrm>
        </p:grpSpPr>
        <p:pic>
          <p:nvPicPr>
            <p:cNvPr id="2" name="Picture 1"/>
            <p:cNvPicPr>
              <a:picLocks noChangeAspect="1"/>
            </p:cNvPicPr>
            <p:nvPr/>
          </p:nvPicPr>
          <p:blipFill>
            <a:blip r:embed="rId2"/>
            <a:stretch>
              <a:fillRect/>
            </a:stretch>
          </p:blipFill>
          <p:spPr>
            <a:xfrm>
              <a:off x="6677025" y="2437819"/>
              <a:ext cx="4649926" cy="3643554"/>
            </a:xfrm>
            <a:prstGeom prst="rect">
              <a:avLst/>
            </a:prstGeom>
          </p:spPr>
        </p:pic>
        <p:sp>
          <p:nvSpPr>
            <p:cNvPr id="5" name="Rectangle 4"/>
            <p:cNvSpPr/>
            <p:nvPr/>
          </p:nvSpPr>
          <p:spPr>
            <a:xfrm>
              <a:off x="6819900" y="3181350"/>
              <a:ext cx="266700" cy="276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2</a:t>
            </a:r>
          </a:p>
          <a:p>
            <a:r>
              <a:rPr lang="en-US"/>
              <a:t>Theory and models of the Ocean Health Index</a:t>
            </a:r>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a:t>Breakdown of Index scores</a:t>
            </a:r>
          </a:p>
        </p:txBody>
      </p:sp>
      <p:sp>
        <p:nvSpPr>
          <p:cNvPr id="6" name="Rectangle 5"/>
          <p:cNvSpPr/>
          <p:nvPr/>
        </p:nvSpPr>
        <p:spPr>
          <a:xfrm>
            <a:off x="619062" y="1887692"/>
            <a:ext cx="6467538" cy="1569660"/>
          </a:xfrm>
          <a:prstGeom prst="rect">
            <a:avLst/>
          </a:prstGeom>
        </p:spPr>
        <p:txBody>
          <a:bodyPr wrap="square">
            <a:spAutoFit/>
          </a:bodyPr>
          <a:lstStyle/>
          <a:p>
            <a:r>
              <a:rPr lang="en-US" sz="2400" b="1"/>
              <a:t>Regional Index score</a:t>
            </a:r>
          </a:p>
          <a:p>
            <a:r>
              <a:rPr lang="en-US" sz="2400"/>
              <a:t>Overall measure of how well a region is managing the resources we want and need from the ocean based on performance of 10 goals</a:t>
            </a:r>
          </a:p>
        </p:txBody>
      </p:sp>
    </p:spTree>
    <p:extLst>
      <p:ext uri="{BB962C8B-B14F-4D97-AF65-F5344CB8AC3E}">
        <p14:creationId xmlns:p14="http://schemas.microsoft.com/office/powerpoint/2010/main" val="3436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ire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7313" y="1887692"/>
            <a:ext cx="244409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2</a:t>
            </a:r>
          </a:p>
          <a:p>
            <a:r>
              <a:rPr lang="en-US"/>
              <a:t>Theory and models of the Ocean Health Index</a:t>
            </a:r>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a:t>Breakdown of Index scores</a:t>
            </a:r>
          </a:p>
        </p:txBody>
      </p:sp>
      <p:sp>
        <p:nvSpPr>
          <p:cNvPr id="6" name="Rectangle 5"/>
          <p:cNvSpPr/>
          <p:nvPr/>
        </p:nvSpPr>
        <p:spPr>
          <a:xfrm>
            <a:off x="619062" y="1887692"/>
            <a:ext cx="6467538" cy="369332"/>
          </a:xfrm>
          <a:prstGeom prst="rect">
            <a:avLst/>
          </a:prstGeom>
        </p:spPr>
        <p:txBody>
          <a:bodyPr wrap="square">
            <a:spAutoFit/>
          </a:bodyPr>
          <a:lstStyle/>
          <a:p>
            <a:r>
              <a:rPr lang="en-US" b="1"/>
              <a:t>What does the score measure???</a:t>
            </a:r>
          </a:p>
        </p:txBody>
      </p:sp>
      <p:sp>
        <p:nvSpPr>
          <p:cNvPr id="7" name="Rectangle 6"/>
          <p:cNvSpPr/>
          <p:nvPr/>
        </p:nvSpPr>
        <p:spPr>
          <a:xfrm>
            <a:off x="9475742" y="3787679"/>
            <a:ext cx="2395668" cy="738664"/>
          </a:xfrm>
          <a:prstGeom prst="rect">
            <a:avLst/>
          </a:prstGeom>
        </p:spPr>
        <p:txBody>
          <a:bodyPr wrap="square">
            <a:spAutoFit/>
          </a:bodyPr>
          <a:lstStyle/>
          <a:p>
            <a:pPr algn="ctr"/>
            <a:r>
              <a:rPr lang="en-US" sz="1400"/>
              <a:t>Average of </a:t>
            </a:r>
            <a:r>
              <a:rPr lang="en-US" sz="1400" b="1" i="1"/>
              <a:t>current</a:t>
            </a:r>
            <a:r>
              <a:rPr lang="en-US" sz="1400"/>
              <a:t> status </a:t>
            </a:r>
          </a:p>
          <a:p>
            <a:pPr algn="ctr"/>
            <a:r>
              <a:rPr lang="en-US" sz="1400"/>
              <a:t>and </a:t>
            </a:r>
            <a:r>
              <a:rPr lang="en-US" sz="1400" b="1" i="1"/>
              <a:t>predicted future status</a:t>
            </a:r>
            <a:r>
              <a:rPr lang="en-US" sz="1400"/>
              <a:t> in 5 years</a:t>
            </a:r>
          </a:p>
        </p:txBody>
      </p:sp>
      <p:sp>
        <p:nvSpPr>
          <p:cNvPr id="8" name="Rectangle 7"/>
          <p:cNvSpPr/>
          <p:nvPr/>
        </p:nvSpPr>
        <p:spPr>
          <a:xfrm>
            <a:off x="6715062" y="1912019"/>
            <a:ext cx="2530807" cy="523220"/>
          </a:xfrm>
          <a:prstGeom prst="rect">
            <a:avLst/>
          </a:prstGeom>
        </p:spPr>
        <p:txBody>
          <a:bodyPr wrap="square">
            <a:spAutoFit/>
          </a:bodyPr>
          <a:lstStyle/>
          <a:p>
            <a:r>
              <a:rPr lang="en-US" sz="1400"/>
              <a:t>Current state of the goal relative to some desired reference point</a:t>
            </a:r>
          </a:p>
        </p:txBody>
      </p:sp>
      <p:sp>
        <p:nvSpPr>
          <p:cNvPr id="9" name="Rectangle 8"/>
          <p:cNvSpPr/>
          <p:nvPr/>
        </p:nvSpPr>
        <p:spPr>
          <a:xfrm>
            <a:off x="7086600" y="4894067"/>
            <a:ext cx="5053426" cy="1169551"/>
          </a:xfrm>
          <a:prstGeom prst="rect">
            <a:avLst/>
          </a:prstGeom>
        </p:spPr>
        <p:txBody>
          <a:bodyPr wrap="square">
            <a:spAutoFit/>
          </a:bodyPr>
          <a:lstStyle/>
          <a:p>
            <a:r>
              <a:rPr lang="en-US" sz="1400"/>
              <a:t>An estimate of the goal's future status in 5 years, based:</a:t>
            </a:r>
          </a:p>
          <a:p>
            <a:pPr marL="285750" indent="-285750">
              <a:buFont typeface="Arial" panose="020B0604020202020204" pitchFamily="34" charset="0"/>
              <a:buChar char="•"/>
            </a:pPr>
            <a:r>
              <a:rPr lang="en-US" sz="1400"/>
              <a:t>current status</a:t>
            </a:r>
          </a:p>
          <a:p>
            <a:pPr marL="285750" indent="-285750">
              <a:buFont typeface="Arial" panose="020B0604020202020204" pitchFamily="34" charset="0"/>
              <a:buChar char="•"/>
            </a:pPr>
            <a:r>
              <a:rPr lang="en-US" sz="1400"/>
              <a:t>recent changes in status (i.e., trend), </a:t>
            </a:r>
          </a:p>
          <a:p>
            <a:pPr marL="285750" indent="-285750">
              <a:buFont typeface="Arial" panose="020B0604020202020204" pitchFamily="34" charset="0"/>
              <a:buChar char="•"/>
            </a:pPr>
            <a:r>
              <a:rPr lang="en-US" sz="1400"/>
              <a:t>factors that threaten goal (i.e., pressure)</a:t>
            </a:r>
          </a:p>
          <a:p>
            <a:pPr marL="285750" indent="-285750">
              <a:buFont typeface="Arial" panose="020B0604020202020204" pitchFamily="34" charset="0"/>
              <a:buChar char="•"/>
            </a:pPr>
            <a:r>
              <a:rPr lang="en-US" sz="1400"/>
              <a:t>factors that preserve and protect goal (i.e., resilience)</a:t>
            </a:r>
          </a:p>
        </p:txBody>
      </p:sp>
      <p:sp>
        <p:nvSpPr>
          <p:cNvPr id="11" name="Rounded Rectangle 10"/>
          <p:cNvSpPr/>
          <p:nvPr/>
        </p:nvSpPr>
        <p:spPr>
          <a:xfrm>
            <a:off x="9515475" y="2952750"/>
            <a:ext cx="1000125" cy="65722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59943" y="2963644"/>
            <a:ext cx="750882" cy="646331"/>
          </a:xfrm>
          <a:prstGeom prst="rect">
            <a:avLst/>
          </a:prstGeom>
        </p:spPr>
        <p:txBody>
          <a:bodyPr wrap="square">
            <a:spAutoFit/>
          </a:bodyPr>
          <a:lstStyle/>
          <a:p>
            <a:pPr algn="ctr"/>
            <a:r>
              <a:rPr lang="en-US" b="1"/>
              <a:t>goal score</a:t>
            </a:r>
          </a:p>
        </p:txBody>
      </p:sp>
      <p:grpSp>
        <p:nvGrpSpPr>
          <p:cNvPr id="46" name="Group 45"/>
          <p:cNvGrpSpPr/>
          <p:nvPr/>
        </p:nvGrpSpPr>
        <p:grpSpPr>
          <a:xfrm>
            <a:off x="7512382" y="2501537"/>
            <a:ext cx="2003093" cy="2266950"/>
            <a:chOff x="7512382" y="2501537"/>
            <a:chExt cx="2003093" cy="2266950"/>
          </a:xfrm>
        </p:grpSpPr>
        <p:sp>
          <p:nvSpPr>
            <p:cNvPr id="14" name="Rounded Rectangle 13"/>
            <p:cNvSpPr/>
            <p:nvPr/>
          </p:nvSpPr>
          <p:spPr>
            <a:xfrm>
              <a:off x="7512382" y="2501537"/>
              <a:ext cx="1000125" cy="657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584560" y="2537761"/>
              <a:ext cx="875504" cy="584775"/>
            </a:xfrm>
            <a:prstGeom prst="rect">
              <a:avLst/>
            </a:prstGeom>
          </p:spPr>
          <p:txBody>
            <a:bodyPr wrap="square">
              <a:spAutoFit/>
            </a:bodyPr>
            <a:lstStyle/>
            <a:p>
              <a:pPr algn="ctr"/>
              <a:r>
                <a:rPr lang="en-US" sz="1600" b="1"/>
                <a:t>current status</a:t>
              </a:r>
            </a:p>
          </p:txBody>
        </p:sp>
        <p:sp>
          <p:nvSpPr>
            <p:cNvPr id="16" name="Rounded Rectangle 15"/>
            <p:cNvSpPr/>
            <p:nvPr/>
          </p:nvSpPr>
          <p:spPr>
            <a:xfrm>
              <a:off x="7512725" y="4111262"/>
              <a:ext cx="1000125" cy="657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52032" y="4157011"/>
              <a:ext cx="750882" cy="584775"/>
            </a:xfrm>
            <a:prstGeom prst="rect">
              <a:avLst/>
            </a:prstGeom>
          </p:spPr>
          <p:txBody>
            <a:bodyPr wrap="square">
              <a:spAutoFit/>
            </a:bodyPr>
            <a:lstStyle/>
            <a:p>
              <a:pPr algn="ctr"/>
              <a:r>
                <a:rPr lang="en-US" sz="1600" b="1"/>
                <a:t>future status</a:t>
              </a:r>
            </a:p>
          </p:txBody>
        </p:sp>
        <p:cxnSp>
          <p:nvCxnSpPr>
            <p:cNvPr id="22" name="Elbow Connector 21"/>
            <p:cNvCxnSpPr>
              <a:stCxn id="14" idx="3"/>
              <a:endCxn id="11" idx="1"/>
            </p:cNvCxnSpPr>
            <p:nvPr/>
          </p:nvCxnSpPr>
          <p:spPr>
            <a:xfrm>
              <a:off x="8512507" y="2830150"/>
              <a:ext cx="1002968" cy="4512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3"/>
              <a:endCxn id="11" idx="1"/>
            </p:cNvCxnSpPr>
            <p:nvPr/>
          </p:nvCxnSpPr>
          <p:spPr>
            <a:xfrm flipV="1">
              <a:off x="8512850" y="3281363"/>
              <a:ext cx="1002625" cy="115851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517984" y="3253455"/>
            <a:ext cx="3013015" cy="2545776"/>
            <a:chOff x="4529081" y="3243930"/>
            <a:chExt cx="3013015" cy="2545776"/>
          </a:xfrm>
        </p:grpSpPr>
        <p:cxnSp>
          <p:nvCxnSpPr>
            <p:cNvPr id="33" name="Elbow Connector 32"/>
            <p:cNvCxnSpPr>
              <a:stCxn id="27" idx="3"/>
              <a:endCxn id="16" idx="1"/>
            </p:cNvCxnSpPr>
            <p:nvPr/>
          </p:nvCxnSpPr>
          <p:spPr>
            <a:xfrm flipV="1">
              <a:off x="5570421" y="4439875"/>
              <a:ext cx="1942304" cy="102121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9" idx="3"/>
              <a:endCxn id="16" idx="1"/>
            </p:cNvCxnSpPr>
            <p:nvPr/>
          </p:nvCxnSpPr>
          <p:spPr>
            <a:xfrm flipV="1">
              <a:off x="5544346" y="4439875"/>
              <a:ext cx="1968379" cy="11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529081" y="3243930"/>
              <a:ext cx="3013015" cy="2545776"/>
              <a:chOff x="4499710" y="3241886"/>
              <a:chExt cx="3013015" cy="2545776"/>
            </a:xfrm>
          </p:grpSpPr>
          <p:sp>
            <p:nvSpPr>
              <p:cNvPr id="27" name="Rounded Rectangle 26"/>
              <p:cNvSpPr/>
              <p:nvPr/>
            </p:nvSpPr>
            <p:spPr>
              <a:xfrm>
                <a:off x="4540925" y="5130437"/>
                <a:ext cx="1000125" cy="6572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53907" y="5289772"/>
                <a:ext cx="987143" cy="338554"/>
              </a:xfrm>
              <a:prstGeom prst="rect">
                <a:avLst/>
              </a:prstGeom>
            </p:spPr>
            <p:txBody>
              <a:bodyPr wrap="square">
                <a:spAutoFit/>
              </a:bodyPr>
              <a:lstStyle/>
              <a:p>
                <a:pPr algn="ctr"/>
                <a:r>
                  <a:rPr lang="en-US" sz="1600" b="1"/>
                  <a:t>resilience</a:t>
                </a:r>
              </a:p>
            </p:txBody>
          </p:sp>
          <p:sp>
            <p:nvSpPr>
              <p:cNvPr id="29" name="Rounded Rectangle 28"/>
              <p:cNvSpPr/>
              <p:nvPr/>
            </p:nvSpPr>
            <p:spPr>
              <a:xfrm>
                <a:off x="4514850" y="4110324"/>
                <a:ext cx="1000125" cy="6572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16100" y="4240463"/>
                <a:ext cx="1000125" cy="338554"/>
              </a:xfrm>
              <a:prstGeom prst="rect">
                <a:avLst/>
              </a:prstGeom>
            </p:spPr>
            <p:txBody>
              <a:bodyPr wrap="square">
                <a:spAutoFit/>
              </a:bodyPr>
              <a:lstStyle/>
              <a:p>
                <a:pPr algn="ctr"/>
                <a:r>
                  <a:rPr lang="en-US" sz="1600" b="1"/>
                  <a:t>pressures</a:t>
                </a:r>
              </a:p>
            </p:txBody>
          </p:sp>
          <p:sp>
            <p:nvSpPr>
              <p:cNvPr id="31" name="Rounded Rectangle 30"/>
              <p:cNvSpPr/>
              <p:nvPr/>
            </p:nvSpPr>
            <p:spPr>
              <a:xfrm>
                <a:off x="4499710" y="3241886"/>
                <a:ext cx="1000125" cy="6572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39017" y="3401935"/>
                <a:ext cx="750882" cy="338554"/>
              </a:xfrm>
              <a:prstGeom prst="rect">
                <a:avLst/>
              </a:prstGeom>
            </p:spPr>
            <p:txBody>
              <a:bodyPr wrap="square">
                <a:spAutoFit/>
              </a:bodyPr>
              <a:lstStyle/>
              <a:p>
                <a:pPr algn="ctr"/>
                <a:r>
                  <a:rPr lang="en-US" sz="1600" b="1"/>
                  <a:t>trend</a:t>
                </a:r>
              </a:p>
            </p:txBody>
          </p:sp>
          <p:cxnSp>
            <p:nvCxnSpPr>
              <p:cNvPr id="37" name="Elbow Connector 36"/>
              <p:cNvCxnSpPr>
                <a:stCxn id="31" idx="3"/>
                <a:endCxn id="16" idx="1"/>
              </p:cNvCxnSpPr>
              <p:nvPr/>
            </p:nvCxnSpPr>
            <p:spPr>
              <a:xfrm>
                <a:off x="5499835" y="3570499"/>
                <a:ext cx="2012890" cy="869376"/>
              </a:xfrm>
              <a:prstGeom prst="bentConnector3">
                <a:avLst>
                  <a:gd name="adj1" fmla="val 74133"/>
                </a:avLst>
              </a:prstGeom>
              <a:ln w="76200">
                <a:tailEnd type="triangle"/>
              </a:ln>
            </p:spPr>
            <p:style>
              <a:lnRef idx="1">
                <a:schemeClr val="accent1"/>
              </a:lnRef>
              <a:fillRef idx="0">
                <a:schemeClr val="accent1"/>
              </a:fillRef>
              <a:effectRef idx="0">
                <a:schemeClr val="accent1"/>
              </a:effectRef>
              <a:fontRef idx="minor">
                <a:schemeClr val="tx1"/>
              </a:fontRef>
            </p:style>
          </p:cxnSp>
        </p:grpSp>
      </p:grpSp>
      <p:cxnSp>
        <p:nvCxnSpPr>
          <p:cNvPr id="43" name="Straight Arrow Connector 42"/>
          <p:cNvCxnSpPr>
            <a:stCxn id="14" idx="2"/>
            <a:endCxn id="16" idx="0"/>
          </p:cNvCxnSpPr>
          <p:nvPr/>
        </p:nvCxnSpPr>
        <p:spPr>
          <a:xfrm>
            <a:off x="8012445" y="3158762"/>
            <a:ext cx="343" cy="952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5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righ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2</a:t>
            </a:r>
          </a:p>
          <a:p>
            <a:r>
              <a:rPr lang="en-US"/>
              <a:t>Theory and models of the Ocean Health Index</a:t>
            </a:r>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a:t>Getting familiar with the OHI</a:t>
            </a:r>
          </a:p>
        </p:txBody>
      </p:sp>
      <p:sp>
        <p:nvSpPr>
          <p:cNvPr id="6" name="Rectangle 5"/>
          <p:cNvSpPr/>
          <p:nvPr/>
        </p:nvSpPr>
        <p:spPr>
          <a:xfrm>
            <a:off x="718453" y="1887692"/>
            <a:ext cx="10085382" cy="4462760"/>
          </a:xfrm>
          <a:prstGeom prst="rect">
            <a:avLst/>
          </a:prstGeom>
        </p:spPr>
        <p:txBody>
          <a:bodyPr wrap="square">
            <a:spAutoFit/>
          </a:bodyPr>
          <a:lstStyle/>
          <a:p>
            <a:r>
              <a:rPr lang="en-US" sz="3200" b="1" dirty="0"/>
              <a:t>Your Mission</a:t>
            </a:r>
          </a:p>
          <a:p>
            <a:endParaRPr lang="en-US" b="1" dirty="0"/>
          </a:p>
          <a:p>
            <a:r>
              <a:rPr lang="en-US" dirty="0"/>
              <a:t>Work together to answer the questions in this worksheet:</a:t>
            </a:r>
          </a:p>
          <a:p>
            <a:endParaRPr lang="en-US" dirty="0"/>
          </a:p>
          <a:p>
            <a:r>
              <a:rPr lang="en-US" dirty="0">
                <a:hlinkClick r:id="rId2"/>
              </a:rPr>
              <a:t>https://raw.githack.com/OHI-Science/ohiprep_v2020/gh-pages/Reference/Lessons_in_OHI/explore_theory/exercise1.html</a:t>
            </a:r>
            <a:endParaRPr lang="en-US" dirty="0"/>
          </a:p>
          <a:p>
            <a:r>
              <a:rPr lang="en-US" dirty="0"/>
              <a:t>All the information you need should be in the OHI global method document:</a:t>
            </a:r>
          </a:p>
          <a:p>
            <a:endParaRPr lang="en-US" dirty="0">
              <a:hlinkClick r:id="rId3"/>
            </a:endParaRPr>
          </a:p>
          <a:p>
            <a:r>
              <a:rPr lang="en-US" dirty="0">
                <a:hlinkClick r:id="rId4"/>
              </a:rPr>
              <a:t>https://raw.githack.com/OHI-Science/ohi-global/published/documents/methods/Supplement.html#2_the_theory_of_ohi</a:t>
            </a:r>
            <a:endParaRPr lang="en-US" dirty="0"/>
          </a:p>
          <a:p>
            <a:endParaRPr lang="en-US" dirty="0"/>
          </a:p>
          <a:p>
            <a:r>
              <a:rPr lang="en-US" b="1" i="1" dirty="0"/>
              <a:t>Slack me if you have questions or want any hints! I will check in every once in a while to see how you are doing! We will discuss this assignment next week!</a:t>
            </a:r>
          </a:p>
          <a:p>
            <a:endParaRPr lang="en-US" dirty="0"/>
          </a:p>
          <a:p>
            <a:endParaRPr lang="en-US" dirty="0"/>
          </a:p>
        </p:txBody>
      </p:sp>
    </p:spTree>
    <p:extLst>
      <p:ext uri="{BB962C8B-B14F-4D97-AF65-F5344CB8AC3E}">
        <p14:creationId xmlns:p14="http://schemas.microsoft.com/office/powerpoint/2010/main" val="414167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79" y="450455"/>
            <a:ext cx="7543091" cy="3477875"/>
          </a:xfrm>
          <a:prstGeom prst="rect">
            <a:avLst/>
          </a:prstGeom>
          <a:noFill/>
        </p:spPr>
        <p:txBody>
          <a:bodyPr wrap="square" rtlCol="0">
            <a:spAutoFit/>
          </a:bodyPr>
          <a:lstStyle/>
          <a:p>
            <a:r>
              <a:rPr lang="en-US" sz="4800" b="1" dirty="0"/>
              <a:t>Today's Plan</a:t>
            </a:r>
          </a:p>
          <a:p>
            <a:r>
              <a:rPr lang="en-US" sz="2400" dirty="0"/>
              <a:t>Last week's assignment</a:t>
            </a:r>
          </a:p>
          <a:p>
            <a:endParaRPr lang="en-US" sz="2800" b="1" dirty="0"/>
          </a:p>
          <a:p>
            <a:pPr marL="514350" indent="-514350">
              <a:buAutoNum type="arabicPeriod"/>
            </a:pPr>
            <a:r>
              <a:rPr lang="en-US" sz="2000" b="1" dirty="0"/>
              <a:t>Overview of workflow</a:t>
            </a:r>
          </a:p>
          <a:p>
            <a:pPr marL="514350" indent="-514350">
              <a:buAutoNum type="arabicPeriod"/>
            </a:pPr>
            <a:r>
              <a:rPr lang="en-US" sz="2000" b="1" dirty="0"/>
              <a:t>Overview of OHI theory and scores</a:t>
            </a:r>
          </a:p>
          <a:p>
            <a:endParaRPr lang="en-US" sz="2000" b="1" dirty="0"/>
          </a:p>
          <a:p>
            <a:r>
              <a:rPr lang="en-US" sz="2000" b="1" dirty="0"/>
              <a:t>Work as a team on OHI assignment</a:t>
            </a:r>
          </a:p>
          <a:p>
            <a:endParaRPr lang="en-US" sz="2000" b="1" dirty="0"/>
          </a:p>
          <a:p>
            <a:r>
              <a:rPr lang="en-US" sz="2000" b="1" dirty="0"/>
              <a:t> </a:t>
            </a:r>
          </a:p>
        </p:txBody>
      </p:sp>
    </p:spTree>
    <p:extLst>
      <p:ext uri="{BB962C8B-B14F-4D97-AF65-F5344CB8AC3E}">
        <p14:creationId xmlns:p14="http://schemas.microsoft.com/office/powerpoint/2010/main" val="308650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i="1"/>
              <a:t>Part 1</a:t>
            </a:r>
          </a:p>
          <a:p>
            <a:r>
              <a:rPr lang="en-US" sz="4800"/>
              <a:t>A super brief overview of our workflow!</a:t>
            </a:r>
          </a:p>
        </p:txBody>
      </p:sp>
    </p:spTree>
    <p:extLst>
      <p:ext uri="{BB962C8B-B14F-4D97-AF65-F5344CB8AC3E}">
        <p14:creationId xmlns:p14="http://schemas.microsoft.com/office/powerpoint/2010/main" val="42385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1</a:t>
            </a:r>
          </a:p>
          <a:p>
            <a:r>
              <a:rPr lang="en-US"/>
              <a:t>A super brief overview of our workflow!</a:t>
            </a:r>
          </a:p>
        </p:txBody>
      </p:sp>
      <p:sp>
        <p:nvSpPr>
          <p:cNvPr id="3" name="TextBox 2"/>
          <p:cNvSpPr txBox="1"/>
          <p:nvPr/>
        </p:nvSpPr>
        <p:spPr>
          <a:xfrm>
            <a:off x="285748" y="1221922"/>
            <a:ext cx="7053943" cy="5262979"/>
          </a:xfrm>
          <a:prstGeom prst="rect">
            <a:avLst/>
          </a:prstGeom>
          <a:noFill/>
        </p:spPr>
        <p:txBody>
          <a:bodyPr wrap="square" rtlCol="0">
            <a:spAutoFit/>
          </a:bodyPr>
          <a:lstStyle/>
          <a:p>
            <a:r>
              <a:rPr lang="en-US" sz="2400" b="1"/>
              <a:t>Nearly all the files we use to calculate the global OHI are located on Github under the OHI-Science organization</a:t>
            </a:r>
          </a:p>
          <a:p>
            <a:endParaRPr lang="en-US" sz="2400" b="1"/>
          </a:p>
          <a:p>
            <a:endParaRPr lang="en-US" sz="2400" b="1"/>
          </a:p>
          <a:p>
            <a:r>
              <a:rPr lang="en-US" sz="2400" b="1" u="sng"/>
              <a:t>Git</a:t>
            </a:r>
            <a:r>
              <a:rPr lang="en-US" sz="2400"/>
              <a:t> A version control system used to track changes in 	files and coordinate work</a:t>
            </a:r>
          </a:p>
          <a:p>
            <a:endParaRPr lang="en-US" sz="2400"/>
          </a:p>
          <a:p>
            <a:pPr marL="514350" indent="-514350"/>
            <a:endParaRPr lang="en-US" sz="2400" b="1" u="sng"/>
          </a:p>
          <a:p>
            <a:pPr marL="514350" indent="-514350"/>
            <a:endParaRPr lang="en-US" sz="2400" b="1" u="sng"/>
          </a:p>
          <a:p>
            <a:pPr marL="514350" indent="-514350"/>
            <a:r>
              <a:rPr lang="en-US" sz="2400" b="1" u="sng"/>
              <a:t>GitHub</a:t>
            </a:r>
            <a:r>
              <a:rPr lang="en-US" sz="2400"/>
              <a:t> A web-based hosting service for Git.  Github allows us to seamlessly collaborate on projects and is what we use to make our code and data available to the public in real time!</a:t>
            </a:r>
          </a:p>
        </p:txBody>
      </p:sp>
      <p:pic>
        <p:nvPicPr>
          <p:cNvPr id="1026"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609" y="3577391"/>
            <a:ext cx="2095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691" y="5066171"/>
            <a:ext cx="3530229" cy="11738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27421" y="187445"/>
            <a:ext cx="4893160" cy="3389946"/>
          </a:xfrm>
          <a:prstGeom prst="rect">
            <a:avLst/>
          </a:prstGeom>
        </p:spPr>
      </p:pic>
    </p:spTree>
    <p:extLst>
      <p:ext uri="{BB962C8B-B14F-4D97-AF65-F5344CB8AC3E}">
        <p14:creationId xmlns:p14="http://schemas.microsoft.com/office/powerpoint/2010/main" val="123079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1</a:t>
            </a:r>
          </a:p>
          <a:p>
            <a:r>
              <a:rPr lang="en-US"/>
              <a:t>A super brief overview of our workflow!</a:t>
            </a:r>
          </a:p>
        </p:txBody>
      </p:sp>
      <p:sp>
        <p:nvSpPr>
          <p:cNvPr id="3" name="TextBox 2"/>
          <p:cNvSpPr txBox="1"/>
          <p:nvPr/>
        </p:nvSpPr>
        <p:spPr>
          <a:xfrm>
            <a:off x="963383" y="1221922"/>
            <a:ext cx="7053943" cy="4154984"/>
          </a:xfrm>
          <a:prstGeom prst="rect">
            <a:avLst/>
          </a:prstGeom>
          <a:noFill/>
        </p:spPr>
        <p:txBody>
          <a:bodyPr wrap="square" rtlCol="0">
            <a:spAutoFit/>
          </a:bodyPr>
          <a:lstStyle/>
          <a:p>
            <a:r>
              <a:rPr lang="en-US" sz="2400" b="1"/>
              <a:t>There are many repositories (a.k.a. "repos"), but the 3 that we use for OHI global are:</a:t>
            </a:r>
          </a:p>
          <a:p>
            <a:endParaRPr lang="en-US" sz="2400"/>
          </a:p>
          <a:p>
            <a:r>
              <a:rPr lang="en-US" sz="2400" b="1" u="sng"/>
              <a:t>ohiprep</a:t>
            </a:r>
            <a:r>
              <a:rPr lang="en-US" sz="2400"/>
              <a:t> R scripts and intermediate data we use to 	prepare the data for the OHI global toolbox</a:t>
            </a:r>
          </a:p>
          <a:p>
            <a:endParaRPr lang="en-US" sz="2400"/>
          </a:p>
          <a:p>
            <a:pPr marL="514350" indent="-514350"/>
            <a:r>
              <a:rPr lang="en-US" sz="2400" b="1" u="sng"/>
              <a:t>ohi-global</a:t>
            </a:r>
            <a:r>
              <a:rPr lang="en-US" sz="2400"/>
              <a:t> The models and data used to calculate the global OHI scores</a:t>
            </a:r>
          </a:p>
          <a:p>
            <a:pPr marL="514350" indent="-514350"/>
            <a:endParaRPr lang="en-US" sz="2400"/>
          </a:p>
          <a:p>
            <a:pPr marL="514350" indent="-514350"/>
            <a:r>
              <a:rPr lang="en-US" sz="2400" b="1" u="sng"/>
              <a:t>ohicore</a:t>
            </a:r>
            <a:r>
              <a:rPr lang="en-US" sz="2400"/>
              <a:t> The general functions used to calculate OHI pressures, resilience, and scores</a:t>
            </a:r>
          </a:p>
        </p:txBody>
      </p:sp>
    </p:spTree>
    <p:extLst>
      <p:ext uri="{BB962C8B-B14F-4D97-AF65-F5344CB8AC3E}">
        <p14:creationId xmlns:p14="http://schemas.microsoft.com/office/powerpoint/2010/main" val="35120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1</a:t>
            </a:r>
          </a:p>
          <a:p>
            <a:r>
              <a:rPr lang="en-US"/>
              <a:t>A super brief overview of our workflow!</a:t>
            </a:r>
          </a:p>
        </p:txBody>
      </p:sp>
      <p:sp>
        <p:nvSpPr>
          <p:cNvPr id="3" name="TextBox 2"/>
          <p:cNvSpPr txBox="1"/>
          <p:nvPr/>
        </p:nvSpPr>
        <p:spPr>
          <a:xfrm>
            <a:off x="947055" y="895351"/>
            <a:ext cx="9380767" cy="1815882"/>
          </a:xfrm>
          <a:prstGeom prst="rect">
            <a:avLst/>
          </a:prstGeom>
          <a:noFill/>
        </p:spPr>
        <p:txBody>
          <a:bodyPr wrap="square" rtlCol="0">
            <a:spAutoFit/>
          </a:bodyPr>
          <a:lstStyle/>
          <a:p>
            <a:r>
              <a:rPr lang="en-US" sz="2400" b="1" dirty="0"/>
              <a:t>ohiprep_v2020/</a:t>
            </a:r>
            <a:r>
              <a:rPr lang="en-US" sz="2400" b="1" dirty="0" err="1"/>
              <a:t>globalprep</a:t>
            </a:r>
            <a:endParaRPr lang="en-US" sz="2400" b="1" dirty="0"/>
          </a:p>
          <a:p>
            <a:r>
              <a:rPr lang="en-US" sz="2400" dirty="0"/>
              <a:t>Files used to prepare data for the toolbox  </a:t>
            </a:r>
          </a:p>
          <a:p>
            <a:r>
              <a:rPr lang="en-US" sz="2400" dirty="0"/>
              <a:t> </a:t>
            </a:r>
          </a:p>
          <a:p>
            <a:r>
              <a:rPr lang="en-US" sz="2400" b="1" dirty="0"/>
              <a:t>Folder </a:t>
            </a:r>
            <a:r>
              <a:rPr lang="en-US" sz="2400" b="1" dirty="0" err="1"/>
              <a:t>heirarchy</a:t>
            </a:r>
            <a:endParaRPr lang="en-US" sz="2400" b="1" dirty="0"/>
          </a:p>
          <a:p>
            <a:r>
              <a:rPr lang="en-US" sz="1600" dirty="0"/>
              <a:t>    &gt; Folders for the individual goals, pressures, and resilience variables (e.g., </a:t>
            </a:r>
            <a:r>
              <a:rPr lang="en-US" sz="1600" dirty="0" err="1"/>
              <a:t>ao</a:t>
            </a:r>
            <a:r>
              <a:rPr lang="en-US" sz="1600" dirty="0"/>
              <a:t>, </a:t>
            </a:r>
            <a:r>
              <a:rPr lang="en-US" sz="1600" dirty="0" err="1"/>
              <a:t>fis</a:t>
            </a:r>
            <a:r>
              <a:rPr lang="en-US" sz="1600" dirty="0"/>
              <a:t>)  </a:t>
            </a:r>
          </a:p>
        </p:txBody>
      </p:sp>
      <p:pic>
        <p:nvPicPr>
          <p:cNvPr id="2" name="Picture 1"/>
          <p:cNvPicPr>
            <a:picLocks noChangeAspect="1"/>
          </p:cNvPicPr>
          <p:nvPr/>
        </p:nvPicPr>
        <p:blipFill>
          <a:blip r:embed="rId2"/>
          <a:stretch>
            <a:fillRect/>
          </a:stretch>
        </p:blipFill>
        <p:spPr>
          <a:xfrm>
            <a:off x="8698548" y="328472"/>
            <a:ext cx="2203984" cy="2519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V="1">
            <a:off x="7756071" y="895352"/>
            <a:ext cx="1016521" cy="14886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91395" y="5028966"/>
            <a:ext cx="11367692" cy="1732869"/>
            <a:chOff x="372345" y="4885218"/>
            <a:chExt cx="11367692" cy="1732869"/>
          </a:xfrm>
        </p:grpSpPr>
        <p:sp>
          <p:nvSpPr>
            <p:cNvPr id="16" name="TextBox 15"/>
            <p:cNvSpPr txBox="1"/>
            <p:nvPr/>
          </p:nvSpPr>
          <p:spPr>
            <a:xfrm>
              <a:off x="372345" y="4885218"/>
              <a:ext cx="9380767" cy="1323439"/>
            </a:xfrm>
            <a:prstGeom prst="rect">
              <a:avLst/>
            </a:prstGeom>
            <a:noFill/>
          </p:spPr>
          <p:txBody>
            <a:bodyPr wrap="square" rtlCol="0">
              <a:spAutoFit/>
            </a:bodyPr>
            <a:lstStyle/>
            <a:p>
              <a:r>
                <a:rPr lang="en-US" sz="2000" b="1">
                  <a:solidFill>
                    <a:srgbClr val="FF0000"/>
                  </a:solidFill>
                </a:rPr>
                <a:t>CRITICAL: All data is prepared using R/Rmd files!</a:t>
              </a:r>
            </a:p>
            <a:p>
              <a:r>
                <a:rPr lang="en-US" sz="2000"/>
                <a:t>No data prep is done by hand or in Excel</a:t>
              </a:r>
            </a:p>
            <a:p>
              <a:pPr marL="342900" indent="-342900">
                <a:buFont typeface="Arial" panose="020B0604020202020204" pitchFamily="34" charset="0"/>
                <a:buChar char="•"/>
              </a:pPr>
              <a:r>
                <a:rPr lang="en-US" sz="2000"/>
                <a:t>Mistakes are too easy to make and often impossible to trace</a:t>
              </a:r>
            </a:p>
            <a:p>
              <a:pPr marL="342900" indent="-342900">
                <a:buFont typeface="Arial" panose="020B0604020202020204" pitchFamily="34" charset="0"/>
                <a:buChar char="•"/>
              </a:pPr>
              <a:r>
                <a:rPr lang="en-US" sz="2000"/>
                <a:t>Work is not replicable</a:t>
              </a:r>
            </a:p>
          </p:txBody>
        </p:sp>
        <p:sp>
          <p:nvSpPr>
            <p:cNvPr id="17" name="TextBox 16"/>
            <p:cNvSpPr txBox="1"/>
            <p:nvPr/>
          </p:nvSpPr>
          <p:spPr>
            <a:xfrm>
              <a:off x="4182628" y="5971756"/>
              <a:ext cx="7557409" cy="646331"/>
            </a:xfrm>
            <a:prstGeom prst="rect">
              <a:avLst/>
            </a:prstGeom>
            <a:noFill/>
            <a:ln>
              <a:solidFill>
                <a:schemeClr val="accent1">
                  <a:lumMod val="75000"/>
                </a:schemeClr>
              </a:solidFill>
            </a:ln>
          </p:spPr>
          <p:txBody>
            <a:bodyPr wrap="square" rtlCol="0">
              <a:spAutoFit/>
            </a:bodyPr>
            <a:lstStyle/>
            <a:p>
              <a:r>
                <a:rPr lang="en-US" sz="2000" b="1"/>
                <a:t>Example data prep script (from Jamie): </a:t>
              </a:r>
            </a:p>
            <a:p>
              <a:r>
                <a:rPr lang="en-US" sz="1600"/>
                <a:t>http://ohi-science.org/ohiprep_v2019/globalprep/prs_oa/v2017/create_oa_layer.html</a:t>
              </a:r>
              <a:endParaRPr lang="en-US" sz="2400"/>
            </a:p>
          </p:txBody>
        </p:sp>
      </p:grpSp>
      <p:pic>
        <p:nvPicPr>
          <p:cNvPr id="10" name="Picture 9"/>
          <p:cNvPicPr>
            <a:picLocks noChangeAspect="1"/>
          </p:cNvPicPr>
          <p:nvPr/>
        </p:nvPicPr>
        <p:blipFill>
          <a:blip r:embed="rId3"/>
          <a:stretch>
            <a:fillRect/>
          </a:stretch>
        </p:blipFill>
        <p:spPr>
          <a:xfrm>
            <a:off x="8640416" y="3057911"/>
            <a:ext cx="2411872" cy="13975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1" name="Straight Arrow Connector 10"/>
          <p:cNvCxnSpPr/>
          <p:nvPr/>
        </p:nvCxnSpPr>
        <p:spPr>
          <a:xfrm>
            <a:off x="5232622" y="3021607"/>
            <a:ext cx="3539970" cy="9907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85205" y="2858982"/>
            <a:ext cx="6082396" cy="338554"/>
          </a:xfrm>
          <a:prstGeom prst="rect">
            <a:avLst/>
          </a:prstGeom>
          <a:noFill/>
        </p:spPr>
        <p:txBody>
          <a:bodyPr wrap="square" rtlCol="0">
            <a:spAutoFit/>
          </a:bodyPr>
          <a:lstStyle/>
          <a:p>
            <a:r>
              <a:rPr lang="en-US" sz="1600"/>
              <a:t>&gt; Folders for assessment years (e.g., v2017).  </a:t>
            </a:r>
          </a:p>
        </p:txBody>
      </p:sp>
      <p:pic>
        <p:nvPicPr>
          <p:cNvPr id="13" name="Picture 12"/>
          <p:cNvPicPr>
            <a:picLocks noChangeAspect="1"/>
          </p:cNvPicPr>
          <p:nvPr/>
        </p:nvPicPr>
        <p:blipFill>
          <a:blip r:embed="rId4"/>
          <a:stretch>
            <a:fillRect/>
          </a:stretch>
        </p:blipFill>
        <p:spPr>
          <a:xfrm>
            <a:off x="6287209" y="4099283"/>
            <a:ext cx="2104966" cy="141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TextBox 21"/>
          <p:cNvSpPr txBox="1"/>
          <p:nvPr/>
        </p:nvSpPr>
        <p:spPr>
          <a:xfrm>
            <a:off x="1698282" y="3344772"/>
            <a:ext cx="5093044" cy="1569660"/>
          </a:xfrm>
          <a:prstGeom prst="rect">
            <a:avLst/>
          </a:prstGeom>
          <a:noFill/>
        </p:spPr>
        <p:txBody>
          <a:bodyPr wrap="square" rtlCol="0">
            <a:spAutoFit/>
          </a:bodyPr>
          <a:lstStyle/>
          <a:p>
            <a:r>
              <a:rPr lang="en-US" sz="1600"/>
              <a:t>&gt; Data and processing files:</a:t>
            </a:r>
          </a:p>
          <a:p>
            <a:pPr marL="1314450" indent="-114300">
              <a:buFont typeface="Arial" panose="020B0604020202020204" pitchFamily="34" charset="0"/>
              <a:buChar char="•"/>
            </a:pPr>
            <a:r>
              <a:rPr lang="en-US" sz="1600"/>
              <a:t>R/Rmd scripts for data processing</a:t>
            </a:r>
          </a:p>
          <a:p>
            <a:pPr marL="1314450" indent="-114300">
              <a:buFont typeface="Arial" panose="020B0604020202020204" pitchFamily="34" charset="0"/>
              <a:buChar char="•"/>
            </a:pPr>
            <a:r>
              <a:rPr lang="en-US" sz="1600"/>
              <a:t>README.md files describing the data</a:t>
            </a:r>
          </a:p>
          <a:p>
            <a:pPr marL="1314450" indent="-114300">
              <a:buFont typeface="Arial" panose="020B0604020202020204" pitchFamily="34" charset="0"/>
              <a:buChar char="•"/>
            </a:pPr>
            <a:r>
              <a:rPr lang="en-US" sz="1600"/>
              <a:t>folder for intermediate data (int)</a:t>
            </a:r>
          </a:p>
          <a:p>
            <a:pPr marL="1314450" indent="-114300">
              <a:buFont typeface="Arial" panose="020B0604020202020204" pitchFamily="34" charset="0"/>
              <a:buChar char="•"/>
            </a:pPr>
            <a:r>
              <a:rPr lang="en-US" sz="1600"/>
              <a:t> folder for final data (data, output)</a:t>
            </a:r>
          </a:p>
          <a:p>
            <a:pPr marL="1314450" indent="-114300">
              <a:buFont typeface="Arial" panose="020B0604020202020204" pitchFamily="34" charset="0"/>
              <a:buChar char="•"/>
            </a:pPr>
            <a:r>
              <a:rPr lang="en-US" sz="1600"/>
              <a:t>other stuff</a:t>
            </a:r>
          </a:p>
        </p:txBody>
      </p:sp>
      <p:sp>
        <p:nvSpPr>
          <p:cNvPr id="28" name="Oval 27"/>
          <p:cNvSpPr/>
          <p:nvPr/>
        </p:nvSpPr>
        <p:spPr>
          <a:xfrm>
            <a:off x="6200775" y="4914432"/>
            <a:ext cx="942975" cy="22906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7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1</a:t>
            </a:r>
          </a:p>
          <a:p>
            <a:r>
              <a:rPr lang="en-US"/>
              <a:t>A super brief overview of our workflow!</a:t>
            </a:r>
          </a:p>
        </p:txBody>
      </p:sp>
      <p:sp>
        <p:nvSpPr>
          <p:cNvPr id="3" name="TextBox 2"/>
          <p:cNvSpPr txBox="1"/>
          <p:nvPr/>
        </p:nvSpPr>
        <p:spPr>
          <a:xfrm>
            <a:off x="361588" y="1043533"/>
            <a:ext cx="3591287" cy="461665"/>
          </a:xfrm>
          <a:prstGeom prst="rect">
            <a:avLst/>
          </a:prstGeom>
          <a:noFill/>
        </p:spPr>
        <p:txBody>
          <a:bodyPr wrap="square" rtlCol="0">
            <a:spAutoFit/>
          </a:bodyPr>
          <a:lstStyle/>
          <a:p>
            <a:r>
              <a:rPr lang="en-US" sz="2400" b="1" dirty="0"/>
              <a:t>ohiprep_v2020/</a:t>
            </a:r>
            <a:r>
              <a:rPr lang="en-US" sz="2400" b="1" dirty="0" err="1"/>
              <a:t>globalprep</a:t>
            </a:r>
            <a:endParaRPr lang="en-US" sz="2400" b="1" dirty="0"/>
          </a:p>
        </p:txBody>
      </p:sp>
      <p:pic>
        <p:nvPicPr>
          <p:cNvPr id="2" name="Picture 1"/>
          <p:cNvPicPr>
            <a:picLocks noChangeAspect="1"/>
          </p:cNvPicPr>
          <p:nvPr/>
        </p:nvPicPr>
        <p:blipFill>
          <a:blip r:embed="rId2"/>
          <a:stretch>
            <a:fillRect/>
          </a:stretch>
        </p:blipFill>
        <p:spPr>
          <a:xfrm>
            <a:off x="780688" y="3103081"/>
            <a:ext cx="4839119" cy="2377646"/>
          </a:xfrm>
          <a:prstGeom prst="rect">
            <a:avLst/>
          </a:prstGeom>
        </p:spPr>
      </p:pic>
      <p:sp>
        <p:nvSpPr>
          <p:cNvPr id="8" name="TextBox 7"/>
          <p:cNvSpPr txBox="1"/>
          <p:nvPr/>
        </p:nvSpPr>
        <p:spPr>
          <a:xfrm>
            <a:off x="6313549" y="516441"/>
            <a:ext cx="3608942" cy="306302"/>
          </a:xfrm>
          <a:prstGeom prst="rect">
            <a:avLst/>
          </a:prstGeom>
          <a:noFill/>
        </p:spPr>
        <p:txBody>
          <a:bodyPr wrap="square" rtlCol="0">
            <a:spAutoFit/>
          </a:bodyPr>
          <a:lstStyle/>
          <a:p>
            <a:r>
              <a:rPr lang="en-US" sz="1400"/>
              <a:t>Artisanal opportunities: need data</a:t>
            </a:r>
          </a:p>
        </p:txBody>
      </p:sp>
      <p:sp>
        <p:nvSpPr>
          <p:cNvPr id="10" name="TextBox 9"/>
          <p:cNvSpPr txBox="1"/>
          <p:nvPr/>
        </p:nvSpPr>
        <p:spPr>
          <a:xfrm>
            <a:off x="636811" y="5819069"/>
            <a:ext cx="9895118" cy="738664"/>
          </a:xfrm>
          <a:prstGeom prst="rect">
            <a:avLst/>
          </a:prstGeom>
          <a:noFill/>
          <a:ln>
            <a:solidFill>
              <a:schemeClr val="accent1">
                <a:lumMod val="75000"/>
              </a:schemeClr>
            </a:solidFill>
          </a:ln>
        </p:spPr>
        <p:txBody>
          <a:bodyPr wrap="square" rtlCol="0">
            <a:spAutoFit/>
          </a:bodyPr>
          <a:lstStyle/>
          <a:p>
            <a:r>
              <a:rPr lang="en-US" sz="2400"/>
              <a:t>A document describing our data organization: </a:t>
            </a:r>
          </a:p>
          <a:p>
            <a:r>
              <a:rPr lang="en-US"/>
              <a:t>http://ohi-science.org/ohiprep_v2019/Reference/SOP_dataOrganization/dataOrganization_SOP.html</a:t>
            </a:r>
          </a:p>
        </p:txBody>
      </p:sp>
      <p:pic>
        <p:nvPicPr>
          <p:cNvPr id="5" name="Picture 4"/>
          <p:cNvPicPr>
            <a:picLocks noChangeAspect="1"/>
          </p:cNvPicPr>
          <p:nvPr/>
        </p:nvPicPr>
        <p:blipFill>
          <a:blip r:embed="rId3"/>
          <a:stretch>
            <a:fillRect/>
          </a:stretch>
        </p:blipFill>
        <p:spPr>
          <a:xfrm>
            <a:off x="6412041" y="880304"/>
            <a:ext cx="4320914" cy="1249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Elbow Connector 11"/>
          <p:cNvCxnSpPr/>
          <p:nvPr/>
        </p:nvCxnSpPr>
        <p:spPr>
          <a:xfrm rot="10800000" flipV="1">
            <a:off x="4171951" y="1616417"/>
            <a:ext cx="2362205" cy="1486663"/>
          </a:xfrm>
          <a:prstGeom prst="bentConnector3">
            <a:avLst>
              <a:gd name="adj1" fmla="val 10040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13549" y="116438"/>
            <a:ext cx="3393263" cy="461665"/>
          </a:xfrm>
          <a:prstGeom prst="rect">
            <a:avLst/>
          </a:prstGeom>
          <a:noFill/>
        </p:spPr>
        <p:txBody>
          <a:bodyPr wrap="square" rtlCol="0">
            <a:spAutoFit/>
          </a:bodyPr>
          <a:lstStyle/>
          <a:p>
            <a:r>
              <a:rPr lang="en-US" sz="2400" i="1"/>
              <a:t>Final datasets for toolbox</a:t>
            </a:r>
          </a:p>
        </p:txBody>
      </p:sp>
      <p:pic>
        <p:nvPicPr>
          <p:cNvPr id="30" name="Picture 29"/>
          <p:cNvPicPr>
            <a:picLocks noChangeAspect="1"/>
          </p:cNvPicPr>
          <p:nvPr/>
        </p:nvPicPr>
        <p:blipFill>
          <a:blip r:embed="rId4"/>
          <a:stretch>
            <a:fillRect/>
          </a:stretch>
        </p:blipFill>
        <p:spPr>
          <a:xfrm>
            <a:off x="6098622" y="3070636"/>
            <a:ext cx="4290432" cy="2392887"/>
          </a:xfrm>
          <a:prstGeom prst="rect">
            <a:avLst/>
          </a:prstGeom>
        </p:spPr>
      </p:pic>
      <p:sp>
        <p:nvSpPr>
          <p:cNvPr id="31" name="TextBox 30"/>
          <p:cNvSpPr txBox="1"/>
          <p:nvPr/>
        </p:nvSpPr>
        <p:spPr>
          <a:xfrm>
            <a:off x="2713264" y="2100643"/>
            <a:ext cx="1601561" cy="584775"/>
          </a:xfrm>
          <a:prstGeom prst="rect">
            <a:avLst/>
          </a:prstGeom>
          <a:noFill/>
        </p:spPr>
        <p:txBody>
          <a:bodyPr wrap="square" rtlCol="0">
            <a:spAutoFit/>
          </a:bodyPr>
          <a:lstStyle/>
          <a:p>
            <a:r>
              <a:rPr lang="en-US" sz="1600" i="1"/>
              <a:t>data used to calculate scores</a:t>
            </a:r>
          </a:p>
        </p:txBody>
      </p:sp>
      <p:cxnSp>
        <p:nvCxnSpPr>
          <p:cNvPr id="33" name="Straight Arrow Connector 32"/>
          <p:cNvCxnSpPr/>
          <p:nvPr/>
        </p:nvCxnSpPr>
        <p:spPr>
          <a:xfrm>
            <a:off x="7339692" y="1914525"/>
            <a:ext cx="0" cy="115611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80315" y="2316690"/>
            <a:ext cx="1700943" cy="584775"/>
          </a:xfrm>
          <a:prstGeom prst="rect">
            <a:avLst/>
          </a:prstGeom>
          <a:noFill/>
        </p:spPr>
        <p:txBody>
          <a:bodyPr wrap="square" rtlCol="0">
            <a:spAutoFit/>
          </a:bodyPr>
          <a:lstStyle/>
          <a:p>
            <a:r>
              <a:rPr lang="en-US" sz="1600" i="1"/>
              <a:t>data to keep track of gapfilling</a:t>
            </a:r>
          </a:p>
        </p:txBody>
      </p:sp>
    </p:spTree>
    <p:extLst>
      <p:ext uri="{BB962C8B-B14F-4D97-AF65-F5344CB8AC3E}">
        <p14:creationId xmlns:p14="http://schemas.microsoft.com/office/powerpoint/2010/main" val="35401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1</a:t>
            </a:r>
          </a:p>
          <a:p>
            <a:r>
              <a:rPr lang="en-US"/>
              <a:t>A super brief overview of our workflow!</a:t>
            </a:r>
          </a:p>
        </p:txBody>
      </p:sp>
      <p:sp>
        <p:nvSpPr>
          <p:cNvPr id="3" name="TextBox 2"/>
          <p:cNvSpPr txBox="1"/>
          <p:nvPr/>
        </p:nvSpPr>
        <p:spPr>
          <a:xfrm>
            <a:off x="619062" y="1120755"/>
            <a:ext cx="10890451" cy="5447645"/>
          </a:xfrm>
          <a:prstGeom prst="rect">
            <a:avLst/>
          </a:prstGeom>
          <a:noFill/>
        </p:spPr>
        <p:txBody>
          <a:bodyPr wrap="square" rtlCol="0">
            <a:spAutoFit/>
          </a:bodyPr>
          <a:lstStyle/>
          <a:p>
            <a:r>
              <a:rPr lang="en-US" sz="2400" b="1"/>
              <a:t>ohi-global</a:t>
            </a:r>
          </a:p>
          <a:p>
            <a:endParaRPr lang="en-US" sz="2400"/>
          </a:p>
          <a:p>
            <a:r>
              <a:rPr lang="en-US" sz="2400"/>
              <a:t>Models and data used to calculate the global Ocean Health Index</a:t>
            </a:r>
          </a:p>
          <a:p>
            <a:endParaRPr lang="en-US"/>
          </a:p>
          <a:p>
            <a:r>
              <a:rPr lang="en-US" sz="2400" i="1"/>
              <a:t>The Highlights</a:t>
            </a:r>
          </a:p>
          <a:p>
            <a:endParaRPr lang="en-US"/>
          </a:p>
          <a:p>
            <a:r>
              <a:rPr lang="en-US" b="1"/>
              <a:t>eez</a:t>
            </a:r>
            <a:r>
              <a:rPr lang="en-US"/>
              <a:t>  = folder with global models and data</a:t>
            </a:r>
          </a:p>
          <a:p>
            <a:r>
              <a:rPr lang="en-US"/>
              <a:t>    &gt; </a:t>
            </a:r>
            <a:r>
              <a:rPr lang="en-US" b="1"/>
              <a:t>layers</a:t>
            </a:r>
            <a:r>
              <a:rPr lang="en-US"/>
              <a:t> =  all data layers used in the models (data are copied from </a:t>
            </a:r>
          </a:p>
          <a:p>
            <a:r>
              <a:rPr lang="en-US"/>
              <a:t>                      ohiprep, using paths located in: </a:t>
            </a:r>
            <a:r>
              <a:rPr lang="en-US" b="1"/>
              <a:t>eez_layers_meta_data/layers_eez_base.csv</a:t>
            </a:r>
            <a:r>
              <a:rPr lang="en-US"/>
              <a:t>)</a:t>
            </a:r>
          </a:p>
          <a:p>
            <a:r>
              <a:rPr lang="en-US"/>
              <a:t>    &gt; </a:t>
            </a:r>
            <a:r>
              <a:rPr lang="en-US" b="1"/>
              <a:t>conf</a:t>
            </a:r>
            <a:r>
              <a:rPr lang="en-US"/>
              <a:t> =   models and supplementary data used to calculate goal status, trend, </a:t>
            </a:r>
          </a:p>
          <a:p>
            <a:r>
              <a:rPr lang="en-US"/>
              <a:t>                     pressure and resilience</a:t>
            </a:r>
          </a:p>
          <a:p>
            <a:r>
              <a:rPr lang="en-US"/>
              <a:t>    &gt; </a:t>
            </a:r>
            <a:r>
              <a:rPr lang="en-US" b="1"/>
              <a:t>calculate_scores.R </a:t>
            </a:r>
            <a:r>
              <a:rPr lang="en-US"/>
              <a:t>= script to run the toolbox to calculate scores </a:t>
            </a:r>
          </a:p>
          <a:p>
            <a:r>
              <a:rPr lang="en-US"/>
              <a:t>    &gt; </a:t>
            </a:r>
            <a:r>
              <a:rPr lang="en-US" b="1"/>
              <a:t>scores.csv</a:t>
            </a:r>
            <a:r>
              <a:rPr lang="en-US"/>
              <a:t> = output from running the toolbox (includes all dimension scores for </a:t>
            </a:r>
          </a:p>
          <a:p>
            <a:r>
              <a:rPr lang="en-US"/>
              <a:t>		   each goal and country) </a:t>
            </a:r>
          </a:p>
          <a:p>
            <a:endParaRPr lang="en-US" b="1"/>
          </a:p>
          <a:p>
            <a:r>
              <a:rPr lang="en-US" b="1"/>
              <a:t>eez_layers_meta_data </a:t>
            </a:r>
            <a:r>
              <a:rPr lang="en-US"/>
              <a:t>= Several csv files describing data layers</a:t>
            </a:r>
          </a:p>
          <a:p>
            <a:r>
              <a:rPr lang="en-US" b="1"/>
              <a:t>global_supplement </a:t>
            </a:r>
            <a:r>
              <a:rPr lang="en-US"/>
              <a:t>= Files used to create OHI methods document,  </a:t>
            </a:r>
          </a:p>
          <a:p>
            <a:r>
              <a:rPr lang="en-US" b="1"/>
              <a:t>yearly_results </a:t>
            </a:r>
            <a:r>
              <a:rPr lang="en-US"/>
              <a:t>= Reporting on results of OHI assessments</a:t>
            </a:r>
            <a:endParaRPr lang="en-US" b="1"/>
          </a:p>
        </p:txBody>
      </p:sp>
      <p:pic>
        <p:nvPicPr>
          <p:cNvPr id="2" name="Picture 1"/>
          <p:cNvPicPr>
            <a:picLocks noChangeAspect="1"/>
          </p:cNvPicPr>
          <p:nvPr/>
        </p:nvPicPr>
        <p:blipFill>
          <a:blip r:embed="rId2"/>
          <a:stretch>
            <a:fillRect/>
          </a:stretch>
        </p:blipFill>
        <p:spPr>
          <a:xfrm>
            <a:off x="9047662" y="417447"/>
            <a:ext cx="3171825" cy="2850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9075150" y="3394568"/>
            <a:ext cx="3116850" cy="32692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Connector 16"/>
          <p:cNvCxnSpPr/>
          <p:nvPr/>
        </p:nvCxnSpPr>
        <p:spPr>
          <a:xfrm flipH="1">
            <a:off x="8705850" y="2400300"/>
            <a:ext cx="63817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24900" y="2400300"/>
            <a:ext cx="0" cy="12192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705850" y="3619500"/>
            <a:ext cx="369300"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46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a:t>Week 2:</a:t>
            </a:r>
            <a:r>
              <a:rPr lang="en-US"/>
              <a:t> </a:t>
            </a:r>
            <a:r>
              <a:rPr lang="en-US" i="1"/>
              <a:t>Part 1</a:t>
            </a:r>
          </a:p>
          <a:p>
            <a:r>
              <a:rPr lang="en-US"/>
              <a:t>A super brief overview of our workflow!</a:t>
            </a:r>
          </a:p>
        </p:txBody>
      </p:sp>
      <p:sp>
        <p:nvSpPr>
          <p:cNvPr id="3" name="TextBox 2"/>
          <p:cNvSpPr txBox="1"/>
          <p:nvPr/>
        </p:nvSpPr>
        <p:spPr>
          <a:xfrm>
            <a:off x="619062" y="1120755"/>
            <a:ext cx="10890451" cy="4524315"/>
          </a:xfrm>
          <a:prstGeom prst="rect">
            <a:avLst/>
          </a:prstGeom>
          <a:noFill/>
        </p:spPr>
        <p:txBody>
          <a:bodyPr wrap="square" rtlCol="0">
            <a:spAutoFit/>
          </a:bodyPr>
          <a:lstStyle/>
          <a:p>
            <a:r>
              <a:rPr lang="en-US" sz="2400" b="1"/>
              <a:t>ohicore</a:t>
            </a:r>
          </a:p>
          <a:p>
            <a:endParaRPr lang="en-US" sz="2400"/>
          </a:p>
          <a:p>
            <a:r>
              <a:rPr lang="en-US" sz="2400"/>
              <a:t>An R package with the generic functions used to create special OHI objects and calculate scores</a:t>
            </a:r>
          </a:p>
          <a:p>
            <a:endParaRPr lang="en-US" sz="2400"/>
          </a:p>
          <a:p>
            <a:r>
              <a:rPr lang="en-US" sz="2400"/>
              <a:t>Functions include:</a:t>
            </a:r>
          </a:p>
          <a:p>
            <a:pPr marL="342900" indent="-342900">
              <a:buFont typeface="Arial" panose="020B0604020202020204" pitchFamily="34" charset="0"/>
              <a:buChar char="•"/>
            </a:pPr>
            <a:r>
              <a:rPr lang="en-US" sz="2400"/>
              <a:t>CalculatePressuresAll</a:t>
            </a:r>
          </a:p>
          <a:p>
            <a:pPr marL="342900" indent="-342900">
              <a:buFont typeface="Arial" panose="020B0604020202020204" pitchFamily="34" charset="0"/>
              <a:buChar char="•"/>
            </a:pPr>
            <a:r>
              <a:rPr lang="en-US" sz="2400"/>
              <a:t>CalculateResilienceAll</a:t>
            </a:r>
          </a:p>
          <a:p>
            <a:endParaRPr lang="en-US" sz="2400"/>
          </a:p>
          <a:p>
            <a:endParaRPr lang="en-US" sz="2400"/>
          </a:p>
          <a:p>
            <a:r>
              <a:rPr lang="en-US" sz="2400">
                <a:solidFill>
                  <a:srgbClr val="FF0000"/>
                </a:solidFill>
              </a:rPr>
              <a:t>All regional OHI assessments use this package....not just OHI global!</a:t>
            </a:r>
            <a:endParaRPr lang="en-US">
              <a:solidFill>
                <a:srgbClr val="FF0000"/>
              </a:solidFill>
            </a:endParaRPr>
          </a:p>
          <a:p>
            <a:endParaRPr lang="en-US" sz="2400"/>
          </a:p>
        </p:txBody>
      </p:sp>
    </p:spTree>
    <p:extLst>
      <p:ext uri="{BB962C8B-B14F-4D97-AF65-F5344CB8AC3E}">
        <p14:creationId xmlns:p14="http://schemas.microsoft.com/office/powerpoint/2010/main" val="190952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3566</TotalTime>
  <Words>1088</Words>
  <Application>Microsoft Macintosh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Gage Clawson</cp:lastModifiedBy>
  <cp:revision>42</cp:revision>
  <dcterms:created xsi:type="dcterms:W3CDTF">2018-02-01T17:28:20Z</dcterms:created>
  <dcterms:modified xsi:type="dcterms:W3CDTF">2020-04-03T18:07:28Z</dcterms:modified>
</cp:coreProperties>
</file>