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2" d="100"/>
          <a:sy n="62" d="100"/>
        </p:scale>
        <p:origin x="2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83363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42863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6690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5239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8DF065-2109-4FE1-9B02-7C1308B814F1}"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6106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328561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8DF065-2109-4FE1-9B02-7C1308B814F1}"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26940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8DF065-2109-4FE1-9B02-7C1308B814F1}"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92805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DF065-2109-4FE1-9B02-7C1308B814F1}"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166620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216987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DF065-2109-4FE1-9B02-7C1308B814F1}"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C1D5E-CF41-4087-BFBA-818C05B73E64}" type="slidenum">
              <a:rPr lang="en-US" smtClean="0"/>
              <a:t>‹#›</a:t>
            </a:fld>
            <a:endParaRPr lang="en-US"/>
          </a:p>
        </p:txBody>
      </p:sp>
    </p:spTree>
    <p:extLst>
      <p:ext uri="{BB962C8B-B14F-4D97-AF65-F5344CB8AC3E}">
        <p14:creationId xmlns:p14="http://schemas.microsoft.com/office/powerpoint/2010/main" val="415519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DF065-2109-4FE1-9B02-7C1308B814F1}"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C1D5E-CF41-4087-BFBA-818C05B73E64}" type="slidenum">
              <a:rPr lang="en-US" smtClean="0"/>
              <a:t>‹#›</a:t>
            </a:fld>
            <a:endParaRPr lang="en-US"/>
          </a:p>
        </p:txBody>
      </p:sp>
    </p:spTree>
    <p:extLst>
      <p:ext uri="{BB962C8B-B14F-4D97-AF65-F5344CB8AC3E}">
        <p14:creationId xmlns:p14="http://schemas.microsoft.com/office/powerpoint/2010/main" val="1391522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4" y="269421"/>
            <a:ext cx="9405258" cy="1754326"/>
          </a:xfrm>
          <a:prstGeom prst="rect">
            <a:avLst/>
          </a:prstGeom>
          <a:noFill/>
        </p:spPr>
        <p:txBody>
          <a:bodyPr wrap="square" rtlCol="0">
            <a:spAutoFit/>
          </a:bodyPr>
          <a:lstStyle/>
          <a:p>
            <a:r>
              <a:rPr lang="en-US" sz="3600" smtClean="0"/>
              <a:t>1. </a:t>
            </a:r>
            <a:r>
              <a:rPr lang="en-US" sz="3600"/>
              <a:t>What is the difference between a goal’s “status” and “score”?</a:t>
            </a:r>
          </a:p>
          <a:p>
            <a:endParaRPr lang="en-US" sz="3600"/>
          </a:p>
        </p:txBody>
      </p:sp>
      <p:sp>
        <p:nvSpPr>
          <p:cNvPr id="2" name="TextBox 1"/>
          <p:cNvSpPr txBox="1"/>
          <p:nvPr/>
        </p:nvSpPr>
        <p:spPr>
          <a:xfrm>
            <a:off x="815546" y="1915298"/>
            <a:ext cx="10330249" cy="4401205"/>
          </a:xfrm>
          <a:prstGeom prst="rect">
            <a:avLst/>
          </a:prstGeom>
          <a:noFill/>
        </p:spPr>
        <p:txBody>
          <a:bodyPr wrap="square" rtlCol="0">
            <a:spAutoFit/>
          </a:bodyPr>
          <a:lstStyle/>
          <a:p>
            <a:r>
              <a:rPr lang="en-US" sz="2800"/>
              <a:t>The “status” dimension is a component of the goal’s overall “score”.  Status is current performance of the goal relative to some reference point.  The score takes into account status and likely future status (which is current status modified by trend, pressure, and </a:t>
            </a:r>
            <a:r>
              <a:rPr lang="en-US" sz="2800"/>
              <a:t>resilience</a:t>
            </a:r>
            <a:r>
              <a:rPr lang="en-US" sz="2800" smtClean="0"/>
              <a:t>).</a:t>
            </a:r>
          </a:p>
          <a:p>
            <a:endParaRPr lang="en-US" sz="2800"/>
          </a:p>
          <a:p>
            <a:r>
              <a:rPr lang="en-US" sz="2800" smtClean="0"/>
              <a:t>SIDE NOTE: When I first started, I was working on calculating the OHI for Fiji.  I was so focused on the status calculations that when I finished I thought I was done.  I told everyone I had finished the "scores".  Then I had to scramble to actually finish the scores! </a:t>
            </a:r>
            <a:endParaRPr lang="en-US" sz="2800"/>
          </a:p>
        </p:txBody>
      </p:sp>
    </p:spTree>
    <p:extLst>
      <p:ext uri="{BB962C8B-B14F-4D97-AF65-F5344CB8AC3E}">
        <p14:creationId xmlns:p14="http://schemas.microsoft.com/office/powerpoint/2010/main" val="360066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3" y="269421"/>
            <a:ext cx="10192339" cy="1200329"/>
          </a:xfrm>
          <a:prstGeom prst="rect">
            <a:avLst/>
          </a:prstGeom>
          <a:noFill/>
        </p:spPr>
        <p:txBody>
          <a:bodyPr wrap="square" rtlCol="0">
            <a:spAutoFit/>
          </a:bodyPr>
          <a:lstStyle/>
          <a:p>
            <a:r>
              <a:rPr lang="en-US" sz="3600" smtClean="0"/>
              <a:t>8. What is the reference point for the Lasting Special Places subgoal?</a:t>
            </a:r>
            <a:endParaRPr lang="en-US" sz="2400"/>
          </a:p>
        </p:txBody>
      </p:sp>
      <p:sp>
        <p:nvSpPr>
          <p:cNvPr id="13" name="TextBox 12"/>
          <p:cNvSpPr txBox="1"/>
          <p:nvPr/>
        </p:nvSpPr>
        <p:spPr>
          <a:xfrm>
            <a:off x="693963" y="1580256"/>
            <a:ext cx="8746599" cy="1569660"/>
          </a:xfrm>
          <a:prstGeom prst="rect">
            <a:avLst/>
          </a:prstGeom>
          <a:noFill/>
        </p:spPr>
        <p:txBody>
          <a:bodyPr wrap="square" rtlCol="0">
            <a:spAutoFit/>
          </a:bodyPr>
          <a:lstStyle/>
          <a:p>
            <a:r>
              <a:rPr lang="en-US" sz="2400" smtClean="0"/>
              <a:t>30% of coastal waters and land are protected.</a:t>
            </a:r>
          </a:p>
          <a:p>
            <a:endParaRPr lang="en-US" sz="2400" smtClean="0"/>
          </a:p>
          <a:p>
            <a:r>
              <a:rPr lang="en-US" sz="2400" smtClean="0"/>
              <a:t>If a region has ≥ 30% of their coastal waters and land protected they will receive a perfect status score of 100!</a:t>
            </a:r>
            <a:endParaRPr lang="en-US" sz="2400"/>
          </a:p>
        </p:txBody>
      </p:sp>
      <p:sp>
        <p:nvSpPr>
          <p:cNvPr id="6" name="TextBox 5"/>
          <p:cNvSpPr txBox="1"/>
          <p:nvPr/>
        </p:nvSpPr>
        <p:spPr>
          <a:xfrm>
            <a:off x="698079" y="3314322"/>
            <a:ext cx="8746599" cy="3416320"/>
          </a:xfrm>
          <a:prstGeom prst="rect">
            <a:avLst/>
          </a:prstGeom>
          <a:noFill/>
        </p:spPr>
        <p:txBody>
          <a:bodyPr wrap="square" rtlCol="0">
            <a:spAutoFit/>
          </a:bodyPr>
          <a:lstStyle/>
          <a:p>
            <a:r>
              <a:rPr lang="en-US" sz="2400" smtClean="0"/>
              <a:t>NOTE: As you go through functions.R, feel free to add comments that describe calculations.  This file is not as well documented as it could be!</a:t>
            </a:r>
          </a:p>
          <a:p>
            <a:endParaRPr lang="en-US" sz="2400" smtClean="0"/>
          </a:p>
          <a:p>
            <a:r>
              <a:rPr lang="en-US" sz="2400" smtClean="0"/>
              <a:t>In R, text that is preceeded by:</a:t>
            </a:r>
          </a:p>
          <a:p>
            <a:endParaRPr lang="en-US" sz="2400"/>
          </a:p>
          <a:p>
            <a:r>
              <a:rPr lang="en-US" sz="2400" smtClean="0"/>
              <a:t># </a:t>
            </a:r>
          </a:p>
          <a:p>
            <a:endParaRPr lang="en-US" sz="2400"/>
          </a:p>
          <a:p>
            <a:r>
              <a:rPr lang="en-US" sz="2400" smtClean="0"/>
              <a:t>is ignored!</a:t>
            </a:r>
            <a:endParaRPr lang="en-US" sz="2400"/>
          </a:p>
        </p:txBody>
      </p:sp>
    </p:spTree>
    <p:extLst>
      <p:ext uri="{BB962C8B-B14F-4D97-AF65-F5344CB8AC3E}">
        <p14:creationId xmlns:p14="http://schemas.microsoft.com/office/powerpoint/2010/main" val="62138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3" y="269421"/>
            <a:ext cx="10192339" cy="1200329"/>
          </a:xfrm>
          <a:prstGeom prst="rect">
            <a:avLst/>
          </a:prstGeom>
          <a:noFill/>
        </p:spPr>
        <p:txBody>
          <a:bodyPr wrap="square" rtlCol="0">
            <a:spAutoFit/>
          </a:bodyPr>
          <a:lstStyle/>
          <a:p>
            <a:r>
              <a:rPr lang="en-US" sz="3600" smtClean="0"/>
              <a:t>9. </a:t>
            </a:r>
            <a:r>
              <a:rPr lang="en-US" sz="3600"/>
              <a:t>The trend for the Tourism and Recreation goal for the United States is -0.15. Describe what this means.</a:t>
            </a:r>
          </a:p>
        </p:txBody>
      </p:sp>
      <p:sp>
        <p:nvSpPr>
          <p:cNvPr id="13" name="TextBox 12"/>
          <p:cNvSpPr txBox="1"/>
          <p:nvPr/>
        </p:nvSpPr>
        <p:spPr>
          <a:xfrm>
            <a:off x="693963" y="1580256"/>
            <a:ext cx="8746599" cy="461665"/>
          </a:xfrm>
          <a:prstGeom prst="rect">
            <a:avLst/>
          </a:prstGeom>
          <a:noFill/>
        </p:spPr>
        <p:txBody>
          <a:bodyPr wrap="square" rtlCol="0">
            <a:spAutoFit/>
          </a:bodyPr>
          <a:lstStyle/>
          <a:p>
            <a:r>
              <a:rPr lang="en-US" sz="2400"/>
              <a:t>In the next 5 years, TR is predicted to decrease by 15%.</a:t>
            </a:r>
          </a:p>
        </p:txBody>
      </p:sp>
    </p:spTree>
    <p:extLst>
      <p:ext uri="{BB962C8B-B14F-4D97-AF65-F5344CB8AC3E}">
        <p14:creationId xmlns:p14="http://schemas.microsoft.com/office/powerpoint/2010/main" val="1734726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3" y="269421"/>
            <a:ext cx="10884318" cy="1200329"/>
          </a:xfrm>
          <a:prstGeom prst="rect">
            <a:avLst/>
          </a:prstGeom>
          <a:noFill/>
        </p:spPr>
        <p:txBody>
          <a:bodyPr wrap="square" rtlCol="0">
            <a:spAutoFit/>
          </a:bodyPr>
          <a:lstStyle/>
          <a:p>
            <a:r>
              <a:rPr lang="en-US" sz="3600" smtClean="0"/>
              <a:t>10. What </a:t>
            </a:r>
            <a:r>
              <a:rPr lang="en-US" sz="3600"/>
              <a:t>assumptions are we making by using this formulation of trend to calculate the likely future status?</a:t>
            </a:r>
          </a:p>
        </p:txBody>
      </p:sp>
      <p:sp>
        <p:nvSpPr>
          <p:cNvPr id="13" name="TextBox 12"/>
          <p:cNvSpPr txBox="1"/>
          <p:nvPr/>
        </p:nvSpPr>
        <p:spPr>
          <a:xfrm>
            <a:off x="891672" y="1643942"/>
            <a:ext cx="8746599" cy="1200329"/>
          </a:xfrm>
          <a:prstGeom prst="rect">
            <a:avLst/>
          </a:prstGeom>
          <a:noFill/>
        </p:spPr>
        <p:txBody>
          <a:bodyPr wrap="square" rtlCol="0">
            <a:spAutoFit/>
          </a:bodyPr>
          <a:lstStyle/>
          <a:p>
            <a:r>
              <a:rPr lang="en-US" sz="2400" smtClean="0"/>
              <a:t>Future performance is predicted by past performance!</a:t>
            </a:r>
          </a:p>
          <a:p>
            <a:endParaRPr lang="en-US" sz="2400" smtClean="0"/>
          </a:p>
          <a:p>
            <a:r>
              <a:rPr lang="en-US" sz="2400" smtClean="0"/>
              <a:t>If there is a lot of uncertainty, the trend estimate may be misleading</a:t>
            </a:r>
          </a:p>
        </p:txBody>
      </p:sp>
      <p:sp>
        <p:nvSpPr>
          <p:cNvPr id="5" name="TextBox 4"/>
          <p:cNvSpPr txBox="1"/>
          <p:nvPr/>
        </p:nvSpPr>
        <p:spPr>
          <a:xfrm>
            <a:off x="693962" y="2975724"/>
            <a:ext cx="10192339" cy="1200329"/>
          </a:xfrm>
          <a:prstGeom prst="rect">
            <a:avLst/>
          </a:prstGeom>
          <a:noFill/>
        </p:spPr>
        <p:txBody>
          <a:bodyPr wrap="square" rtlCol="0">
            <a:spAutoFit/>
          </a:bodyPr>
          <a:lstStyle/>
          <a:p>
            <a:r>
              <a:rPr lang="en-US" sz="3600" smtClean="0"/>
              <a:t>Can you think of any scenarios when we would not use 5 years of data to estimate trend?</a:t>
            </a:r>
            <a:endParaRPr lang="en-US" sz="3600"/>
          </a:p>
        </p:txBody>
      </p:sp>
      <p:sp>
        <p:nvSpPr>
          <p:cNvPr id="6" name="TextBox 5"/>
          <p:cNvSpPr txBox="1"/>
          <p:nvPr/>
        </p:nvSpPr>
        <p:spPr>
          <a:xfrm>
            <a:off x="1015240" y="4159221"/>
            <a:ext cx="8746599" cy="2677656"/>
          </a:xfrm>
          <a:prstGeom prst="rect">
            <a:avLst/>
          </a:prstGeom>
          <a:noFill/>
        </p:spPr>
        <p:txBody>
          <a:bodyPr wrap="square" rtlCol="0">
            <a:spAutoFit/>
          </a:bodyPr>
          <a:lstStyle/>
          <a:p>
            <a:r>
              <a:rPr lang="en-US" sz="2400" smtClean="0"/>
              <a:t>Sometimes the data is not available and we have to use fewer years of data (or, different methods altogether)</a:t>
            </a:r>
          </a:p>
          <a:p>
            <a:endParaRPr lang="en-US" sz="2400"/>
          </a:p>
          <a:p>
            <a:r>
              <a:rPr lang="en-US" sz="2400" smtClean="0"/>
              <a:t>Sometimes estimates are more accurate when multiple years of data are used.  For example, with climate there may be shorter and longer term trends and we want to capture the longer term trends.  There may be outliers that we want to exclude (catastrophic events, etc.)</a:t>
            </a:r>
          </a:p>
        </p:txBody>
      </p:sp>
    </p:spTree>
    <p:extLst>
      <p:ext uri="{BB962C8B-B14F-4D97-AF65-F5344CB8AC3E}">
        <p14:creationId xmlns:p14="http://schemas.microsoft.com/office/powerpoint/2010/main" val="212603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3" y="269421"/>
            <a:ext cx="10884318" cy="1200329"/>
          </a:xfrm>
          <a:prstGeom prst="rect">
            <a:avLst/>
          </a:prstGeom>
          <a:noFill/>
        </p:spPr>
        <p:txBody>
          <a:bodyPr wrap="square" rtlCol="0">
            <a:spAutoFit/>
          </a:bodyPr>
          <a:lstStyle/>
          <a:p>
            <a:r>
              <a:rPr lang="en-US" sz="3600" smtClean="0"/>
              <a:t>11. Pressure</a:t>
            </a:r>
          </a:p>
          <a:p>
            <a:r>
              <a:rPr lang="en-US" sz="3600" smtClean="0"/>
              <a:t>How many climate change pressures are there?</a:t>
            </a:r>
            <a:endParaRPr lang="en-US" sz="3600"/>
          </a:p>
        </p:txBody>
      </p:sp>
      <p:sp>
        <p:nvSpPr>
          <p:cNvPr id="13" name="TextBox 12"/>
          <p:cNvSpPr txBox="1"/>
          <p:nvPr/>
        </p:nvSpPr>
        <p:spPr>
          <a:xfrm>
            <a:off x="891672" y="1643942"/>
            <a:ext cx="8746599" cy="1938992"/>
          </a:xfrm>
          <a:prstGeom prst="rect">
            <a:avLst/>
          </a:prstGeom>
          <a:noFill/>
        </p:spPr>
        <p:txBody>
          <a:bodyPr wrap="square" rtlCol="0">
            <a:spAutoFit/>
          </a:bodyPr>
          <a:lstStyle/>
          <a:p>
            <a:r>
              <a:rPr lang="en-US" sz="2400" smtClean="0"/>
              <a:t>4:</a:t>
            </a:r>
          </a:p>
          <a:p>
            <a:r>
              <a:rPr lang="en-US" sz="2400" smtClean="0"/>
              <a:t>UV radiation</a:t>
            </a:r>
          </a:p>
          <a:p>
            <a:r>
              <a:rPr lang="en-US" sz="2400" smtClean="0"/>
              <a:t>Sea level rise</a:t>
            </a:r>
          </a:p>
          <a:p>
            <a:r>
              <a:rPr lang="en-US" sz="2400" smtClean="0"/>
              <a:t>ocean acidification</a:t>
            </a:r>
          </a:p>
          <a:p>
            <a:r>
              <a:rPr lang="en-US" sz="2400" smtClean="0"/>
              <a:t>seat surface temperatures</a:t>
            </a:r>
          </a:p>
        </p:txBody>
      </p:sp>
      <p:sp>
        <p:nvSpPr>
          <p:cNvPr id="5" name="TextBox 4"/>
          <p:cNvSpPr txBox="1"/>
          <p:nvPr/>
        </p:nvSpPr>
        <p:spPr>
          <a:xfrm>
            <a:off x="693963" y="3582934"/>
            <a:ext cx="10192339" cy="1200329"/>
          </a:xfrm>
          <a:prstGeom prst="rect">
            <a:avLst/>
          </a:prstGeom>
          <a:noFill/>
        </p:spPr>
        <p:txBody>
          <a:bodyPr wrap="square" rtlCol="0">
            <a:spAutoFit/>
          </a:bodyPr>
          <a:lstStyle/>
          <a:p>
            <a:r>
              <a:rPr lang="en-US" sz="3600" smtClean="0"/>
              <a:t>Which is more important: Ecological or Social pressures?</a:t>
            </a:r>
            <a:endParaRPr lang="en-US" sz="3600"/>
          </a:p>
        </p:txBody>
      </p:sp>
      <p:sp>
        <p:nvSpPr>
          <p:cNvPr id="6" name="TextBox 5"/>
          <p:cNvSpPr txBox="1"/>
          <p:nvPr/>
        </p:nvSpPr>
        <p:spPr>
          <a:xfrm>
            <a:off x="1151164" y="5017348"/>
            <a:ext cx="8746599" cy="830997"/>
          </a:xfrm>
          <a:prstGeom prst="rect">
            <a:avLst/>
          </a:prstGeom>
          <a:noFill/>
        </p:spPr>
        <p:txBody>
          <a:bodyPr wrap="square" rtlCol="0">
            <a:spAutoFit/>
          </a:bodyPr>
          <a:lstStyle/>
          <a:p>
            <a:r>
              <a:rPr lang="en-US" sz="2400" smtClean="0"/>
              <a:t>They are weighted equally (even though most goals have more ecological pressures acting on them)</a:t>
            </a:r>
          </a:p>
        </p:txBody>
      </p:sp>
    </p:spTree>
    <p:extLst>
      <p:ext uri="{BB962C8B-B14F-4D97-AF65-F5344CB8AC3E}">
        <p14:creationId xmlns:p14="http://schemas.microsoft.com/office/powerpoint/2010/main" val="228305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3" y="269421"/>
            <a:ext cx="10884318" cy="1200329"/>
          </a:xfrm>
          <a:prstGeom prst="rect">
            <a:avLst/>
          </a:prstGeom>
          <a:noFill/>
        </p:spPr>
        <p:txBody>
          <a:bodyPr wrap="square" rtlCol="0">
            <a:spAutoFit/>
          </a:bodyPr>
          <a:lstStyle/>
          <a:p>
            <a:r>
              <a:rPr lang="en-US" sz="3600" smtClean="0"/>
              <a:t>11. Pressure</a:t>
            </a:r>
          </a:p>
          <a:p>
            <a:r>
              <a:rPr lang="en-US" sz="3600" smtClean="0"/>
              <a:t>Which pressure layers affect the clean water goal?</a:t>
            </a:r>
            <a:endParaRPr lang="en-US" sz="3600"/>
          </a:p>
        </p:txBody>
      </p:sp>
      <p:sp>
        <p:nvSpPr>
          <p:cNvPr id="13" name="TextBox 12"/>
          <p:cNvSpPr txBox="1"/>
          <p:nvPr/>
        </p:nvSpPr>
        <p:spPr>
          <a:xfrm>
            <a:off x="891672" y="1643942"/>
            <a:ext cx="8746599" cy="2308324"/>
          </a:xfrm>
          <a:prstGeom prst="rect">
            <a:avLst/>
          </a:prstGeom>
          <a:noFill/>
        </p:spPr>
        <p:txBody>
          <a:bodyPr wrap="square" rtlCol="0">
            <a:spAutoFit/>
          </a:bodyPr>
          <a:lstStyle/>
          <a:p>
            <a:r>
              <a:rPr lang="en-US" sz="2400" smtClean="0"/>
              <a:t>Nearshore chemical pollution (po_chemicals_3nm)</a:t>
            </a:r>
          </a:p>
          <a:p>
            <a:r>
              <a:rPr lang="en-US" sz="2400" smtClean="0"/>
              <a:t>Nearshore nutrient pollution (po_nutrients_3nm)</a:t>
            </a:r>
          </a:p>
          <a:p>
            <a:r>
              <a:rPr lang="en-US" sz="2400" smtClean="0"/>
              <a:t>Trash pollution (po_trash)</a:t>
            </a:r>
          </a:p>
          <a:p>
            <a:r>
              <a:rPr lang="en-US" sz="2400" smtClean="0"/>
              <a:t>Pathogen pollutin (po_pathogens)</a:t>
            </a:r>
          </a:p>
          <a:p>
            <a:r>
              <a:rPr lang="en-US" sz="2400" smtClean="0"/>
              <a:t>Lack of social progress (ss_spi)</a:t>
            </a:r>
          </a:p>
          <a:p>
            <a:r>
              <a:rPr lang="en-US" sz="2400" smtClean="0"/>
              <a:t>Lack of governance (ss_wgi)</a:t>
            </a:r>
          </a:p>
        </p:txBody>
      </p:sp>
      <p:sp>
        <p:nvSpPr>
          <p:cNvPr id="5" name="TextBox 4"/>
          <p:cNvSpPr txBox="1"/>
          <p:nvPr/>
        </p:nvSpPr>
        <p:spPr>
          <a:xfrm>
            <a:off x="693963" y="3884643"/>
            <a:ext cx="10192339" cy="1200329"/>
          </a:xfrm>
          <a:prstGeom prst="rect">
            <a:avLst/>
          </a:prstGeom>
          <a:noFill/>
        </p:spPr>
        <p:txBody>
          <a:bodyPr wrap="square" rtlCol="0">
            <a:spAutoFit/>
          </a:bodyPr>
          <a:lstStyle/>
          <a:p>
            <a:r>
              <a:rPr lang="en-US" sz="3600" smtClean="0"/>
              <a:t>Some goals, like Coastal Protection have multiple "elements".  Why?</a:t>
            </a:r>
            <a:endParaRPr lang="en-US" sz="3600"/>
          </a:p>
        </p:txBody>
      </p:sp>
      <p:sp>
        <p:nvSpPr>
          <p:cNvPr id="6" name="TextBox 5"/>
          <p:cNvSpPr txBox="1"/>
          <p:nvPr/>
        </p:nvSpPr>
        <p:spPr>
          <a:xfrm>
            <a:off x="891672" y="4992638"/>
            <a:ext cx="8746599" cy="1200329"/>
          </a:xfrm>
          <a:prstGeom prst="rect">
            <a:avLst/>
          </a:prstGeom>
          <a:noFill/>
        </p:spPr>
        <p:txBody>
          <a:bodyPr wrap="square" rtlCol="0">
            <a:spAutoFit/>
          </a:bodyPr>
          <a:lstStyle/>
          <a:p>
            <a:r>
              <a:rPr lang="en-US" sz="2400" smtClean="0"/>
              <a:t>Pressures effect the habitats (sea ice, marsh, mangrove, seagrass) that provide coastal protection differently. This allows us to apply the correct pressures depending on the specific habitats within a region.</a:t>
            </a:r>
          </a:p>
        </p:txBody>
      </p:sp>
    </p:spTree>
    <p:extLst>
      <p:ext uri="{BB962C8B-B14F-4D97-AF65-F5344CB8AC3E}">
        <p14:creationId xmlns:p14="http://schemas.microsoft.com/office/powerpoint/2010/main" val="33033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4" y="269421"/>
            <a:ext cx="9405258" cy="2862322"/>
          </a:xfrm>
          <a:prstGeom prst="rect">
            <a:avLst/>
          </a:prstGeom>
          <a:noFill/>
        </p:spPr>
        <p:txBody>
          <a:bodyPr wrap="square" rtlCol="0">
            <a:spAutoFit/>
          </a:bodyPr>
          <a:lstStyle/>
          <a:p>
            <a:r>
              <a:rPr lang="en-US" sz="3600" smtClean="0"/>
              <a:t>2. </a:t>
            </a:r>
            <a:r>
              <a:rPr lang="en-US" sz="3600"/>
              <a:t>If a region’s food provision goal has the following values, what would its food provision score be?</a:t>
            </a:r>
          </a:p>
          <a:p>
            <a:r>
              <a:rPr lang="en-US" sz="3600" smtClean="0"/>
              <a:t>Predicted </a:t>
            </a:r>
            <a:r>
              <a:rPr lang="en-US" sz="3600"/>
              <a:t>future status: 80</a:t>
            </a:r>
            <a:endParaRPr lang="en-US" sz="3600"/>
          </a:p>
          <a:p>
            <a:r>
              <a:rPr lang="en-US" sz="3600"/>
              <a:t>Current status</a:t>
            </a:r>
            <a:r>
              <a:rPr lang="en-US" sz="3600"/>
              <a:t>: </a:t>
            </a:r>
            <a:r>
              <a:rPr lang="en-US" sz="3600" smtClean="0"/>
              <a:t>60</a:t>
            </a:r>
            <a:endParaRPr lang="en-US" sz="3600"/>
          </a:p>
        </p:txBody>
      </p:sp>
      <p:sp>
        <p:nvSpPr>
          <p:cNvPr id="2" name="TextBox 1"/>
          <p:cNvSpPr txBox="1"/>
          <p:nvPr/>
        </p:nvSpPr>
        <p:spPr>
          <a:xfrm>
            <a:off x="693964" y="3237471"/>
            <a:ext cx="10330249" cy="523220"/>
          </a:xfrm>
          <a:prstGeom prst="rect">
            <a:avLst/>
          </a:prstGeom>
          <a:noFill/>
        </p:spPr>
        <p:txBody>
          <a:bodyPr wrap="square" rtlCol="0">
            <a:spAutoFit/>
          </a:bodyPr>
          <a:lstStyle/>
          <a:p>
            <a:r>
              <a:rPr lang="en-US" sz="2800"/>
              <a:t>70 (average of the future and current </a:t>
            </a:r>
            <a:r>
              <a:rPr lang="en-US" sz="2800"/>
              <a:t>status</a:t>
            </a:r>
            <a:r>
              <a:rPr lang="en-US" sz="2800" smtClean="0"/>
              <a:t>)</a:t>
            </a:r>
            <a:endParaRPr lang="en-US" sz="2800"/>
          </a:p>
        </p:txBody>
      </p:sp>
    </p:spTree>
    <p:extLst>
      <p:ext uri="{BB962C8B-B14F-4D97-AF65-F5344CB8AC3E}">
        <p14:creationId xmlns:p14="http://schemas.microsoft.com/office/powerpoint/2010/main" val="356262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4" y="269421"/>
            <a:ext cx="9405258" cy="1200329"/>
          </a:xfrm>
          <a:prstGeom prst="rect">
            <a:avLst/>
          </a:prstGeom>
          <a:noFill/>
        </p:spPr>
        <p:txBody>
          <a:bodyPr wrap="square" rtlCol="0">
            <a:spAutoFit/>
          </a:bodyPr>
          <a:lstStyle/>
          <a:p>
            <a:r>
              <a:rPr lang="en-US" sz="3600" smtClean="0"/>
              <a:t>3. </a:t>
            </a:r>
            <a:r>
              <a:rPr lang="en-US" sz="3600"/>
              <a:t>Given the following data, what would this region’s Index score be?</a:t>
            </a:r>
          </a:p>
        </p:txBody>
      </p:sp>
      <p:pic>
        <p:nvPicPr>
          <p:cNvPr id="6" name="Picture 5"/>
          <p:cNvPicPr>
            <a:picLocks noChangeAspect="1"/>
          </p:cNvPicPr>
          <p:nvPr/>
        </p:nvPicPr>
        <p:blipFill>
          <a:blip r:embed="rId2"/>
          <a:stretch>
            <a:fillRect/>
          </a:stretch>
        </p:blipFill>
        <p:spPr>
          <a:xfrm>
            <a:off x="793585" y="1631732"/>
            <a:ext cx="3017782" cy="4571360"/>
          </a:xfrm>
          <a:prstGeom prst="rect">
            <a:avLst/>
          </a:prstGeom>
        </p:spPr>
      </p:pic>
      <p:cxnSp>
        <p:nvCxnSpPr>
          <p:cNvPr id="8" name="Straight Arrow Connector 7"/>
          <p:cNvCxnSpPr/>
          <p:nvPr/>
        </p:nvCxnSpPr>
        <p:spPr>
          <a:xfrm flipH="1">
            <a:off x="3811367" y="2656703"/>
            <a:ext cx="847130" cy="148281"/>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58497" y="2286000"/>
            <a:ext cx="1878227" cy="646331"/>
          </a:xfrm>
          <a:prstGeom prst="rect">
            <a:avLst/>
          </a:prstGeom>
          <a:noFill/>
        </p:spPr>
        <p:txBody>
          <a:bodyPr wrap="square" rtlCol="0">
            <a:spAutoFit/>
          </a:bodyPr>
          <a:lstStyle/>
          <a:p>
            <a:r>
              <a:rPr lang="en-US" smtClean="0"/>
              <a:t>Need to be averaged first!</a:t>
            </a:r>
            <a:endParaRPr lang="en-US"/>
          </a:p>
        </p:txBody>
      </p:sp>
      <p:sp>
        <p:nvSpPr>
          <p:cNvPr id="10" name="TextBox 9"/>
          <p:cNvSpPr txBox="1"/>
          <p:nvPr/>
        </p:nvSpPr>
        <p:spPr>
          <a:xfrm>
            <a:off x="6536724" y="1469750"/>
            <a:ext cx="5226908" cy="3970318"/>
          </a:xfrm>
          <a:prstGeom prst="rect">
            <a:avLst/>
          </a:prstGeom>
          <a:noFill/>
        </p:spPr>
        <p:txBody>
          <a:bodyPr wrap="square" rtlCol="0">
            <a:spAutoFit/>
          </a:bodyPr>
          <a:lstStyle/>
          <a:p>
            <a:r>
              <a:rPr lang="en-US"/>
              <a:t>This </a:t>
            </a:r>
            <a:r>
              <a:rPr lang="en-US"/>
              <a:t>was </a:t>
            </a:r>
            <a:r>
              <a:rPr lang="en-US" smtClean="0"/>
              <a:t>a bit of </a:t>
            </a:r>
            <a:r>
              <a:rPr lang="en-US"/>
              <a:t>a trick question.  If you answered: 60.91, you did not first average the subgoals for Biodiversity (Habitat and Species Condition). </a:t>
            </a:r>
            <a:r>
              <a:rPr lang="en-US"/>
              <a:t> </a:t>
            </a:r>
            <a:endParaRPr lang="en-US" smtClean="0"/>
          </a:p>
          <a:p>
            <a:endParaRPr lang="en-US"/>
          </a:p>
          <a:p>
            <a:r>
              <a:rPr lang="en-US" smtClean="0"/>
              <a:t>Subgoal </a:t>
            </a:r>
            <a:r>
              <a:rPr lang="en-US"/>
              <a:t>scores for Biodiversity, Coastal Livelihoods and Economies, and Sense of Place are averaged.  For Food Provision, a weighted average of the subgoals is used (Mariculture and Fisheries), with weights being the tonnes of harvest for each subgoal. </a:t>
            </a:r>
            <a:endParaRPr lang="en-US"/>
          </a:p>
          <a:p>
            <a:r>
              <a:rPr lang="en-US"/>
              <a:t/>
            </a:r>
            <a:br>
              <a:rPr lang="en-US"/>
            </a:br>
            <a:r>
              <a:rPr lang="en-US"/>
              <a:t>NOTE: The abbreviations for subgoals have 3 letters while goals have 2 letters.</a:t>
            </a:r>
            <a:endParaRPr lang="en-US"/>
          </a:p>
          <a:p>
            <a:r>
              <a:rPr lang="en-US"/>
              <a:t/>
            </a:r>
            <a:br>
              <a:rPr lang="en-US"/>
            </a:br>
            <a:endParaRPr lang="en-US"/>
          </a:p>
        </p:txBody>
      </p:sp>
    </p:spTree>
    <p:extLst>
      <p:ext uri="{BB962C8B-B14F-4D97-AF65-F5344CB8AC3E}">
        <p14:creationId xmlns:p14="http://schemas.microsoft.com/office/powerpoint/2010/main" val="345374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4" y="269421"/>
            <a:ext cx="9405258" cy="2123658"/>
          </a:xfrm>
          <a:prstGeom prst="rect">
            <a:avLst/>
          </a:prstGeom>
          <a:noFill/>
        </p:spPr>
        <p:txBody>
          <a:bodyPr wrap="square" rtlCol="0">
            <a:spAutoFit/>
          </a:bodyPr>
          <a:lstStyle/>
          <a:p>
            <a:r>
              <a:rPr lang="en-US" sz="3600" smtClean="0"/>
              <a:t>4. Fill </a:t>
            </a:r>
            <a:r>
              <a:rPr lang="en-US" sz="3600"/>
              <a:t>in the missing values.</a:t>
            </a:r>
          </a:p>
          <a:p>
            <a:r>
              <a:rPr lang="en-US" sz="2400"/>
              <a:t>NOTE: Pressure and resilience must be multiplied by 0.01. Trend and status are not modified. I think we should probably change the way report trend (or, alternatively, pressures/resilience) so they are treated consistently.</a:t>
            </a:r>
          </a:p>
        </p:txBody>
      </p:sp>
      <p:pic>
        <p:nvPicPr>
          <p:cNvPr id="2" name="Picture 1"/>
          <p:cNvPicPr>
            <a:picLocks noChangeAspect="1"/>
          </p:cNvPicPr>
          <p:nvPr/>
        </p:nvPicPr>
        <p:blipFill>
          <a:blip r:embed="rId2"/>
          <a:stretch>
            <a:fillRect/>
          </a:stretch>
        </p:blipFill>
        <p:spPr>
          <a:xfrm>
            <a:off x="693964" y="2623451"/>
            <a:ext cx="10436042" cy="2566387"/>
          </a:xfrm>
          <a:prstGeom prst="rect">
            <a:avLst/>
          </a:prstGeom>
        </p:spPr>
      </p:pic>
      <p:sp>
        <p:nvSpPr>
          <p:cNvPr id="3" name="TextBox 2"/>
          <p:cNvSpPr txBox="1"/>
          <p:nvPr/>
        </p:nvSpPr>
        <p:spPr>
          <a:xfrm>
            <a:off x="8279029" y="3039761"/>
            <a:ext cx="864973" cy="369332"/>
          </a:xfrm>
          <a:prstGeom prst="rect">
            <a:avLst/>
          </a:prstGeom>
          <a:noFill/>
        </p:spPr>
        <p:txBody>
          <a:bodyPr wrap="square" rtlCol="0">
            <a:spAutoFit/>
          </a:bodyPr>
          <a:lstStyle/>
          <a:p>
            <a:r>
              <a:rPr lang="en-US" smtClean="0">
                <a:solidFill>
                  <a:srgbClr val="FF0000"/>
                </a:solidFill>
              </a:rPr>
              <a:t>77.5</a:t>
            </a:r>
            <a:endParaRPr lang="en-US">
              <a:solidFill>
                <a:srgbClr val="FF0000"/>
              </a:solidFill>
            </a:endParaRPr>
          </a:p>
        </p:txBody>
      </p:sp>
      <p:sp>
        <p:nvSpPr>
          <p:cNvPr id="11" name="TextBox 10"/>
          <p:cNvSpPr txBox="1"/>
          <p:nvPr/>
        </p:nvSpPr>
        <p:spPr>
          <a:xfrm>
            <a:off x="5614088" y="3697264"/>
            <a:ext cx="864973" cy="369332"/>
          </a:xfrm>
          <a:prstGeom prst="rect">
            <a:avLst/>
          </a:prstGeom>
          <a:noFill/>
        </p:spPr>
        <p:txBody>
          <a:bodyPr wrap="square" rtlCol="0">
            <a:spAutoFit/>
          </a:bodyPr>
          <a:lstStyle/>
          <a:p>
            <a:r>
              <a:rPr lang="en-US" smtClean="0">
                <a:solidFill>
                  <a:srgbClr val="FF0000"/>
                </a:solidFill>
              </a:rPr>
              <a:t>67.65</a:t>
            </a:r>
            <a:endParaRPr lang="en-US">
              <a:solidFill>
                <a:srgbClr val="FF0000"/>
              </a:solidFill>
            </a:endParaRPr>
          </a:p>
        </p:txBody>
      </p:sp>
      <p:sp>
        <p:nvSpPr>
          <p:cNvPr id="12" name="TextBox 11"/>
          <p:cNvSpPr txBox="1"/>
          <p:nvPr/>
        </p:nvSpPr>
        <p:spPr>
          <a:xfrm>
            <a:off x="5642918" y="3009399"/>
            <a:ext cx="864973" cy="369332"/>
          </a:xfrm>
          <a:prstGeom prst="rect">
            <a:avLst/>
          </a:prstGeom>
          <a:noFill/>
        </p:spPr>
        <p:txBody>
          <a:bodyPr wrap="square" rtlCol="0">
            <a:spAutoFit/>
          </a:bodyPr>
          <a:lstStyle/>
          <a:p>
            <a:r>
              <a:rPr lang="en-US" smtClean="0">
                <a:solidFill>
                  <a:srgbClr val="FF0000"/>
                </a:solidFill>
              </a:rPr>
              <a:t>71.3</a:t>
            </a:r>
            <a:endParaRPr lang="en-US">
              <a:solidFill>
                <a:srgbClr val="FF0000"/>
              </a:solidFill>
            </a:endParaRPr>
          </a:p>
        </p:txBody>
      </p:sp>
      <p:sp>
        <p:nvSpPr>
          <p:cNvPr id="13" name="TextBox 12"/>
          <p:cNvSpPr txBox="1"/>
          <p:nvPr/>
        </p:nvSpPr>
        <p:spPr>
          <a:xfrm>
            <a:off x="693964" y="5104881"/>
            <a:ext cx="9405258" cy="830997"/>
          </a:xfrm>
          <a:prstGeom prst="rect">
            <a:avLst/>
          </a:prstGeom>
          <a:noFill/>
        </p:spPr>
        <p:txBody>
          <a:bodyPr wrap="square" rtlCol="0">
            <a:spAutoFit/>
          </a:bodyPr>
          <a:lstStyle/>
          <a:p>
            <a:r>
              <a:rPr lang="en-US" sz="2400" smtClean="0"/>
              <a:t>How did a pressure change from 100 to 50 affect the final score?  Was this a larger or smaller effect than you would have expected?</a:t>
            </a:r>
            <a:endParaRPr lang="en-US" sz="2400"/>
          </a:p>
        </p:txBody>
      </p:sp>
    </p:spTree>
    <p:extLst>
      <p:ext uri="{BB962C8B-B14F-4D97-AF65-F5344CB8AC3E}">
        <p14:creationId xmlns:p14="http://schemas.microsoft.com/office/powerpoint/2010/main" val="229441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4" y="269421"/>
            <a:ext cx="9405258" cy="3970318"/>
          </a:xfrm>
          <a:prstGeom prst="rect">
            <a:avLst/>
          </a:prstGeom>
          <a:noFill/>
        </p:spPr>
        <p:txBody>
          <a:bodyPr wrap="square" rtlCol="0">
            <a:spAutoFit/>
          </a:bodyPr>
          <a:lstStyle/>
          <a:p>
            <a:r>
              <a:rPr lang="en-US" sz="3600" smtClean="0"/>
              <a:t>5. </a:t>
            </a:r>
            <a:r>
              <a:rPr lang="en-US" sz="3600"/>
              <a:t>Provide the metadata for each variable (using “score” as an </a:t>
            </a:r>
            <a:r>
              <a:rPr lang="en-US" sz="3600"/>
              <a:t>example</a:t>
            </a:r>
            <a:r>
              <a:rPr lang="en-US" sz="3600" smtClean="0"/>
              <a:t>)</a:t>
            </a:r>
          </a:p>
          <a:p>
            <a:r>
              <a:rPr lang="en-US" sz="2000" smtClean="0"/>
              <a:t>NOTE: This takes some exploring of the data through R, </a:t>
            </a:r>
          </a:p>
          <a:p>
            <a:endParaRPr lang="en-US" sz="2000"/>
          </a:p>
          <a:p>
            <a:r>
              <a:rPr lang="en-US" sz="2000" smtClean="0"/>
              <a:t>walk through using these functions to understand the structure of data:</a:t>
            </a:r>
          </a:p>
          <a:p>
            <a:endParaRPr lang="en-US" sz="2000"/>
          </a:p>
          <a:p>
            <a:r>
              <a:rPr lang="en-US" sz="2000" smtClean="0"/>
              <a:t>summary()</a:t>
            </a:r>
          </a:p>
          <a:p>
            <a:r>
              <a:rPr lang="en-US" sz="2000" smtClean="0"/>
              <a:t>str()</a:t>
            </a:r>
          </a:p>
          <a:p>
            <a:r>
              <a:rPr lang="en-US" sz="2000" smtClean="0"/>
              <a:t>table()</a:t>
            </a:r>
          </a:p>
          <a:p>
            <a:r>
              <a:rPr lang="en-US" sz="2000" smtClean="0"/>
              <a:t>unique()</a:t>
            </a:r>
          </a:p>
          <a:p>
            <a:r>
              <a:rPr lang="en-US" sz="2000" smtClean="0"/>
              <a:t>length()</a:t>
            </a:r>
          </a:p>
        </p:txBody>
      </p:sp>
    </p:spTree>
    <p:extLst>
      <p:ext uri="{BB962C8B-B14F-4D97-AF65-F5344CB8AC3E}">
        <p14:creationId xmlns:p14="http://schemas.microsoft.com/office/powerpoint/2010/main" val="383983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82563839"/>
              </p:ext>
            </p:extLst>
          </p:nvPr>
        </p:nvGraphicFramePr>
        <p:xfrm>
          <a:off x="1031102" y="214158"/>
          <a:ext cx="10151764" cy="6235543"/>
        </p:xfrm>
        <a:graphic>
          <a:graphicData uri="http://schemas.openxmlformats.org/drawingml/2006/table">
            <a:tbl>
              <a:tblPr firstRow="1" bandRow="1">
                <a:tableStyleId>{5C22544A-7EE6-4342-B048-85BDC9FD1C3A}</a:tableStyleId>
              </a:tblPr>
              <a:tblGrid>
                <a:gridCol w="2123266"/>
                <a:gridCol w="8028498"/>
              </a:tblGrid>
              <a:tr h="711688">
                <a:tc>
                  <a:txBody>
                    <a:bodyPr/>
                    <a:lstStyle/>
                    <a:p>
                      <a:r>
                        <a:rPr lang="en-US" smtClean="0"/>
                        <a:t>Variable</a:t>
                      </a:r>
                      <a:endParaRPr lang="en-US"/>
                    </a:p>
                  </a:txBody>
                  <a:tcPr/>
                </a:tc>
                <a:tc>
                  <a:txBody>
                    <a:bodyPr/>
                    <a:lstStyle/>
                    <a:p>
                      <a:r>
                        <a:rPr lang="en-US" smtClean="0"/>
                        <a:t>Metadata</a:t>
                      </a:r>
                      <a:endParaRPr lang="en-US"/>
                    </a:p>
                  </a:txBody>
                  <a:tcPr/>
                </a:tc>
              </a:tr>
              <a:tr h="774485">
                <a:tc>
                  <a:txBody>
                    <a:bodyPr/>
                    <a:lstStyle/>
                    <a:p>
                      <a:r>
                        <a:rPr lang="en-US" smtClean="0"/>
                        <a:t>goal</a:t>
                      </a:r>
                      <a:endParaRPr lang="en-US"/>
                    </a:p>
                  </a:txBody>
                  <a:tcPr/>
                </a:tc>
                <a:tc>
                  <a:txBody>
                    <a:bodyPr/>
                    <a:lstStyle/>
                    <a:p>
                      <a:r>
                        <a:rPr lang="en-US" smtClean="0"/>
                        <a:t>Factor</a:t>
                      </a:r>
                      <a:r>
                        <a:rPr lang="en-US" baseline="0" smtClean="0"/>
                        <a:t> </a:t>
                      </a:r>
                    </a:p>
                    <a:p>
                      <a:r>
                        <a:rPr lang="en-US" baseline="0" smtClean="0"/>
                        <a:t>Abbreviations corresponding to:</a:t>
                      </a:r>
                      <a:endParaRPr lang="en-US" smtClean="0"/>
                    </a:p>
                    <a:p>
                      <a:r>
                        <a:rPr lang="en-US" smtClean="0"/>
                        <a:t>10 OHI goals (AO, BD, CS, CW, LE, CP, FP, NP, SP, TR)</a:t>
                      </a:r>
                    </a:p>
                    <a:p>
                      <a:r>
                        <a:rPr lang="en-US" smtClean="0"/>
                        <a:t>8</a:t>
                      </a:r>
                      <a:r>
                        <a:rPr lang="en-US" baseline="0" smtClean="0"/>
                        <a:t> OHI subgoals (HAB, SPP, LIV, ECO, FIS, MAR, ICO, LSP) </a:t>
                      </a:r>
                    </a:p>
                    <a:p>
                      <a:r>
                        <a:rPr lang="en-US" baseline="0" smtClean="0"/>
                        <a:t>and</a:t>
                      </a:r>
                    </a:p>
                    <a:p>
                      <a:r>
                        <a:rPr lang="en-US" baseline="0" smtClean="0"/>
                        <a:t>Index (when region_id = 0): Global Index score </a:t>
                      </a:r>
                    </a:p>
                    <a:p>
                      <a:r>
                        <a:rPr lang="en-US" baseline="0" smtClean="0"/>
                        <a:t>Index (when region_id != 0): Regional Index score</a:t>
                      </a:r>
                      <a:endParaRPr lang="en-US"/>
                    </a:p>
                  </a:txBody>
                  <a:tcPr/>
                </a:tc>
              </a:tr>
              <a:tr h="774485">
                <a:tc>
                  <a:txBody>
                    <a:bodyPr/>
                    <a:lstStyle/>
                    <a:p>
                      <a:r>
                        <a:rPr lang="en-US" smtClean="0"/>
                        <a:t>dimension</a:t>
                      </a:r>
                      <a:endParaRPr lang="en-US"/>
                    </a:p>
                  </a:txBody>
                  <a:tcPr/>
                </a:tc>
                <a:tc>
                  <a:txBody>
                    <a:bodyPr/>
                    <a:lstStyle/>
                    <a:p>
                      <a:r>
                        <a:rPr lang="en-US" smtClean="0"/>
                        <a:t>Factor</a:t>
                      </a:r>
                      <a:r>
                        <a:rPr lang="en-US" baseline="0" smtClean="0"/>
                        <a:t> </a:t>
                      </a:r>
                    </a:p>
                    <a:p>
                      <a:r>
                        <a:rPr lang="en-US" baseline="0" smtClean="0"/>
                        <a:t>Dimensions of an OHI assessment: future, pressures, resilience, score, status, trend</a:t>
                      </a:r>
                    </a:p>
                  </a:txBody>
                  <a:tcPr/>
                </a:tc>
              </a:tr>
              <a:tr h="774485">
                <a:tc>
                  <a:txBody>
                    <a:bodyPr/>
                    <a:lstStyle/>
                    <a:p>
                      <a:r>
                        <a:rPr lang="en-US" smtClean="0"/>
                        <a:t>region_id</a:t>
                      </a:r>
                      <a:endParaRPr lang="en-US"/>
                    </a:p>
                  </a:txBody>
                  <a:tcPr/>
                </a:tc>
                <a:tc>
                  <a:txBody>
                    <a:bodyPr/>
                    <a:lstStyle/>
                    <a:p>
                      <a:r>
                        <a:rPr lang="en-US" smtClean="0"/>
                        <a:t>integer (0-250)</a:t>
                      </a:r>
                    </a:p>
                    <a:p>
                      <a:r>
                        <a:rPr lang="en-US" smtClean="0"/>
                        <a:t>220 regions</a:t>
                      </a:r>
                      <a:r>
                        <a:rPr lang="en-US" baseline="0" smtClean="0"/>
                        <a:t> of the global assessment  + </a:t>
                      </a:r>
                    </a:p>
                    <a:p>
                      <a:r>
                        <a:rPr lang="en-US" baseline="0" smtClean="0"/>
                        <a:t>0 = Global </a:t>
                      </a:r>
                    </a:p>
                    <a:p>
                      <a:r>
                        <a:rPr lang="en-US" baseline="0" smtClean="0"/>
                        <a:t>213 = Antarctica, blank </a:t>
                      </a:r>
                      <a:endParaRPr lang="en-US"/>
                    </a:p>
                  </a:txBody>
                  <a:tcPr/>
                </a:tc>
              </a:tr>
              <a:tr h="774485">
                <a:tc>
                  <a:txBody>
                    <a:bodyPr/>
                    <a:lstStyle/>
                    <a:p>
                      <a:r>
                        <a:rPr lang="en-US" smtClean="0"/>
                        <a:t>score</a:t>
                      </a:r>
                      <a:endParaRPr lang="en-US"/>
                    </a:p>
                  </a:txBody>
                  <a:tcPr/>
                </a:tc>
                <a:tc>
                  <a:txBody>
                    <a:bodyPr/>
                    <a:lstStyle/>
                    <a:p>
                      <a:r>
                        <a:rPr lang="en-US" smtClean="0"/>
                        <a:t>numeric</a:t>
                      </a:r>
                    </a:p>
                    <a:p>
                      <a:r>
                        <a:rPr lang="en-US" smtClean="0"/>
                        <a:t>Ranges</a:t>
                      </a:r>
                      <a:r>
                        <a:rPr lang="en-US" baseline="0" smtClean="0"/>
                        <a:t> from 0-100 for all dimensions, except trend (-1 to 1)</a:t>
                      </a:r>
                      <a:endParaRPr lang="en-US"/>
                    </a:p>
                  </a:txBody>
                  <a:tcPr/>
                </a:tc>
              </a:tr>
              <a:tr h="774485">
                <a:tc>
                  <a:txBody>
                    <a:bodyPr/>
                    <a:lstStyle/>
                    <a:p>
                      <a:r>
                        <a:rPr lang="en-US" smtClean="0"/>
                        <a:t>year</a:t>
                      </a:r>
                      <a:endParaRPr lang="en-US"/>
                    </a:p>
                  </a:txBody>
                  <a:tcPr/>
                </a:tc>
                <a:tc>
                  <a:txBody>
                    <a:bodyPr/>
                    <a:lstStyle/>
                    <a:p>
                      <a:r>
                        <a:rPr lang="en-US" smtClean="0"/>
                        <a:t>integer</a:t>
                      </a:r>
                    </a:p>
                    <a:p>
                      <a:r>
                        <a:rPr lang="en-US" smtClean="0"/>
                        <a:t>assessment years:</a:t>
                      </a:r>
                      <a:r>
                        <a:rPr lang="en-US" baseline="0" smtClean="0"/>
                        <a:t> </a:t>
                      </a:r>
                      <a:r>
                        <a:rPr lang="en-US" smtClean="0"/>
                        <a:t>2012-2017</a:t>
                      </a:r>
                      <a:endParaRPr lang="en-US"/>
                    </a:p>
                  </a:txBody>
                  <a:tcPr/>
                </a:tc>
              </a:tr>
            </a:tbl>
          </a:graphicData>
        </a:graphic>
      </p:graphicFrame>
    </p:spTree>
    <p:extLst>
      <p:ext uri="{BB962C8B-B14F-4D97-AF65-F5344CB8AC3E}">
        <p14:creationId xmlns:p14="http://schemas.microsoft.com/office/powerpoint/2010/main" val="142937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4" y="269421"/>
            <a:ext cx="9405258" cy="2308324"/>
          </a:xfrm>
          <a:prstGeom prst="rect">
            <a:avLst/>
          </a:prstGeom>
          <a:noFill/>
        </p:spPr>
        <p:txBody>
          <a:bodyPr wrap="square" rtlCol="0">
            <a:spAutoFit/>
          </a:bodyPr>
          <a:lstStyle/>
          <a:p>
            <a:r>
              <a:rPr lang="en-US" sz="3600" smtClean="0"/>
              <a:t>6. </a:t>
            </a:r>
            <a:r>
              <a:rPr lang="en-US" sz="3600"/>
              <a:t>B/Bmsy scores greater than 1 indicate the stock is doing well!  Given this, why are B/Bmsy scores &gt; 1.05 penalized (i.e., stock status score is less than </a:t>
            </a:r>
            <a:r>
              <a:rPr lang="en-US" sz="3600"/>
              <a:t>1</a:t>
            </a:r>
            <a:r>
              <a:rPr lang="en-US" sz="3600" smtClean="0"/>
              <a:t>)?</a:t>
            </a:r>
            <a:endParaRPr lang="en-US" sz="2400"/>
          </a:p>
        </p:txBody>
      </p:sp>
      <p:sp>
        <p:nvSpPr>
          <p:cNvPr id="13" name="TextBox 12"/>
          <p:cNvSpPr txBox="1"/>
          <p:nvPr/>
        </p:nvSpPr>
        <p:spPr>
          <a:xfrm>
            <a:off x="780462" y="3078368"/>
            <a:ext cx="9405258" cy="3046988"/>
          </a:xfrm>
          <a:prstGeom prst="rect">
            <a:avLst/>
          </a:prstGeom>
          <a:noFill/>
        </p:spPr>
        <p:txBody>
          <a:bodyPr wrap="square" rtlCol="0">
            <a:spAutoFit/>
          </a:bodyPr>
          <a:lstStyle/>
          <a:p>
            <a:r>
              <a:rPr lang="en-US" sz="2400" smtClean="0"/>
              <a:t>In this case, fishery scores are penalized because B/Bmsy values &gt;1 indicate this resource is not being used to its full potential.</a:t>
            </a:r>
          </a:p>
          <a:p>
            <a:endParaRPr lang="en-US" sz="2400"/>
          </a:p>
          <a:p>
            <a:r>
              <a:rPr lang="en-US" sz="2400" smtClean="0"/>
              <a:t>However, the penalties for underharvesting are not as great as the penalties for overharvesting.</a:t>
            </a:r>
          </a:p>
          <a:p>
            <a:endParaRPr lang="en-US" sz="2400"/>
          </a:p>
          <a:p>
            <a:r>
              <a:rPr lang="en-US" sz="2400" smtClean="0"/>
              <a:t>NOTE: We are considering further reducing the underharvesting penalties in the 2018 assessment</a:t>
            </a:r>
            <a:endParaRPr lang="en-US" sz="2400"/>
          </a:p>
        </p:txBody>
      </p:sp>
    </p:spTree>
    <p:extLst>
      <p:ext uri="{BB962C8B-B14F-4D97-AF65-F5344CB8AC3E}">
        <p14:creationId xmlns:p14="http://schemas.microsoft.com/office/powerpoint/2010/main" val="268608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3" y="269421"/>
            <a:ext cx="10192339" cy="1200329"/>
          </a:xfrm>
          <a:prstGeom prst="rect">
            <a:avLst/>
          </a:prstGeom>
          <a:noFill/>
        </p:spPr>
        <p:txBody>
          <a:bodyPr wrap="square" rtlCol="0">
            <a:spAutoFit/>
          </a:bodyPr>
          <a:lstStyle/>
          <a:p>
            <a:r>
              <a:rPr lang="en-US" sz="3600" smtClean="0"/>
              <a:t>7. Given the following economic data, should the missing (i.e., NA) values be estimated?  If so, how?</a:t>
            </a:r>
            <a:endParaRPr lang="en-US" sz="2400"/>
          </a:p>
        </p:txBody>
      </p:sp>
      <p:graphicFrame>
        <p:nvGraphicFramePr>
          <p:cNvPr id="2" name="Table 1"/>
          <p:cNvGraphicFramePr>
            <a:graphicFrameLocks noGrp="1"/>
          </p:cNvGraphicFramePr>
          <p:nvPr>
            <p:extLst>
              <p:ext uri="{D42A27DB-BD31-4B8C-83A1-F6EECF244321}">
                <p14:modId xmlns:p14="http://schemas.microsoft.com/office/powerpoint/2010/main" val="2052348158"/>
              </p:ext>
            </p:extLst>
          </p:nvPr>
        </p:nvGraphicFramePr>
        <p:xfrm>
          <a:off x="561546" y="1967698"/>
          <a:ext cx="1712097" cy="4137500"/>
        </p:xfrm>
        <a:graphic>
          <a:graphicData uri="http://schemas.openxmlformats.org/drawingml/2006/table">
            <a:tbl>
              <a:tblPr firstRow="1" bandRow="1">
                <a:tableStyleId>{5C22544A-7EE6-4342-B048-85BDC9FD1C3A}</a:tableStyleId>
              </a:tblPr>
              <a:tblGrid>
                <a:gridCol w="785340"/>
                <a:gridCol w="926757"/>
              </a:tblGrid>
              <a:tr h="370840">
                <a:tc>
                  <a:txBody>
                    <a:bodyPr/>
                    <a:lstStyle/>
                    <a:p>
                      <a:r>
                        <a:rPr lang="en-US" smtClean="0"/>
                        <a:t>rgn_id</a:t>
                      </a:r>
                      <a:endParaRPr lang="en-US"/>
                    </a:p>
                  </a:txBody>
                  <a:tcPr/>
                </a:tc>
                <a:tc>
                  <a:txBody>
                    <a:bodyPr/>
                    <a:lstStyle/>
                    <a:p>
                      <a:r>
                        <a:rPr lang="en-US" smtClean="0"/>
                        <a:t>data</a:t>
                      </a:r>
                      <a:endParaRPr lang="en-US"/>
                    </a:p>
                  </a:txBody>
                  <a:tcPr/>
                </a:tc>
              </a:tr>
              <a:tr h="370840">
                <a:tc>
                  <a:txBody>
                    <a:bodyPr/>
                    <a:lstStyle/>
                    <a:p>
                      <a:r>
                        <a:rPr lang="en-US" smtClean="0"/>
                        <a:t>1</a:t>
                      </a:r>
                      <a:endParaRPr lang="en-US"/>
                    </a:p>
                  </a:txBody>
                  <a:tcPr/>
                </a:tc>
                <a:tc>
                  <a:txBody>
                    <a:bodyPr/>
                    <a:lstStyle/>
                    <a:p>
                      <a:r>
                        <a:rPr lang="en-US" smtClean="0"/>
                        <a:t>72</a:t>
                      </a:r>
                      <a:endParaRPr lang="en-US"/>
                    </a:p>
                  </a:txBody>
                  <a:tcPr/>
                </a:tc>
              </a:tr>
              <a:tr h="370840">
                <a:tc>
                  <a:txBody>
                    <a:bodyPr/>
                    <a:lstStyle/>
                    <a:p>
                      <a:r>
                        <a:rPr lang="en-US" smtClean="0"/>
                        <a:t>2</a:t>
                      </a:r>
                      <a:endParaRPr lang="en-US"/>
                    </a:p>
                  </a:txBody>
                  <a:tcPr/>
                </a:tc>
                <a:tc>
                  <a:txBody>
                    <a:bodyPr/>
                    <a:lstStyle/>
                    <a:p>
                      <a:r>
                        <a:rPr lang="en-US" smtClean="0"/>
                        <a:t>74</a:t>
                      </a:r>
                      <a:endParaRPr lang="en-US"/>
                    </a:p>
                  </a:txBody>
                  <a:tcPr/>
                </a:tc>
              </a:tr>
              <a:tr h="429100">
                <a:tc>
                  <a:txBody>
                    <a:bodyPr/>
                    <a:lstStyle/>
                    <a:p>
                      <a:r>
                        <a:rPr lang="en-US" smtClean="0"/>
                        <a:t>3</a:t>
                      </a:r>
                      <a:endParaRPr lang="en-US"/>
                    </a:p>
                  </a:txBody>
                  <a:tcPr/>
                </a:tc>
                <a:tc>
                  <a:txBody>
                    <a:bodyPr/>
                    <a:lstStyle/>
                    <a:p>
                      <a:r>
                        <a:rPr lang="en-US" smtClean="0"/>
                        <a:t>80</a:t>
                      </a:r>
                      <a:endParaRPr lang="en-US"/>
                    </a:p>
                  </a:txBody>
                  <a:tcPr/>
                </a:tc>
              </a:tr>
              <a:tr h="370840">
                <a:tc>
                  <a:txBody>
                    <a:bodyPr/>
                    <a:lstStyle/>
                    <a:p>
                      <a:r>
                        <a:rPr lang="en-US" smtClean="0"/>
                        <a:t>4</a:t>
                      </a:r>
                      <a:endParaRPr lang="en-US"/>
                    </a:p>
                  </a:txBody>
                  <a:tcPr/>
                </a:tc>
                <a:tc>
                  <a:txBody>
                    <a:bodyPr/>
                    <a:lstStyle/>
                    <a:p>
                      <a:r>
                        <a:rPr lang="en-US" smtClean="0"/>
                        <a:t>70</a:t>
                      </a:r>
                      <a:endParaRPr lang="en-US"/>
                    </a:p>
                  </a:txBody>
                  <a:tcPr/>
                </a:tc>
              </a:tr>
              <a:tr h="370840">
                <a:tc>
                  <a:txBody>
                    <a:bodyPr/>
                    <a:lstStyle/>
                    <a:p>
                      <a:r>
                        <a:rPr lang="en-US" smtClean="0"/>
                        <a:t>5</a:t>
                      </a:r>
                      <a:endParaRPr lang="en-US"/>
                    </a:p>
                  </a:txBody>
                  <a:tcPr/>
                </a:tc>
                <a:tc>
                  <a:txBody>
                    <a:bodyPr/>
                    <a:lstStyle/>
                    <a:p>
                      <a:r>
                        <a:rPr lang="en-US" smtClean="0"/>
                        <a:t>NA</a:t>
                      </a:r>
                      <a:endParaRPr lang="en-US"/>
                    </a:p>
                  </a:txBody>
                  <a:tcPr/>
                </a:tc>
              </a:tr>
              <a:tr h="370840">
                <a:tc>
                  <a:txBody>
                    <a:bodyPr/>
                    <a:lstStyle/>
                    <a:p>
                      <a:r>
                        <a:rPr lang="en-US" smtClean="0"/>
                        <a:t>6</a:t>
                      </a:r>
                      <a:endParaRPr lang="en-US"/>
                    </a:p>
                  </a:txBody>
                  <a:tcPr/>
                </a:tc>
                <a:tc>
                  <a:txBody>
                    <a:bodyPr/>
                    <a:lstStyle/>
                    <a:p>
                      <a:r>
                        <a:rPr lang="en-US" smtClean="0"/>
                        <a:t>NA</a:t>
                      </a:r>
                      <a:endParaRPr lang="en-US"/>
                    </a:p>
                  </a:txBody>
                  <a:tcPr/>
                </a:tc>
              </a:tr>
              <a:tr h="370840">
                <a:tc>
                  <a:txBody>
                    <a:bodyPr/>
                    <a:lstStyle/>
                    <a:p>
                      <a:r>
                        <a:rPr lang="en-US" smtClean="0"/>
                        <a:t>7</a:t>
                      </a:r>
                      <a:endParaRPr lang="en-US"/>
                    </a:p>
                  </a:txBody>
                  <a:tcPr/>
                </a:tc>
                <a:tc>
                  <a:txBody>
                    <a:bodyPr/>
                    <a:lstStyle/>
                    <a:p>
                      <a:r>
                        <a:rPr lang="en-US" smtClean="0"/>
                        <a:t>71</a:t>
                      </a:r>
                      <a:endParaRPr lang="en-US"/>
                    </a:p>
                  </a:txBody>
                  <a:tcPr/>
                </a:tc>
              </a:tr>
              <a:tr h="370840">
                <a:tc>
                  <a:txBody>
                    <a:bodyPr/>
                    <a:lstStyle/>
                    <a:p>
                      <a:r>
                        <a:rPr lang="en-US" smtClean="0"/>
                        <a:t>8</a:t>
                      </a:r>
                      <a:endParaRPr lang="en-US"/>
                    </a:p>
                  </a:txBody>
                  <a:tcPr/>
                </a:tc>
                <a:tc>
                  <a:txBody>
                    <a:bodyPr/>
                    <a:lstStyle/>
                    <a:p>
                      <a:r>
                        <a:rPr lang="en-US" smtClean="0"/>
                        <a:t>75</a:t>
                      </a:r>
                      <a:endParaRPr lang="en-US"/>
                    </a:p>
                  </a:txBody>
                  <a:tcPr/>
                </a:tc>
              </a:tr>
              <a:tr h="370840">
                <a:tc>
                  <a:txBody>
                    <a:bodyPr/>
                    <a:lstStyle/>
                    <a:p>
                      <a:r>
                        <a:rPr lang="en-US" smtClean="0"/>
                        <a:t>9</a:t>
                      </a:r>
                      <a:endParaRPr lang="en-US"/>
                    </a:p>
                  </a:txBody>
                  <a:tcPr/>
                </a:tc>
                <a:tc>
                  <a:txBody>
                    <a:bodyPr/>
                    <a:lstStyle/>
                    <a:p>
                      <a:r>
                        <a:rPr lang="en-US" smtClean="0"/>
                        <a:t>76</a:t>
                      </a:r>
                      <a:endParaRPr lang="en-US"/>
                    </a:p>
                  </a:txBody>
                  <a:tcPr/>
                </a:tc>
              </a:tr>
              <a:tr h="370840">
                <a:tc>
                  <a:txBody>
                    <a:bodyPr/>
                    <a:lstStyle/>
                    <a:p>
                      <a:r>
                        <a:rPr lang="en-US" smtClean="0"/>
                        <a:t>10</a:t>
                      </a:r>
                      <a:endParaRPr lang="en-US"/>
                    </a:p>
                  </a:txBody>
                  <a:tcPr/>
                </a:tc>
                <a:tc>
                  <a:txBody>
                    <a:bodyPr/>
                    <a:lstStyle/>
                    <a:p>
                      <a:r>
                        <a:rPr lang="en-US" smtClean="0"/>
                        <a:t>76</a:t>
                      </a:r>
                      <a:endParaRPr lang="en-US"/>
                    </a:p>
                  </a:txBody>
                  <a:tcPr/>
                </a:tc>
              </a:tr>
            </a:tbl>
          </a:graphicData>
        </a:graphic>
      </p:graphicFrame>
      <p:sp>
        <p:nvSpPr>
          <p:cNvPr id="5" name="TextBox 4"/>
          <p:cNvSpPr txBox="1"/>
          <p:nvPr/>
        </p:nvSpPr>
        <p:spPr>
          <a:xfrm>
            <a:off x="4917987" y="1835845"/>
            <a:ext cx="7006283" cy="4401205"/>
          </a:xfrm>
          <a:prstGeom prst="rect">
            <a:avLst/>
          </a:prstGeom>
          <a:noFill/>
        </p:spPr>
        <p:txBody>
          <a:bodyPr wrap="square" rtlCol="0">
            <a:spAutoFit/>
          </a:bodyPr>
          <a:lstStyle/>
          <a:p>
            <a:r>
              <a:rPr lang="en-US" sz="2000" smtClean="0"/>
              <a:t>If these data do not exist because they are not relevant to the region, it makes sense to leave them blank.  For example, if these regions are uninhabited!</a:t>
            </a:r>
          </a:p>
          <a:p>
            <a:endParaRPr lang="en-US" sz="2000"/>
          </a:p>
          <a:p>
            <a:r>
              <a:rPr lang="en-US" sz="2000" smtClean="0"/>
              <a:t>Otherwise, every effort should be made to estimate these missing data!  Possible methods, include:</a:t>
            </a:r>
          </a:p>
          <a:p>
            <a:pPr marL="457200" indent="-457200">
              <a:buAutoNum type="arabicParenR"/>
            </a:pPr>
            <a:r>
              <a:rPr lang="en-US" sz="2000" smtClean="0"/>
              <a:t>The crudest (but often fine) approach is to use the average of the regions that are available.  This approach can be improved by using averages of closely related regions (geographic and/or social/political)</a:t>
            </a:r>
          </a:p>
          <a:p>
            <a:pPr marL="457200" indent="-457200">
              <a:buAutoNum type="arabicParenR"/>
            </a:pPr>
            <a:r>
              <a:rPr lang="en-US" sz="2000" smtClean="0"/>
              <a:t>Often, you can find other variables that are correlated with these data and use this information to make a predictive model.  But make sure there is actually a statistical relationship before using a complicated model!</a:t>
            </a:r>
            <a:endParaRPr lang="en-US" sz="2000"/>
          </a:p>
        </p:txBody>
      </p:sp>
    </p:spTree>
    <p:extLst>
      <p:ext uri="{BB962C8B-B14F-4D97-AF65-F5344CB8AC3E}">
        <p14:creationId xmlns:p14="http://schemas.microsoft.com/office/powerpoint/2010/main" val="251610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963" y="269421"/>
            <a:ext cx="10192339" cy="1200329"/>
          </a:xfrm>
          <a:prstGeom prst="rect">
            <a:avLst/>
          </a:prstGeom>
          <a:noFill/>
        </p:spPr>
        <p:txBody>
          <a:bodyPr wrap="square" rtlCol="0">
            <a:spAutoFit/>
          </a:bodyPr>
          <a:lstStyle/>
          <a:p>
            <a:r>
              <a:rPr lang="en-US" sz="3600" smtClean="0"/>
              <a:t>7. Given the following economic data, should the missing (i.e., NA) values be estimated?  If so, how?</a:t>
            </a:r>
            <a:endParaRPr lang="en-US" sz="2400"/>
          </a:p>
        </p:txBody>
      </p:sp>
      <p:sp>
        <p:nvSpPr>
          <p:cNvPr id="13" name="TextBox 12"/>
          <p:cNvSpPr txBox="1"/>
          <p:nvPr/>
        </p:nvSpPr>
        <p:spPr>
          <a:xfrm>
            <a:off x="4917987" y="1835845"/>
            <a:ext cx="7006283" cy="4401205"/>
          </a:xfrm>
          <a:prstGeom prst="rect">
            <a:avLst/>
          </a:prstGeom>
          <a:noFill/>
        </p:spPr>
        <p:txBody>
          <a:bodyPr wrap="square" rtlCol="0">
            <a:spAutoFit/>
          </a:bodyPr>
          <a:lstStyle/>
          <a:p>
            <a:r>
              <a:rPr lang="en-US" sz="2000" smtClean="0"/>
              <a:t>If these data do not exist because they are not relevant to the region, it makes sense to leave them blank.  For example, if these regions are uninhabited!</a:t>
            </a:r>
          </a:p>
          <a:p>
            <a:endParaRPr lang="en-US" sz="2000"/>
          </a:p>
          <a:p>
            <a:r>
              <a:rPr lang="en-US" sz="2000" smtClean="0"/>
              <a:t>Otherwise, every effort should be made to estimate these missing data!  Possible methods, include:</a:t>
            </a:r>
          </a:p>
          <a:p>
            <a:pPr marL="457200" indent="-457200">
              <a:buAutoNum type="arabicParenR"/>
            </a:pPr>
            <a:r>
              <a:rPr lang="en-US" sz="2000" smtClean="0"/>
              <a:t>The crudest (but often fine) approach is to use the average of the regions that are available.  This approach can be improved by using averages of closely related regions (geographic and/or social/political)</a:t>
            </a:r>
          </a:p>
          <a:p>
            <a:pPr marL="457200" indent="-457200">
              <a:buAutoNum type="arabicParenR"/>
            </a:pPr>
            <a:r>
              <a:rPr lang="en-US" sz="2000" smtClean="0"/>
              <a:t>Often, you can find other variables that are correlated with these data and use this information to make a predictive model.  But make sure there is actually a statistical relationship before using a complicated model!</a:t>
            </a:r>
            <a:endParaRPr lang="en-US" sz="2000"/>
          </a:p>
        </p:txBody>
      </p:sp>
      <p:graphicFrame>
        <p:nvGraphicFramePr>
          <p:cNvPr id="2" name="Table 1"/>
          <p:cNvGraphicFramePr>
            <a:graphicFrameLocks noGrp="1"/>
          </p:cNvGraphicFramePr>
          <p:nvPr/>
        </p:nvGraphicFramePr>
        <p:xfrm>
          <a:off x="561546" y="1967698"/>
          <a:ext cx="1712097" cy="4137500"/>
        </p:xfrm>
        <a:graphic>
          <a:graphicData uri="http://schemas.openxmlformats.org/drawingml/2006/table">
            <a:tbl>
              <a:tblPr firstRow="1" bandRow="1">
                <a:tableStyleId>{5C22544A-7EE6-4342-B048-85BDC9FD1C3A}</a:tableStyleId>
              </a:tblPr>
              <a:tblGrid>
                <a:gridCol w="785340"/>
                <a:gridCol w="926757"/>
              </a:tblGrid>
              <a:tr h="370840">
                <a:tc>
                  <a:txBody>
                    <a:bodyPr/>
                    <a:lstStyle/>
                    <a:p>
                      <a:r>
                        <a:rPr lang="en-US" smtClean="0"/>
                        <a:t>rgn_id</a:t>
                      </a:r>
                      <a:endParaRPr lang="en-US"/>
                    </a:p>
                  </a:txBody>
                  <a:tcPr/>
                </a:tc>
                <a:tc>
                  <a:txBody>
                    <a:bodyPr/>
                    <a:lstStyle/>
                    <a:p>
                      <a:r>
                        <a:rPr lang="en-US" smtClean="0"/>
                        <a:t>data</a:t>
                      </a:r>
                      <a:endParaRPr lang="en-US"/>
                    </a:p>
                  </a:txBody>
                  <a:tcPr/>
                </a:tc>
              </a:tr>
              <a:tr h="370840">
                <a:tc>
                  <a:txBody>
                    <a:bodyPr/>
                    <a:lstStyle/>
                    <a:p>
                      <a:r>
                        <a:rPr lang="en-US" smtClean="0"/>
                        <a:t>1</a:t>
                      </a:r>
                      <a:endParaRPr lang="en-US"/>
                    </a:p>
                  </a:txBody>
                  <a:tcPr/>
                </a:tc>
                <a:tc>
                  <a:txBody>
                    <a:bodyPr/>
                    <a:lstStyle/>
                    <a:p>
                      <a:r>
                        <a:rPr lang="en-US" smtClean="0"/>
                        <a:t>72</a:t>
                      </a:r>
                      <a:endParaRPr lang="en-US"/>
                    </a:p>
                  </a:txBody>
                  <a:tcPr/>
                </a:tc>
              </a:tr>
              <a:tr h="370840">
                <a:tc>
                  <a:txBody>
                    <a:bodyPr/>
                    <a:lstStyle/>
                    <a:p>
                      <a:r>
                        <a:rPr lang="en-US" smtClean="0"/>
                        <a:t>2</a:t>
                      </a:r>
                      <a:endParaRPr lang="en-US"/>
                    </a:p>
                  </a:txBody>
                  <a:tcPr/>
                </a:tc>
                <a:tc>
                  <a:txBody>
                    <a:bodyPr/>
                    <a:lstStyle/>
                    <a:p>
                      <a:r>
                        <a:rPr lang="en-US" smtClean="0"/>
                        <a:t>74</a:t>
                      </a:r>
                      <a:endParaRPr lang="en-US"/>
                    </a:p>
                  </a:txBody>
                  <a:tcPr/>
                </a:tc>
              </a:tr>
              <a:tr h="429100">
                <a:tc>
                  <a:txBody>
                    <a:bodyPr/>
                    <a:lstStyle/>
                    <a:p>
                      <a:r>
                        <a:rPr lang="en-US" smtClean="0"/>
                        <a:t>3</a:t>
                      </a:r>
                      <a:endParaRPr lang="en-US"/>
                    </a:p>
                  </a:txBody>
                  <a:tcPr/>
                </a:tc>
                <a:tc>
                  <a:txBody>
                    <a:bodyPr/>
                    <a:lstStyle/>
                    <a:p>
                      <a:r>
                        <a:rPr lang="en-US" smtClean="0"/>
                        <a:t>80</a:t>
                      </a:r>
                      <a:endParaRPr lang="en-US"/>
                    </a:p>
                  </a:txBody>
                  <a:tcPr/>
                </a:tc>
              </a:tr>
              <a:tr h="370840">
                <a:tc>
                  <a:txBody>
                    <a:bodyPr/>
                    <a:lstStyle/>
                    <a:p>
                      <a:r>
                        <a:rPr lang="en-US" smtClean="0"/>
                        <a:t>4</a:t>
                      </a:r>
                      <a:endParaRPr lang="en-US"/>
                    </a:p>
                  </a:txBody>
                  <a:tcPr/>
                </a:tc>
                <a:tc>
                  <a:txBody>
                    <a:bodyPr/>
                    <a:lstStyle/>
                    <a:p>
                      <a:r>
                        <a:rPr lang="en-US" smtClean="0"/>
                        <a:t>70</a:t>
                      </a:r>
                      <a:endParaRPr lang="en-US"/>
                    </a:p>
                  </a:txBody>
                  <a:tcPr/>
                </a:tc>
              </a:tr>
              <a:tr h="370840">
                <a:tc>
                  <a:txBody>
                    <a:bodyPr/>
                    <a:lstStyle/>
                    <a:p>
                      <a:r>
                        <a:rPr lang="en-US" smtClean="0"/>
                        <a:t>5</a:t>
                      </a:r>
                      <a:endParaRPr lang="en-US"/>
                    </a:p>
                  </a:txBody>
                  <a:tcPr/>
                </a:tc>
                <a:tc>
                  <a:txBody>
                    <a:bodyPr/>
                    <a:lstStyle/>
                    <a:p>
                      <a:r>
                        <a:rPr lang="en-US" smtClean="0"/>
                        <a:t>NA</a:t>
                      </a:r>
                      <a:endParaRPr lang="en-US"/>
                    </a:p>
                  </a:txBody>
                  <a:tcPr/>
                </a:tc>
              </a:tr>
              <a:tr h="370840">
                <a:tc>
                  <a:txBody>
                    <a:bodyPr/>
                    <a:lstStyle/>
                    <a:p>
                      <a:r>
                        <a:rPr lang="en-US" smtClean="0"/>
                        <a:t>6</a:t>
                      </a:r>
                      <a:endParaRPr lang="en-US"/>
                    </a:p>
                  </a:txBody>
                  <a:tcPr/>
                </a:tc>
                <a:tc>
                  <a:txBody>
                    <a:bodyPr/>
                    <a:lstStyle/>
                    <a:p>
                      <a:r>
                        <a:rPr lang="en-US" smtClean="0"/>
                        <a:t>NA</a:t>
                      </a:r>
                      <a:endParaRPr lang="en-US"/>
                    </a:p>
                  </a:txBody>
                  <a:tcPr/>
                </a:tc>
              </a:tr>
              <a:tr h="370840">
                <a:tc>
                  <a:txBody>
                    <a:bodyPr/>
                    <a:lstStyle/>
                    <a:p>
                      <a:r>
                        <a:rPr lang="en-US" smtClean="0"/>
                        <a:t>7</a:t>
                      </a:r>
                      <a:endParaRPr lang="en-US"/>
                    </a:p>
                  </a:txBody>
                  <a:tcPr/>
                </a:tc>
                <a:tc>
                  <a:txBody>
                    <a:bodyPr/>
                    <a:lstStyle/>
                    <a:p>
                      <a:r>
                        <a:rPr lang="en-US" smtClean="0"/>
                        <a:t>71</a:t>
                      </a:r>
                      <a:endParaRPr lang="en-US"/>
                    </a:p>
                  </a:txBody>
                  <a:tcPr/>
                </a:tc>
              </a:tr>
              <a:tr h="370840">
                <a:tc>
                  <a:txBody>
                    <a:bodyPr/>
                    <a:lstStyle/>
                    <a:p>
                      <a:r>
                        <a:rPr lang="en-US" smtClean="0"/>
                        <a:t>8</a:t>
                      </a:r>
                      <a:endParaRPr lang="en-US"/>
                    </a:p>
                  </a:txBody>
                  <a:tcPr/>
                </a:tc>
                <a:tc>
                  <a:txBody>
                    <a:bodyPr/>
                    <a:lstStyle/>
                    <a:p>
                      <a:r>
                        <a:rPr lang="en-US" smtClean="0"/>
                        <a:t>75</a:t>
                      </a:r>
                      <a:endParaRPr lang="en-US"/>
                    </a:p>
                  </a:txBody>
                  <a:tcPr/>
                </a:tc>
              </a:tr>
              <a:tr h="370840">
                <a:tc>
                  <a:txBody>
                    <a:bodyPr/>
                    <a:lstStyle/>
                    <a:p>
                      <a:r>
                        <a:rPr lang="en-US" smtClean="0"/>
                        <a:t>9</a:t>
                      </a:r>
                      <a:endParaRPr lang="en-US"/>
                    </a:p>
                  </a:txBody>
                  <a:tcPr/>
                </a:tc>
                <a:tc>
                  <a:txBody>
                    <a:bodyPr/>
                    <a:lstStyle/>
                    <a:p>
                      <a:r>
                        <a:rPr lang="en-US" smtClean="0"/>
                        <a:t>76</a:t>
                      </a:r>
                      <a:endParaRPr lang="en-US"/>
                    </a:p>
                  </a:txBody>
                  <a:tcPr/>
                </a:tc>
              </a:tr>
              <a:tr h="370840">
                <a:tc>
                  <a:txBody>
                    <a:bodyPr/>
                    <a:lstStyle/>
                    <a:p>
                      <a:r>
                        <a:rPr lang="en-US" smtClean="0"/>
                        <a:t>10</a:t>
                      </a:r>
                      <a:endParaRPr lang="en-US"/>
                    </a:p>
                  </a:txBody>
                  <a:tcPr/>
                </a:tc>
                <a:tc>
                  <a:txBody>
                    <a:bodyPr/>
                    <a:lstStyle/>
                    <a:p>
                      <a:r>
                        <a:rPr lang="en-US" smtClean="0"/>
                        <a:t>76</a:t>
                      </a:r>
                      <a:endParaRPr lang="en-US"/>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37860863"/>
              </p:ext>
            </p:extLst>
          </p:nvPr>
        </p:nvGraphicFramePr>
        <p:xfrm>
          <a:off x="2273642" y="1967698"/>
          <a:ext cx="2496063" cy="4137500"/>
        </p:xfrm>
        <a:graphic>
          <a:graphicData uri="http://schemas.openxmlformats.org/drawingml/2006/table">
            <a:tbl>
              <a:tblPr firstRow="1" bandRow="1">
                <a:tableStyleId>{5C22544A-7EE6-4342-B048-85BDC9FD1C3A}</a:tableStyleId>
              </a:tblPr>
              <a:tblGrid>
                <a:gridCol w="1313718"/>
                <a:gridCol w="1182345"/>
              </a:tblGrid>
              <a:tr h="370840">
                <a:tc>
                  <a:txBody>
                    <a:bodyPr/>
                    <a:lstStyle/>
                    <a:p>
                      <a:r>
                        <a:rPr lang="en-US" smtClean="0"/>
                        <a:t>super_rgn</a:t>
                      </a:r>
                      <a:endParaRPr lang="en-US"/>
                    </a:p>
                  </a:txBody>
                  <a:tcPr/>
                </a:tc>
                <a:tc>
                  <a:txBody>
                    <a:bodyPr/>
                    <a:lstStyle/>
                    <a:p>
                      <a:r>
                        <a:rPr lang="en-US" smtClean="0"/>
                        <a:t>% poverty</a:t>
                      </a:r>
                      <a:endParaRPr lang="en-US"/>
                    </a:p>
                  </a:txBody>
                  <a:tcPr/>
                </a:tc>
              </a:tr>
              <a:tr h="370840">
                <a:tc>
                  <a:txBody>
                    <a:bodyPr/>
                    <a:lstStyle/>
                    <a:p>
                      <a:r>
                        <a:rPr lang="en-US" smtClean="0"/>
                        <a:t>1</a:t>
                      </a:r>
                      <a:endParaRPr lang="en-US"/>
                    </a:p>
                  </a:txBody>
                  <a:tcPr/>
                </a:tc>
                <a:tc>
                  <a:txBody>
                    <a:bodyPr/>
                    <a:lstStyle/>
                    <a:p>
                      <a:r>
                        <a:rPr lang="en-US" smtClean="0"/>
                        <a:t>10</a:t>
                      </a:r>
                      <a:endParaRPr lang="en-US"/>
                    </a:p>
                  </a:txBody>
                  <a:tcPr/>
                </a:tc>
              </a:tr>
              <a:tr h="370840">
                <a:tc>
                  <a:txBody>
                    <a:bodyPr/>
                    <a:lstStyle/>
                    <a:p>
                      <a:r>
                        <a:rPr lang="en-US" smtClean="0"/>
                        <a:t>1</a:t>
                      </a:r>
                      <a:endParaRPr lang="en-US"/>
                    </a:p>
                  </a:txBody>
                  <a:tcPr/>
                </a:tc>
                <a:tc>
                  <a:txBody>
                    <a:bodyPr/>
                    <a:lstStyle/>
                    <a:p>
                      <a:r>
                        <a:rPr lang="en-US" smtClean="0"/>
                        <a:t>12</a:t>
                      </a:r>
                      <a:endParaRPr lang="en-US"/>
                    </a:p>
                  </a:txBody>
                  <a:tcPr/>
                </a:tc>
              </a:tr>
              <a:tr h="429100">
                <a:tc>
                  <a:txBody>
                    <a:bodyPr/>
                    <a:lstStyle/>
                    <a:p>
                      <a:r>
                        <a:rPr lang="en-US" smtClean="0"/>
                        <a:t>2</a:t>
                      </a:r>
                      <a:endParaRPr lang="en-US"/>
                    </a:p>
                  </a:txBody>
                  <a:tcPr/>
                </a:tc>
                <a:tc>
                  <a:txBody>
                    <a:bodyPr/>
                    <a:lstStyle/>
                    <a:p>
                      <a:r>
                        <a:rPr lang="en-US" smtClean="0"/>
                        <a:t>5</a:t>
                      </a:r>
                      <a:endParaRPr lang="en-US"/>
                    </a:p>
                  </a:txBody>
                  <a:tcPr/>
                </a:tc>
              </a:tr>
              <a:tr h="370840">
                <a:tc>
                  <a:txBody>
                    <a:bodyPr/>
                    <a:lstStyle/>
                    <a:p>
                      <a:r>
                        <a:rPr lang="en-US" smtClean="0"/>
                        <a:t>1</a:t>
                      </a:r>
                      <a:endParaRPr lang="en-US"/>
                    </a:p>
                  </a:txBody>
                  <a:tcPr/>
                </a:tc>
                <a:tc>
                  <a:txBody>
                    <a:bodyPr/>
                    <a:lstStyle/>
                    <a:p>
                      <a:r>
                        <a:rPr lang="en-US" smtClean="0"/>
                        <a:t>12</a:t>
                      </a:r>
                      <a:endParaRPr lang="en-US"/>
                    </a:p>
                  </a:txBody>
                  <a:tcPr/>
                </a:tc>
              </a:tr>
              <a:tr h="370840">
                <a:tc>
                  <a:txBody>
                    <a:bodyPr/>
                    <a:lstStyle/>
                    <a:p>
                      <a:r>
                        <a:rPr lang="en-US" smtClean="0"/>
                        <a:t>1</a:t>
                      </a:r>
                      <a:endParaRPr lang="en-US"/>
                    </a:p>
                  </a:txBody>
                  <a:tcPr/>
                </a:tc>
                <a:tc>
                  <a:txBody>
                    <a:bodyPr/>
                    <a:lstStyle/>
                    <a:p>
                      <a:r>
                        <a:rPr lang="en-US" smtClean="0"/>
                        <a:t>15</a:t>
                      </a:r>
                      <a:endParaRPr lang="en-US"/>
                    </a:p>
                  </a:txBody>
                  <a:tcPr/>
                </a:tc>
              </a:tr>
              <a:tr h="370840">
                <a:tc>
                  <a:txBody>
                    <a:bodyPr/>
                    <a:lstStyle/>
                    <a:p>
                      <a:r>
                        <a:rPr lang="en-US" smtClean="0"/>
                        <a:t>2</a:t>
                      </a:r>
                      <a:endParaRPr lang="en-US"/>
                    </a:p>
                  </a:txBody>
                  <a:tcPr/>
                </a:tc>
                <a:tc>
                  <a:txBody>
                    <a:bodyPr/>
                    <a:lstStyle/>
                    <a:p>
                      <a:r>
                        <a:rPr lang="en-US" smtClean="0"/>
                        <a:t>3</a:t>
                      </a:r>
                      <a:endParaRPr lang="en-US"/>
                    </a:p>
                  </a:txBody>
                  <a:tcPr/>
                </a:tc>
              </a:tr>
              <a:tr h="370840">
                <a:tc>
                  <a:txBody>
                    <a:bodyPr/>
                    <a:lstStyle/>
                    <a:p>
                      <a:r>
                        <a:rPr lang="en-US" smtClean="0"/>
                        <a:t>1</a:t>
                      </a:r>
                      <a:endParaRPr lang="en-US"/>
                    </a:p>
                  </a:txBody>
                  <a:tcPr/>
                </a:tc>
                <a:tc>
                  <a:txBody>
                    <a:bodyPr/>
                    <a:lstStyle/>
                    <a:p>
                      <a:r>
                        <a:rPr lang="en-US" smtClean="0"/>
                        <a:t>16</a:t>
                      </a:r>
                      <a:endParaRPr lang="en-US"/>
                    </a:p>
                  </a:txBody>
                  <a:tcPr/>
                </a:tc>
              </a:tr>
              <a:tr h="370840">
                <a:tc>
                  <a:txBody>
                    <a:bodyPr/>
                    <a:lstStyle/>
                    <a:p>
                      <a:r>
                        <a:rPr lang="en-US" smtClean="0"/>
                        <a:t>2</a:t>
                      </a:r>
                      <a:endParaRPr lang="en-US"/>
                    </a:p>
                  </a:txBody>
                  <a:tcPr/>
                </a:tc>
                <a:tc>
                  <a:txBody>
                    <a:bodyPr/>
                    <a:lstStyle/>
                    <a:p>
                      <a:r>
                        <a:rPr lang="en-US" smtClean="0"/>
                        <a:t>6</a:t>
                      </a:r>
                      <a:endParaRPr lang="en-US"/>
                    </a:p>
                  </a:txBody>
                  <a:tcPr/>
                </a:tc>
              </a:tr>
              <a:tr h="370840">
                <a:tc>
                  <a:txBody>
                    <a:bodyPr/>
                    <a:lstStyle/>
                    <a:p>
                      <a:r>
                        <a:rPr lang="en-US" smtClean="0"/>
                        <a:t>2</a:t>
                      </a:r>
                      <a:endParaRPr lang="en-US"/>
                    </a:p>
                  </a:txBody>
                  <a:tcPr/>
                </a:tc>
                <a:tc>
                  <a:txBody>
                    <a:bodyPr/>
                    <a:lstStyle/>
                    <a:p>
                      <a:r>
                        <a:rPr lang="en-US" smtClean="0"/>
                        <a:t>2</a:t>
                      </a:r>
                      <a:endParaRPr lang="en-US"/>
                    </a:p>
                  </a:txBody>
                  <a:tcPr/>
                </a:tc>
              </a:tr>
              <a:tr h="370840">
                <a:tc>
                  <a:txBody>
                    <a:bodyPr/>
                    <a:lstStyle/>
                    <a:p>
                      <a:r>
                        <a:rPr lang="en-US" smtClean="0"/>
                        <a:t>2</a:t>
                      </a:r>
                      <a:endParaRPr lang="en-US"/>
                    </a:p>
                  </a:txBody>
                  <a:tcPr/>
                </a:tc>
                <a:tc>
                  <a:txBody>
                    <a:bodyPr/>
                    <a:lstStyle/>
                    <a:p>
                      <a:r>
                        <a:rPr lang="en-US" smtClean="0"/>
                        <a:t>4</a:t>
                      </a:r>
                      <a:endParaRPr lang="en-US"/>
                    </a:p>
                  </a:txBody>
                  <a:tcPr/>
                </a:tc>
              </a:tr>
            </a:tbl>
          </a:graphicData>
        </a:graphic>
      </p:graphicFrame>
    </p:spTree>
    <p:extLst>
      <p:ext uri="{BB962C8B-B14F-4D97-AF65-F5344CB8AC3E}">
        <p14:creationId xmlns:p14="http://schemas.microsoft.com/office/powerpoint/2010/main" val="3916254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1230</Words>
  <Application>Microsoft Office PowerPoint</Application>
  <PresentationFormat>Widescreen</PresentationFormat>
  <Paragraphs>179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Frazier</dc:creator>
  <cp:lastModifiedBy>Melanie Frazier</cp:lastModifiedBy>
  <cp:revision>39</cp:revision>
  <dcterms:created xsi:type="dcterms:W3CDTF">2018-02-01T17:28:20Z</dcterms:created>
  <dcterms:modified xsi:type="dcterms:W3CDTF">2018-02-03T00:17:03Z</dcterms:modified>
</cp:coreProperties>
</file>