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6" r:id="rId6"/>
    <p:sldId id="267" r:id="rId7"/>
    <p:sldId id="264" r:id="rId8"/>
    <p:sldId id="268" r:id="rId9"/>
    <p:sldId id="26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94E5-EF57-4CFC-9FE7-A46F2C7B84A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6EF4-055E-460A-A157-E6DFF543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67139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Types of spatial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1113470"/>
            <a:ext cx="3607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Vector: Points/Lines/Polygons</a:t>
            </a:r>
          </a:p>
          <a:p>
            <a:r>
              <a:rPr lang="en-US" sz="2800" smtClean="0"/>
              <a:t>(e.g., Shapefile)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21" y="1247139"/>
            <a:ext cx="3478696" cy="244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73" y="946336"/>
            <a:ext cx="2577131" cy="3051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617" y="3716754"/>
            <a:ext cx="229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Raster</a:t>
            </a:r>
          </a:p>
          <a:p>
            <a:r>
              <a:rPr lang="en-US" sz="2800" smtClean="0"/>
              <a:t>(e.g., GeoTiff)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52219"/>
          <a:stretch/>
        </p:blipFill>
        <p:spPr>
          <a:xfrm>
            <a:off x="3007060" y="3958726"/>
            <a:ext cx="6111618" cy="2541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932" y="3372200"/>
            <a:ext cx="182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Gridded:</a:t>
            </a:r>
          </a:p>
        </p:txBody>
      </p:sp>
    </p:spTree>
    <p:extLst>
      <p:ext uri="{BB962C8B-B14F-4D97-AF65-F5344CB8AC3E}">
        <p14:creationId xmlns:p14="http://schemas.microsoft.com/office/powerpoint/2010/main" val="29201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OHI common </a:t>
            </a:r>
            <a:r>
              <a:rPr lang="en-US" sz="3600" smtClean="0"/>
              <a:t>file</a:t>
            </a:r>
            <a:endParaRPr lang="en-US" sz="3600" smtClean="0"/>
          </a:p>
        </p:txBody>
      </p:sp>
      <p:sp>
        <p:nvSpPr>
          <p:cNvPr id="5" name="TextBox 4"/>
          <p:cNvSpPr txBox="1"/>
          <p:nvPr/>
        </p:nvSpPr>
        <p:spPr>
          <a:xfrm>
            <a:off x="715616" y="1106844"/>
            <a:ext cx="10764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Used in almost all data prep scripts....</a:t>
            </a:r>
          </a:p>
          <a:p>
            <a:endParaRPr lang="en-US" sz="2800"/>
          </a:p>
          <a:p>
            <a:r>
              <a:rPr lang="en-US" sz="2800" smtClean="0"/>
              <a:t>But in particular, it makes data prep requiring spatial analyses a bit easier.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61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95917"/>
              </p:ext>
            </p:extLst>
          </p:nvPr>
        </p:nvGraphicFramePr>
        <p:xfrm>
          <a:off x="844827" y="209008"/>
          <a:ext cx="10277060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328"/>
                <a:gridCol w="1863777"/>
                <a:gridCol w="5877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Spatial</a:t>
                      </a:r>
                      <a:r>
                        <a:rPr lang="en-US" baseline="0" smtClean="0"/>
                        <a:t> data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 package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Vector </a:t>
                      </a:r>
                    </a:p>
                    <a:p>
                      <a:r>
                        <a:rPr lang="en-US" sz="1800" smtClean="0"/>
                        <a:t>(points/lines/polygons)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</a:t>
                      </a:r>
                      <a:endParaRPr lang="en-US" sz="180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Spatial object</a:t>
                      </a:r>
                      <a:r>
                        <a:rPr lang="en-US" sz="1800" baseline="0" smtClean="0"/>
                        <a:t> format and functions for spatial </a:t>
                      </a:r>
                      <a:r>
                        <a:rPr lang="en-US" sz="1800" baseline="0" smtClean="0"/>
                        <a:t>vector </a:t>
                      </a:r>
                      <a:r>
                        <a:rPr lang="en-US" sz="1800" baseline="0" smtClean="0"/>
                        <a:t>data; spatial vector data is formatted as a nested list.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rgeos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effectLst/>
                        </a:rPr>
                        <a:t>Function for performing</a:t>
                      </a:r>
                      <a:r>
                        <a:rPr lang="en-US" sz="1800" kern="1200" baseline="0" smtClean="0">
                          <a:effectLst/>
                        </a:rPr>
                        <a:t> </a:t>
                      </a:r>
                      <a:r>
                        <a:rPr lang="en-US" sz="1800" kern="1200" smtClean="0">
                          <a:effectLst/>
                        </a:rPr>
                        <a:t>spatial vector operations on sp spatial data, such as buffer and intersect. 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sf**</a:t>
                      </a:r>
                      <a:endParaRPr lang="en-US" sz="1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Simple </a:t>
                      </a:r>
                      <a:r>
                        <a:rPr lang="en-US" sz="1800" smtClean="0"/>
                        <a:t>feature: </a:t>
                      </a:r>
                      <a:r>
                        <a:rPr lang="en-US" sz="1800" smtClean="0"/>
                        <a:t>replacing sp</a:t>
                      </a:r>
                      <a:r>
                        <a:rPr lang="en-US" sz="1800" baseline="0" smtClean="0"/>
                        <a:t> for</a:t>
                      </a:r>
                      <a:r>
                        <a:rPr lang="en-US" sz="1800" smtClean="0"/>
                        <a:t> </a:t>
                      </a:r>
                      <a:r>
                        <a:rPr lang="en-US" sz="1800" baseline="0" smtClean="0"/>
                        <a:t>reading/manipulating </a:t>
                      </a:r>
                      <a:r>
                        <a:rPr lang="en-US" sz="1800" baseline="0" smtClean="0"/>
                        <a:t>spatial vector data </a:t>
                      </a:r>
                      <a:r>
                        <a:rPr lang="en-US" sz="1800" baseline="0" smtClean="0"/>
                        <a:t>in R (what </a:t>
                      </a:r>
                      <a:r>
                        <a:rPr lang="en-US" sz="1800" baseline="0" smtClean="0"/>
                        <a:t>we will primarily use); replacing sp and rgeos, but still </a:t>
                      </a:r>
                      <a:r>
                        <a:rPr lang="en-US" sz="1800" baseline="0" smtClean="0"/>
                        <a:t>developing; spatial data is formatted as a dataframe.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Raster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raster**</a:t>
                      </a:r>
                      <a:endParaRPr lang="en-US" sz="1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effectLst/>
                        </a:rPr>
                        <a:t>Reading, writing, manipulating,</a:t>
                      </a:r>
                      <a:r>
                        <a:rPr lang="en-US" sz="1800" kern="1200" baseline="0" smtClean="0">
                          <a:effectLst/>
                        </a:rPr>
                        <a:t> transforming,</a:t>
                      </a:r>
                      <a:r>
                        <a:rPr lang="en-US" sz="1800" kern="1200" smtClean="0">
                          <a:effectLst/>
                        </a:rPr>
                        <a:t> analyzing and modeling of raster</a:t>
                      </a:r>
                      <a:r>
                        <a:rPr lang="en-US" sz="1800" kern="1200" baseline="0" smtClean="0">
                          <a:effectLst/>
                        </a:rPr>
                        <a:t> data. W</a:t>
                      </a:r>
                      <a:r>
                        <a:rPr lang="en-US" sz="1800" baseline="0" smtClean="0"/>
                        <a:t>e use this for about 99.99% of our raster </a:t>
                      </a:r>
                      <a:r>
                        <a:rPr lang="en-US" sz="1800" baseline="0" smtClean="0"/>
                        <a:t>manipulation. 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fasterize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Used</a:t>
                      </a:r>
                      <a:r>
                        <a:rPr lang="en-US" sz="1800" baseline="0" smtClean="0"/>
                        <a:t> to convert vector data into a raster (much better than the raster::rasterize function</a:t>
                      </a:r>
                      <a:r>
                        <a:rPr lang="en-US" sz="1800" baseline="0" smtClean="0"/>
                        <a:t>). Requires sf shapefile. 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Coordinate</a:t>
                      </a:r>
                      <a:r>
                        <a:rPr lang="en-US" sz="1800" baseline="0" smtClean="0"/>
                        <a:t> reference systems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rgdal**</a:t>
                      </a:r>
                      <a:endParaRPr lang="en-US" sz="1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effectLst/>
                        </a:rPr>
                        <a:t>Provides bindings to Frank Warmerdam’s Geospatial Data Abstraction Library (GDAL) (&gt;= 1.6.3, &lt; 2) and access to projection/transformation operations from the PROJ.4 </a:t>
                      </a:r>
                      <a:r>
                        <a:rPr lang="en-US" sz="1800" kern="1200" smtClean="0">
                          <a:effectLst/>
                        </a:rPr>
                        <a:t>library; used by all spatial data formats!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2316" y="5959642"/>
            <a:ext cx="576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**load these packages when working with spatial files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1106844"/>
            <a:ext cx="9730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Life would be easier if we could just use 3D globes to visualize the world....but paper and computer screens are much more convenient!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10" y="2261244"/>
            <a:ext cx="7561242" cy="26020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42791" y="3478696"/>
            <a:ext cx="655983" cy="9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779" y="5016236"/>
            <a:ext cx="1117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This introduces the need for coordinate reference </a:t>
            </a:r>
            <a:r>
              <a:rPr lang="en-US" sz="2400" smtClean="0"/>
              <a:t>systems (a.k.a. "projection")</a:t>
            </a:r>
          </a:p>
          <a:p>
            <a:endParaRPr lang="en-US" sz="2400" smtClean="0"/>
          </a:p>
          <a:p>
            <a:r>
              <a:rPr lang="en-US" sz="2400" smtClean="0"/>
              <a:t>for more info: </a:t>
            </a:r>
            <a:r>
              <a:rPr lang="en-US" smtClean="0"/>
              <a:t>https</a:t>
            </a:r>
            <a:r>
              <a:rPr lang="en-US"/>
              <a:t>://mazu.nceas.ucsb.edu/rstudio/files/ohiprep_v2019/Reference/OverviewCoordinateReferenceSystems.pdf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1444774"/>
            <a:ext cx="97304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When spherical data is flattened...it always loses information!</a:t>
            </a:r>
          </a:p>
          <a:p>
            <a:endParaRPr lang="en-US" sz="2800" smtClean="0"/>
          </a:p>
          <a:p>
            <a:r>
              <a:rPr lang="en-US" sz="2800" smtClean="0"/>
              <a:t>It </a:t>
            </a:r>
            <a:r>
              <a:rPr lang="en-US" sz="2800"/>
              <a:t>is impossible to flatten a round </a:t>
            </a:r>
            <a:r>
              <a:rPr lang="en-US" sz="2800" smtClean="0"/>
              <a:t>object without </a:t>
            </a:r>
            <a:r>
              <a:rPr lang="en-US" sz="2800"/>
              <a:t>distortion, and this results in trade‐offs between </a:t>
            </a:r>
            <a:r>
              <a:rPr lang="en-US" sz="2800" smtClean="0"/>
              <a:t>area, direction</a:t>
            </a:r>
            <a:r>
              <a:rPr lang="en-US" sz="2800"/>
              <a:t>, shape, and distance. For example, there is a </a:t>
            </a:r>
            <a:r>
              <a:rPr lang="en-US" sz="2800" smtClean="0"/>
              <a:t>trade‐off between </a:t>
            </a:r>
            <a:r>
              <a:rPr lang="en-US" sz="2800"/>
              <a:t>distance and direction because both features can </a:t>
            </a:r>
            <a:r>
              <a:rPr lang="en-US" sz="2800" smtClean="0"/>
              <a:t>not be </a:t>
            </a:r>
            <a:r>
              <a:rPr lang="en-US" sz="2800"/>
              <a:t>simultaneously preserved. </a:t>
            </a:r>
            <a:endParaRPr lang="en-US" sz="2800" smtClean="0"/>
          </a:p>
          <a:p>
            <a:endParaRPr lang="en-US" sz="2800"/>
          </a:p>
          <a:p>
            <a:r>
              <a:rPr lang="en-US" sz="2800" smtClean="0"/>
              <a:t>There </a:t>
            </a:r>
            <a:r>
              <a:rPr lang="en-US" sz="2800"/>
              <a:t>is no "best" projection, </a:t>
            </a:r>
            <a:r>
              <a:rPr lang="en-US" sz="2800" smtClean="0"/>
              <a:t>but some </a:t>
            </a:r>
            <a:r>
              <a:rPr lang="en-US" sz="2800"/>
              <a:t>projections are better suited to different applications</a:t>
            </a:r>
            <a:r>
              <a:rPr lang="en-US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1106844"/>
            <a:ext cx="973041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Common Coordinate Reference Systems</a:t>
            </a:r>
          </a:p>
          <a:p>
            <a:endParaRPr lang="en-US" sz="2400" smtClean="0"/>
          </a:p>
          <a:p>
            <a:r>
              <a:rPr lang="en-US" sz="2400" b="1" smtClean="0"/>
              <a:t>Lat/Long </a:t>
            </a:r>
          </a:p>
          <a:p>
            <a:r>
              <a:rPr lang="en-US" smtClean="0"/>
              <a:t>Probably most common for global data</a:t>
            </a:r>
          </a:p>
          <a:p>
            <a:r>
              <a:rPr lang="en-US" smtClean="0"/>
              <a:t>Used by Google Earth</a:t>
            </a:r>
          </a:p>
          <a:p>
            <a:r>
              <a:rPr lang="en-US" smtClean="0"/>
              <a:t>Considered to be "unprojected"</a:t>
            </a:r>
          </a:p>
          <a:p>
            <a:endParaRPr lang="en-US" smtClean="0"/>
          </a:p>
          <a:p>
            <a:r>
              <a:rPr lang="en-US" smtClean="0"/>
              <a:t>Pros: Easy and common!</a:t>
            </a:r>
          </a:p>
          <a:p>
            <a:endParaRPr lang="en-US" smtClean="0"/>
          </a:p>
          <a:p>
            <a:r>
              <a:rPr lang="en-US" smtClean="0"/>
              <a:t>Cons: </a:t>
            </a:r>
          </a:p>
          <a:p>
            <a:r>
              <a:rPr lang="en-US" smtClean="0"/>
              <a:t>Greatly exaggerates area at the poles</a:t>
            </a:r>
          </a:p>
          <a:p>
            <a:r>
              <a:rPr lang="en-US" smtClean="0"/>
              <a:t>(why Greenland looks huge!!!)</a:t>
            </a:r>
          </a:p>
          <a:p>
            <a:endParaRPr lang="en-US"/>
          </a:p>
          <a:p>
            <a:r>
              <a:rPr lang="en-US" smtClean="0"/>
              <a:t>Raster cells are not the same size (raster cells at the equator represent the largest area)</a:t>
            </a:r>
          </a:p>
          <a:p>
            <a:endParaRPr lang="en-US" smtClean="0"/>
          </a:p>
          <a:p>
            <a:r>
              <a:rPr lang="en-US" smtClean="0"/>
              <a:t>Not locally accurate (not great for field work when you need accuracy in the meter range) </a:t>
            </a:r>
            <a:endParaRPr lang="en-US"/>
          </a:p>
        </p:txBody>
      </p:sp>
      <p:pic>
        <p:nvPicPr>
          <p:cNvPr id="4098" name="Picture 2" descr="images\sc_projections_latl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61" y="1872445"/>
            <a:ext cx="4905219" cy="245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1106844"/>
            <a:ext cx="97304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Common Coordinate Reference Systems</a:t>
            </a:r>
          </a:p>
          <a:p>
            <a:endParaRPr lang="en-US" sz="2400" smtClean="0"/>
          </a:p>
          <a:p>
            <a:r>
              <a:rPr lang="en-US" sz="2400" b="1" smtClean="0"/>
              <a:t>Mollweide</a:t>
            </a:r>
          </a:p>
          <a:p>
            <a:r>
              <a:rPr lang="en-US" smtClean="0"/>
              <a:t>What we typically use for OHI global assessments</a:t>
            </a:r>
          </a:p>
          <a:p>
            <a:endParaRPr lang="en-US" smtClean="0"/>
          </a:p>
          <a:p>
            <a:r>
              <a:rPr lang="en-US" smtClean="0"/>
              <a:t>Pros: Area is accurately represented</a:t>
            </a:r>
          </a:p>
          <a:p>
            <a:endParaRPr lang="en-US" smtClean="0"/>
          </a:p>
          <a:p>
            <a:r>
              <a:rPr lang="en-US" smtClean="0"/>
              <a:t>Cons: </a:t>
            </a:r>
          </a:p>
          <a:p>
            <a:r>
              <a:rPr lang="en-US" smtClean="0"/>
              <a:t>Direction is not accurately represented</a:t>
            </a:r>
          </a:p>
          <a:p>
            <a:endParaRPr lang="en-US" smtClean="0"/>
          </a:p>
          <a:p>
            <a:r>
              <a:rPr lang="en-US" smtClean="0"/>
              <a:t>Some challenges to working with/ not common</a:t>
            </a:r>
          </a:p>
          <a:p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82" y="1933374"/>
            <a:ext cx="6107964" cy="37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6" y="1106844"/>
            <a:ext cx="113504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If you have used </a:t>
            </a:r>
            <a:r>
              <a:rPr lang="en-US" sz="2400" smtClean="0"/>
              <a:t>ArcGIS </a:t>
            </a:r>
            <a:r>
              <a:rPr lang="en-US" sz="2400" smtClean="0"/>
              <a:t>you may have been able to ignore </a:t>
            </a:r>
            <a:r>
              <a:rPr lang="en-US" sz="2400" smtClean="0"/>
              <a:t>CRS because it </a:t>
            </a:r>
            <a:r>
              <a:rPr lang="en-US" sz="2400" smtClean="0"/>
              <a:t>often takes care of this in the </a:t>
            </a:r>
            <a:r>
              <a:rPr lang="en-US" sz="2400" smtClean="0"/>
              <a:t>background.  But for R, you </a:t>
            </a:r>
            <a:r>
              <a:rPr lang="en-US" sz="2400" smtClean="0"/>
              <a:t>need </a:t>
            </a:r>
            <a:r>
              <a:rPr lang="en-US" sz="2400" smtClean="0"/>
              <a:t>some </a:t>
            </a:r>
            <a:r>
              <a:rPr lang="en-US" sz="2400" smtClean="0"/>
              <a:t>understanding of CRS </a:t>
            </a:r>
            <a:r>
              <a:rPr lang="en-US" sz="2400" smtClean="0"/>
              <a:t>because working files must have the same projection!</a:t>
            </a:r>
          </a:p>
          <a:p>
            <a:endParaRPr lang="en-US" sz="2400"/>
          </a:p>
          <a:p>
            <a:r>
              <a:rPr lang="en-US" sz="2400"/>
              <a:t>In R, the </a:t>
            </a:r>
            <a:r>
              <a:rPr lang="en-US" sz="2400" smtClean="0"/>
              <a:t>rgdal package is used to manage CRS. </a:t>
            </a:r>
          </a:p>
          <a:p>
            <a:endParaRPr lang="en-US" sz="2400" smtClean="0"/>
          </a:p>
          <a:p>
            <a:r>
              <a:rPr lang="en-US" sz="2400" b="1" smtClean="0"/>
              <a:t>proj4string</a:t>
            </a:r>
            <a:endParaRPr lang="en-US" sz="2400"/>
          </a:p>
          <a:p>
            <a:r>
              <a:rPr lang="en-US" sz="2400" smtClean="0"/>
              <a:t>The notation </a:t>
            </a:r>
            <a:r>
              <a:rPr lang="en-US" sz="2400"/>
              <a:t>used to describe the </a:t>
            </a:r>
            <a:r>
              <a:rPr lang="en-US" sz="2400" smtClean="0"/>
              <a:t>CRS from </a:t>
            </a:r>
            <a:r>
              <a:rPr lang="en-US" sz="2400"/>
              <a:t>the PROJ.4 </a:t>
            </a:r>
            <a:r>
              <a:rPr lang="en-US" sz="2400" smtClean="0"/>
              <a:t>project:</a:t>
            </a:r>
            <a:endParaRPr lang="en-US" sz="2400" smtClean="0"/>
          </a:p>
          <a:p>
            <a:endParaRPr lang="en-US" sz="2400"/>
          </a:p>
          <a:p>
            <a:r>
              <a:rPr lang="en-US" sz="2000">
                <a:solidFill>
                  <a:srgbClr val="FF0000"/>
                </a:solidFill>
              </a:rPr>
              <a:t>+init=epsg:4121 +proj=longlat +</a:t>
            </a:r>
            <a:r>
              <a:rPr lang="en-US" sz="2000" smtClean="0">
                <a:solidFill>
                  <a:srgbClr val="FF0000"/>
                </a:solidFill>
              </a:rPr>
              <a:t>ellps=GRS80 +datum=GGRS87 </a:t>
            </a:r>
            <a:r>
              <a:rPr lang="en-US" sz="2000">
                <a:solidFill>
                  <a:srgbClr val="FF0000"/>
                </a:solidFill>
              </a:rPr>
              <a:t>+</a:t>
            </a:r>
            <a:r>
              <a:rPr lang="en-US" sz="2000" smtClean="0">
                <a:solidFill>
                  <a:srgbClr val="FF0000"/>
                </a:solidFill>
              </a:rPr>
              <a:t>no_defs +towgs84</a:t>
            </a:r>
            <a:r>
              <a:rPr lang="en-US" sz="2000">
                <a:solidFill>
                  <a:srgbClr val="FF0000"/>
                </a:solidFill>
              </a:rPr>
              <a:t>=‐199.87,74.79,246.62</a:t>
            </a:r>
            <a:endParaRPr lang="en-US" sz="2000" smtClean="0">
              <a:solidFill>
                <a:srgbClr val="FF0000"/>
              </a:solidFill>
            </a:endParaRPr>
          </a:p>
          <a:p>
            <a:endParaRPr lang="en-US" sz="2400" smtClean="0"/>
          </a:p>
          <a:p>
            <a:r>
              <a:rPr lang="en-US" sz="2400" b="1"/>
              <a:t>EPSG codes</a:t>
            </a:r>
          </a:p>
          <a:p>
            <a:r>
              <a:rPr lang="en-US" sz="2400"/>
              <a:t>A particular CRS can </a:t>
            </a:r>
            <a:r>
              <a:rPr lang="en-US" sz="2400" smtClean="0"/>
              <a:t>also be </a:t>
            </a:r>
            <a:r>
              <a:rPr lang="en-US" sz="2400"/>
              <a:t>referenced by </a:t>
            </a:r>
            <a:r>
              <a:rPr lang="en-US" sz="2400" smtClean="0"/>
              <a:t>its</a:t>
            </a:r>
          </a:p>
          <a:p>
            <a:r>
              <a:rPr lang="en-US" sz="2400" smtClean="0"/>
              <a:t>EPSG code, which looks like this: </a:t>
            </a:r>
            <a:r>
              <a:rPr lang="en-US" sz="2400" smtClean="0">
                <a:solidFill>
                  <a:srgbClr val="FF0000"/>
                </a:solidFill>
              </a:rPr>
              <a:t>epsg:4121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8" y="5329128"/>
            <a:ext cx="4614545" cy="10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467139"/>
            <a:ext cx="938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Working with Coordinate Reference </a:t>
            </a:r>
            <a:r>
              <a:rPr lang="en-US" sz="3600" smtClean="0"/>
              <a:t>Systems in R</a:t>
            </a:r>
            <a:endParaRPr lang="en-US" sz="3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98798"/>
              </p:ext>
            </p:extLst>
          </p:nvPr>
        </p:nvGraphicFramePr>
        <p:xfrm>
          <a:off x="556057" y="1113470"/>
          <a:ext cx="10277060" cy="46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564"/>
                <a:gridCol w="2734645"/>
                <a:gridCol w="4432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To do</a:t>
                      </a:r>
                      <a:endParaRPr 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Type</a:t>
                      </a:r>
                      <a:r>
                        <a:rPr lang="en-US" sz="1200" baseline="0" smtClean="0"/>
                        <a:t> of spatial data</a:t>
                      </a:r>
                      <a:endParaRPr 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Assign CRS to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spatial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data; or modify the attributes such that the CRS is not changed but makes it consistent with another spatial object.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shapefile (sp)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proj4string(x) &lt;- CRS("+init=epsg:28992")</a:t>
                      </a:r>
                    </a:p>
                    <a:p>
                      <a:r>
                        <a:rPr lang="en-US" sz="1200" smtClean="0"/>
                        <a:t>or, type in the PROJ.4 attributes</a:t>
                      </a:r>
                    </a:p>
                    <a:p>
                      <a:r>
                        <a:rPr lang="en-US" sz="9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proj4string(x)</a:t>
                      </a:r>
                      <a:r>
                        <a:rPr lang="en-US" sz="9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CRS("+proj=utm +zone=10 +datum=WGS84")</a:t>
                      </a:r>
                    </a:p>
                    <a:p>
                      <a:r>
                        <a:rPr lang="en-US" sz="1200" baseline="0" smtClean="0"/>
                        <a:t>or, from another spatial file</a:t>
                      </a:r>
                    </a:p>
                    <a:p>
                      <a:r>
                        <a:rPr lang="en-US" sz="9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proj4string(x) &lt;- CRS(proj4string(OtherData))</a:t>
                      </a:r>
                      <a:endParaRPr lang="en-US" sz="9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simplefeature (sf)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st_crs(x) &lt;- 28992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st_crs(x) &lt;- "+proj=longlat +datum=WGS84 +no_defs"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Raster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projection(x) &lt;- CRS("+init=epsg:28992)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from one CRS to another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shapefile (sp)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newData &lt;- spTransform(x, CRS("+init=epsg:28992")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simplefeature (sf)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newData &lt;- st_transform(x, 28992)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Raster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newData &lt;- projectRaster(x, CRS("+init=epsg:28992")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Retrieve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CRS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shapefile (sp)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proj4string(x)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Vector simplefeature (sf) </a:t>
                      </a:r>
                    </a:p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(points/lines/polygons)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st_crs(x)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Raster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projection(x)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67139"/>
            <a:ext cx="90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Jamie's presentation on sf and rasters:</a:t>
            </a:r>
          </a:p>
          <a:p>
            <a:r>
              <a:rPr lang="en-US" sz="3600"/>
              <a:t>https</a:t>
            </a:r>
            <a:r>
              <a:rPr lang="en-US" sz="3600"/>
              <a:t>://</a:t>
            </a:r>
            <a:r>
              <a:rPr lang="en-US" sz="3600" smtClean="0"/>
              <a:t>github.com/jafflerbach/spatial-analysis-R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08102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788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Frazier</dc:creator>
  <cp:lastModifiedBy>Melanie Frazier</cp:lastModifiedBy>
  <cp:revision>50</cp:revision>
  <dcterms:created xsi:type="dcterms:W3CDTF">2018-05-25T04:11:56Z</dcterms:created>
  <dcterms:modified xsi:type="dcterms:W3CDTF">2019-02-25T23:05:14Z</dcterms:modified>
</cp:coreProperties>
</file>