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70" r:id="rId4"/>
    <p:sldId id="258" r:id="rId5"/>
    <p:sldId id="25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9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002D0-EB7F-486A-B71B-3601158B2C8D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544A-9218-402E-AF5E-BE3C08A21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63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002D0-EB7F-486A-B71B-3601158B2C8D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544A-9218-402E-AF5E-BE3C08A21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02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002D0-EB7F-486A-B71B-3601158B2C8D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544A-9218-402E-AF5E-BE3C08A21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25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002D0-EB7F-486A-B71B-3601158B2C8D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544A-9218-402E-AF5E-BE3C08A21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60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002D0-EB7F-486A-B71B-3601158B2C8D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544A-9218-402E-AF5E-BE3C08A21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57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002D0-EB7F-486A-B71B-3601158B2C8D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544A-9218-402E-AF5E-BE3C08A21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591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002D0-EB7F-486A-B71B-3601158B2C8D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544A-9218-402E-AF5E-BE3C08A21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19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002D0-EB7F-486A-B71B-3601158B2C8D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544A-9218-402E-AF5E-BE3C08A21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29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002D0-EB7F-486A-B71B-3601158B2C8D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544A-9218-402E-AF5E-BE3C08A21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002D0-EB7F-486A-B71B-3601158B2C8D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544A-9218-402E-AF5E-BE3C08A21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09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002D0-EB7F-486A-B71B-3601158B2C8D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544A-9218-402E-AF5E-BE3C08A21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48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002D0-EB7F-486A-B71B-3601158B2C8D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C544A-9218-402E-AF5E-BE3C08A21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254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035" y="497712"/>
            <a:ext cx="9144000" cy="1206600"/>
          </a:xfrm>
        </p:spPr>
        <p:txBody>
          <a:bodyPr/>
          <a:lstStyle/>
          <a:p>
            <a:r>
              <a:rPr lang="en-US"/>
              <a:t>Uncertainty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1660" y="1802425"/>
            <a:ext cx="10300044" cy="3690013"/>
          </a:xfrm>
        </p:spPr>
        <p:txBody>
          <a:bodyPr>
            <a:noAutofit/>
          </a:bodyPr>
          <a:lstStyle/>
          <a:p>
            <a:pPr algn="l"/>
            <a:r>
              <a:rPr lang="en-US" sz="3200"/>
              <a:t>Indicators are increasingly used to measure environmental systems</a:t>
            </a:r>
          </a:p>
          <a:p>
            <a:pPr algn="l"/>
            <a:endParaRPr lang="en-US" sz="3200"/>
          </a:p>
          <a:p>
            <a:pPr algn="l"/>
            <a:r>
              <a:rPr lang="en-US" sz="3200"/>
              <a:t>CRITICISM: Most fail to measure and describe uncertainty</a:t>
            </a:r>
          </a:p>
          <a:p>
            <a:pPr algn="l"/>
            <a:r>
              <a:rPr lang="en-US" sz="3200"/>
              <a:t>	- natural variation in data</a:t>
            </a:r>
          </a:p>
          <a:p>
            <a:pPr algn="l"/>
            <a:r>
              <a:rPr lang="en-US" sz="3200"/>
              <a:t>          - measurement error</a:t>
            </a:r>
          </a:p>
          <a:p>
            <a:pPr algn="l"/>
            <a:r>
              <a:rPr lang="en-US" sz="3200"/>
              <a:t>          - inadequate models</a:t>
            </a:r>
          </a:p>
          <a:p>
            <a:pPr algn="l"/>
            <a:r>
              <a:rPr lang="en-US" sz="3200"/>
              <a:t>          - poor selection of reference points</a:t>
            </a:r>
          </a:p>
          <a:p>
            <a:pPr algn="l"/>
            <a:r>
              <a:rPr lang="en-US" sz="1800" i="1"/>
              <a:t>					(Burgess et al. in review, for description of uncertainty)</a:t>
            </a:r>
          </a:p>
          <a:p>
            <a:pPr algn="l"/>
            <a:br>
              <a:rPr lang="en-US" sz="4000"/>
            </a:b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716999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643" y="0"/>
            <a:ext cx="7245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Cross-validation: estimating error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444502" y="805839"/>
          <a:ext cx="2497888" cy="593887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230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7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Georegion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USD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21991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24412" y="803912"/>
          <a:ext cx="2111738" cy="593887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28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3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tonnes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21991">
                <a:tc>
                  <a:txBody>
                    <a:bodyPr/>
                    <a:lstStyle/>
                    <a:p>
                      <a:r>
                        <a:rPr lang="en-US" sz="20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215658"/>
              </p:ext>
            </p:extLst>
          </p:nvPr>
        </p:nvGraphicFramePr>
        <p:xfrm>
          <a:off x="4942390" y="803912"/>
          <a:ext cx="1230023" cy="593887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230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tonnes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16.4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21991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921665" y="489582"/>
            <a:ext cx="1307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/>
              <a:t>predicted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18386" y="478007"/>
            <a:ext cx="1307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/>
              <a:t>observed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58673" y="1006504"/>
            <a:ext cx="5000263" cy="23391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/>
              <a:t>Leave-one-out method</a:t>
            </a:r>
          </a:p>
          <a:p>
            <a:endParaRPr lang="en-US"/>
          </a:p>
          <a:p>
            <a:r>
              <a:rPr lang="en-US" sz="2400" b="1"/>
              <a:t>STEP 1</a:t>
            </a:r>
            <a:r>
              <a:rPr lang="en-US" sz="2400"/>
              <a:t> Model parameters estimated using the data (</a:t>
            </a:r>
            <a:r>
              <a:rPr lang="en-US" sz="2400">
                <a:solidFill>
                  <a:srgbClr val="00B050"/>
                </a:solidFill>
              </a:rPr>
              <a:t>training data</a:t>
            </a:r>
            <a:r>
              <a:rPr lang="en-US" sz="2400"/>
              <a:t>) minus one case (</a:t>
            </a:r>
            <a:r>
              <a:rPr lang="en-US" sz="2400">
                <a:solidFill>
                  <a:srgbClr val="FF0000"/>
                </a:solidFill>
              </a:rPr>
              <a:t>testing data</a:t>
            </a:r>
            <a:r>
              <a:rPr lang="en-US" sz="2400"/>
              <a:t>)</a:t>
            </a:r>
          </a:p>
          <a:p>
            <a:endParaRPr lang="en-US" sz="2400"/>
          </a:p>
        </p:txBody>
      </p:sp>
      <p:sp>
        <p:nvSpPr>
          <p:cNvPr id="22" name="Rectangle 21"/>
          <p:cNvSpPr/>
          <p:nvPr/>
        </p:nvSpPr>
        <p:spPr>
          <a:xfrm>
            <a:off x="324412" y="2347800"/>
            <a:ext cx="5853825" cy="439498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222826" y="1180617"/>
            <a:ext cx="877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13.0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4412" y="1170913"/>
            <a:ext cx="5866922" cy="76551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24412" y="1956129"/>
            <a:ext cx="5866922" cy="3935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64296" y="489581"/>
            <a:ext cx="3306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/>
              <a:t>(tonnes ~ USD)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80245" y="2700822"/>
            <a:ext cx="5000263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2400"/>
          </a:p>
          <a:p>
            <a:r>
              <a:rPr lang="en-US" sz="2400" b="1"/>
              <a:t>STEP 2</a:t>
            </a:r>
            <a:r>
              <a:rPr lang="en-US" sz="2400"/>
              <a:t> Model is applied to to the </a:t>
            </a:r>
            <a:r>
              <a:rPr lang="en-US" sz="2400">
                <a:solidFill>
                  <a:srgbClr val="FF0000"/>
                </a:solidFill>
              </a:rPr>
              <a:t>testing data</a:t>
            </a:r>
            <a:r>
              <a:rPr lang="en-US" sz="2400"/>
              <a:t> to predict its value</a:t>
            </a:r>
          </a:p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501817" y="3773347"/>
            <a:ext cx="5000263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2400"/>
          </a:p>
          <a:p>
            <a:r>
              <a:rPr lang="en-US" sz="2400" b="1"/>
              <a:t>STEP 3</a:t>
            </a:r>
            <a:r>
              <a:rPr lang="en-US" sz="2400"/>
              <a:t> Loop through all the cases</a:t>
            </a:r>
          </a:p>
          <a:p>
            <a:endParaRPr lang="en-US" sz="2400"/>
          </a:p>
          <a:p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073141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643" y="0"/>
            <a:ext cx="7245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Cross-validation: estimating error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444502" y="805839"/>
          <a:ext cx="2497888" cy="593887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230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7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Georegion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USD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21991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24412" y="803912"/>
          <a:ext cx="2111738" cy="593887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28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3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tonnes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21991">
                <a:tc>
                  <a:txBody>
                    <a:bodyPr/>
                    <a:lstStyle/>
                    <a:p>
                      <a:r>
                        <a:rPr lang="en-US" sz="20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043632"/>
              </p:ext>
            </p:extLst>
          </p:nvPr>
        </p:nvGraphicFramePr>
        <p:xfrm>
          <a:off x="4942390" y="803912"/>
          <a:ext cx="1230023" cy="593887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230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tonnes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16.4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24.0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21.3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55.9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19.2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92.6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45.7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100.0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21991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921665" y="489582"/>
            <a:ext cx="1307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/>
              <a:t>predicted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18386" y="478007"/>
            <a:ext cx="1307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/>
              <a:t>observed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222826" y="1180617"/>
            <a:ext cx="877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13.0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062480" y="5590491"/>
                <a:ext cx="2799150" cy="8183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𝑜𝑏𝑠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𝑒𝑥𝑝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−2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2480" y="5590491"/>
                <a:ext cx="2799150" cy="818366"/>
              </a:xfrm>
              <a:prstGeom prst="rect">
                <a:avLst/>
              </a:prstGeom>
              <a:blipFill rotWithShape="0">
                <a:blip r:embed="rId2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6523389" y="4781540"/>
            <a:ext cx="500026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/>
              <a:t>STEP 4</a:t>
            </a:r>
            <a:r>
              <a:rPr lang="en-US" sz="2400"/>
              <a:t> Estimate prediction error: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58673" y="1006504"/>
            <a:ext cx="5000263" cy="23391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/>
              <a:t>Leave-one-out method</a:t>
            </a:r>
          </a:p>
          <a:p>
            <a:endParaRPr lang="en-US"/>
          </a:p>
          <a:p>
            <a:r>
              <a:rPr lang="en-US" sz="2400" b="1"/>
              <a:t>STEP 1</a:t>
            </a:r>
            <a:r>
              <a:rPr lang="en-US" sz="2400"/>
              <a:t> Model parameters estimated using the data (</a:t>
            </a:r>
            <a:r>
              <a:rPr lang="en-US" sz="2400">
                <a:solidFill>
                  <a:srgbClr val="00B050"/>
                </a:solidFill>
              </a:rPr>
              <a:t>training data</a:t>
            </a:r>
            <a:r>
              <a:rPr lang="en-US" sz="2400"/>
              <a:t>) minus one case (</a:t>
            </a:r>
            <a:r>
              <a:rPr lang="en-US" sz="2400">
                <a:solidFill>
                  <a:srgbClr val="FF0000"/>
                </a:solidFill>
              </a:rPr>
              <a:t>testing data</a:t>
            </a:r>
            <a:r>
              <a:rPr lang="en-US" sz="2400"/>
              <a:t>)</a:t>
            </a:r>
          </a:p>
          <a:p>
            <a:endParaRPr lang="en-US" sz="2400"/>
          </a:p>
        </p:txBody>
      </p:sp>
      <p:sp>
        <p:nvSpPr>
          <p:cNvPr id="17" name="TextBox 16"/>
          <p:cNvSpPr txBox="1"/>
          <p:nvPr/>
        </p:nvSpPr>
        <p:spPr>
          <a:xfrm>
            <a:off x="6480245" y="2700822"/>
            <a:ext cx="5000263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2400"/>
          </a:p>
          <a:p>
            <a:r>
              <a:rPr lang="en-US" sz="2400" b="1"/>
              <a:t>STEP 2</a:t>
            </a:r>
            <a:r>
              <a:rPr lang="en-US" sz="2400"/>
              <a:t> Model is applied to to the </a:t>
            </a:r>
            <a:r>
              <a:rPr lang="en-US" sz="2400">
                <a:solidFill>
                  <a:srgbClr val="FF0000"/>
                </a:solidFill>
              </a:rPr>
              <a:t>testing data</a:t>
            </a:r>
            <a:r>
              <a:rPr lang="en-US" sz="2400"/>
              <a:t> to predict its value</a:t>
            </a:r>
          </a:p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501817" y="3773347"/>
            <a:ext cx="5000263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2400"/>
          </a:p>
          <a:p>
            <a:r>
              <a:rPr lang="en-US" sz="2400" b="1"/>
              <a:t>STEP 3</a:t>
            </a:r>
            <a:r>
              <a:rPr lang="en-US" sz="2400"/>
              <a:t> Loop through all the cases</a:t>
            </a:r>
          </a:p>
          <a:p>
            <a:endParaRPr lang="en-US" sz="2400"/>
          </a:p>
          <a:p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644806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643" y="0"/>
            <a:ext cx="7245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Simulations to predict score error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729943"/>
              </p:ext>
            </p:extLst>
          </p:nvPr>
        </p:nvGraphicFramePr>
        <p:xfrm>
          <a:off x="2714641" y="803912"/>
          <a:ext cx="4391838" cy="593887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47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3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1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1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gapfill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lm_usd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11.4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lm_usd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99.8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lm_usd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64.6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21991">
                <a:tc>
                  <a:txBody>
                    <a:bodyPr/>
                    <a:lstStyle/>
                    <a:p>
                      <a:r>
                        <a:rPr lang="en-US" sz="20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lm_usd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47.6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543123"/>
              </p:ext>
            </p:extLst>
          </p:nvPr>
        </p:nvGraphicFramePr>
        <p:xfrm>
          <a:off x="324412" y="803912"/>
          <a:ext cx="2111738" cy="593887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28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3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tonnes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12.7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101.2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67.1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21991">
                <a:tc>
                  <a:txBody>
                    <a:bodyPr/>
                    <a:lstStyle/>
                    <a:p>
                      <a:r>
                        <a:rPr lang="en-US" sz="20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50.0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659420" y="562664"/>
            <a:ext cx="4317231" cy="62478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/>
              <a:t>Step 1: Simulate data for gapfilled values</a:t>
            </a:r>
            <a:endParaRPr lang="en-US"/>
          </a:p>
          <a:p>
            <a:r>
              <a:rPr lang="en-US" sz="2400"/>
              <a:t>12.7 + rnorm(mean= 0, sd = 2.8) </a:t>
            </a:r>
          </a:p>
          <a:p>
            <a:endParaRPr lang="en-US" sz="2400"/>
          </a:p>
          <a:p>
            <a:r>
              <a:rPr lang="en-US" sz="3200"/>
              <a:t>Step 2: Calculate OHI scores</a:t>
            </a:r>
          </a:p>
          <a:p>
            <a:endParaRPr lang="en-US" sz="3200"/>
          </a:p>
          <a:p>
            <a:r>
              <a:rPr lang="en-US" sz="3200"/>
              <a:t>Step 3: Repeat 1000s of times to get simulated data that can be used to calculate confidence intervals around OHI scores.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7106479" y="1749287"/>
            <a:ext cx="552942" cy="198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263601" y="719703"/>
            <a:ext cx="7514063" cy="60348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382950" y="2216426"/>
            <a:ext cx="4668309" cy="4641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32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643" y="0"/>
            <a:ext cx="7245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OHI global gapfilling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87828" y="1685785"/>
            <a:ext cx="9336494" cy="44012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/>
              <a:t>Currently we do not have error estimates for our data</a:t>
            </a:r>
          </a:p>
          <a:p>
            <a:pPr algn="ctr"/>
            <a:endParaRPr lang="en-US" sz="4000"/>
          </a:p>
          <a:p>
            <a:pPr algn="ctr"/>
            <a:r>
              <a:rPr lang="en-US" sz="4000" b="1"/>
              <a:t>But</a:t>
            </a:r>
            <a:r>
              <a:rPr lang="en-US" sz="4000"/>
              <a:t> we estimate the percent contribution of gapfilled data to scores given where gapfilling occurs and the weighted contribution of each dataset to scores  </a:t>
            </a:r>
          </a:p>
        </p:txBody>
      </p:sp>
    </p:spTree>
    <p:extLst>
      <p:ext uri="{BB962C8B-B14F-4D97-AF65-F5344CB8AC3E}">
        <p14:creationId xmlns:p14="http://schemas.microsoft.com/office/powerpoint/2010/main" val="767119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643" y="0"/>
            <a:ext cx="7245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OHI global gapfilling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845" y="859515"/>
            <a:ext cx="8143797" cy="523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173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235" y="-9939"/>
            <a:ext cx="41148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4643" y="0"/>
            <a:ext cx="7245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OHI global gapfilling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4281" y="707886"/>
            <a:ext cx="3999180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Break it down by region and goal</a:t>
            </a:r>
          </a:p>
        </p:txBody>
      </p:sp>
    </p:spTree>
    <p:extLst>
      <p:ext uri="{BB962C8B-B14F-4D97-AF65-F5344CB8AC3E}">
        <p14:creationId xmlns:p14="http://schemas.microsoft.com/office/powerpoint/2010/main" val="2886411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035" y="497712"/>
            <a:ext cx="9144000" cy="1206600"/>
          </a:xfrm>
        </p:spPr>
        <p:txBody>
          <a:bodyPr/>
          <a:lstStyle/>
          <a:p>
            <a:r>
              <a:rPr lang="en-US"/>
              <a:t>Gapfilling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8375" y="1852122"/>
            <a:ext cx="9144000" cy="3690013"/>
          </a:xfrm>
        </p:spPr>
        <p:txBody>
          <a:bodyPr>
            <a:noAutofit/>
          </a:bodyPr>
          <a:lstStyle/>
          <a:p>
            <a:r>
              <a:rPr lang="en-US" sz="3200"/>
              <a:t>A major source of uncertainty for OHI global</a:t>
            </a:r>
          </a:p>
          <a:p>
            <a:endParaRPr lang="en-US" sz="3200"/>
          </a:p>
          <a:p>
            <a:r>
              <a:rPr lang="en-US" sz="3200" b="1"/>
              <a:t>We are not alone:</a:t>
            </a:r>
            <a:endParaRPr lang="en-US" sz="3200"/>
          </a:p>
          <a:p>
            <a:r>
              <a:rPr lang="en-US" sz="3200"/>
              <a:t>A recent review of indicators revealed that none provided “</a:t>
            </a:r>
            <a:r>
              <a:rPr lang="en-US" sz="3200" i="1"/>
              <a:t>an easy insight into which particular data have been imputed…</a:t>
            </a:r>
            <a:r>
              <a:rPr lang="en-US" sz="3200"/>
              <a:t>”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9359348" y="6321287"/>
            <a:ext cx="2756453" cy="3379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i="1"/>
              <a:t>(Burgess et al. in review)</a:t>
            </a:r>
          </a:p>
          <a:p>
            <a:pPr algn="l"/>
            <a:br>
              <a:rPr lang="en-US" sz="4000"/>
            </a:b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924954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035" y="497712"/>
            <a:ext cx="9144000" cy="1206600"/>
          </a:xfrm>
        </p:spPr>
        <p:txBody>
          <a:bodyPr/>
          <a:lstStyle/>
          <a:p>
            <a:r>
              <a:rPr lang="en-US"/>
              <a:t>Gapfilling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8253" y="2120478"/>
            <a:ext cx="9144000" cy="3690013"/>
          </a:xfrm>
        </p:spPr>
        <p:txBody>
          <a:bodyPr>
            <a:noAutofit/>
          </a:bodyPr>
          <a:lstStyle/>
          <a:p>
            <a:r>
              <a:rPr lang="en-US" sz="4000" b="1"/>
              <a:t>Mission:</a:t>
            </a:r>
            <a:r>
              <a:rPr lang="en-US" sz="4000"/>
              <a:t> improve our approach to gapfilling</a:t>
            </a:r>
          </a:p>
          <a:p>
            <a:br>
              <a:rPr lang="en-US" sz="4000"/>
            </a:b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398411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035" y="497712"/>
            <a:ext cx="9144000" cy="1206600"/>
          </a:xfrm>
        </p:spPr>
        <p:txBody>
          <a:bodyPr/>
          <a:lstStyle/>
          <a:p>
            <a:r>
              <a:rPr lang="en-US"/>
              <a:t>Today's Discussion Plan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8252" y="2120478"/>
            <a:ext cx="9803087" cy="3690013"/>
          </a:xfrm>
        </p:spPr>
        <p:txBody>
          <a:bodyPr>
            <a:no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/>
              <a:t>What is gapfilling?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/>
              <a:t>How to: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US" sz="3600"/>
              <a:t>track gapfilling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US" sz="3600"/>
              <a:t>select among candidate models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US" sz="3600"/>
              <a:t>use cross-validation to estimate error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US" sz="3600"/>
              <a:t>estimating uncertainty of OHI scores</a:t>
            </a:r>
            <a:endParaRPr lang="en-US" sz="400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/>
              <a:t>OHI global gapfilling results</a:t>
            </a:r>
          </a:p>
          <a:p>
            <a:endParaRPr lang="en-US" sz="4000"/>
          </a:p>
          <a:p>
            <a:br>
              <a:rPr lang="en-US" sz="4000"/>
            </a:b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938284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4644" y="0"/>
            <a:ext cx="92481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What is gapfilling?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834761"/>
              </p:ext>
            </p:extLst>
          </p:nvPr>
        </p:nvGraphicFramePr>
        <p:xfrm>
          <a:off x="324412" y="746037"/>
          <a:ext cx="2111738" cy="593887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28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3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tonnes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21991">
                <a:tc>
                  <a:txBody>
                    <a:bodyPr/>
                    <a:lstStyle/>
                    <a:p>
                      <a:r>
                        <a:rPr lang="en-US" sz="20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168335"/>
              </p:ext>
            </p:extLst>
          </p:nvPr>
        </p:nvGraphicFramePr>
        <p:xfrm>
          <a:off x="321189" y="746037"/>
          <a:ext cx="2111738" cy="593887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28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3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tonnes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B050"/>
                          </a:solidFill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B050"/>
                          </a:solidFill>
                        </a:rPr>
                        <a:t>103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B050"/>
                          </a:solidFill>
                        </a:rPr>
                        <a:t>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21991">
                <a:tc>
                  <a:txBody>
                    <a:bodyPr/>
                    <a:lstStyle/>
                    <a:p>
                      <a:r>
                        <a:rPr lang="en-US" sz="20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B050"/>
                          </a:solidFill>
                        </a:rPr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874642"/>
              </p:ext>
            </p:extLst>
          </p:nvPr>
        </p:nvGraphicFramePr>
        <p:xfrm>
          <a:off x="2444502" y="747964"/>
          <a:ext cx="2497888" cy="593887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230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7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Georegion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USD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21991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850" y="353943"/>
            <a:ext cx="3650232" cy="30449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850" y="3625864"/>
            <a:ext cx="3712524" cy="305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11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4644" y="0"/>
            <a:ext cx="92481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Tracking gapfilling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966" y="949124"/>
            <a:ext cx="53127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Corresponding gapfilling dataset for every data layer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28" y="2390691"/>
            <a:ext cx="5508416" cy="228355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3648" y="3724869"/>
            <a:ext cx="5180923" cy="210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3647" y="4271058"/>
            <a:ext cx="5180923" cy="204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/>
          <p:cNvSpPr/>
          <p:nvPr/>
        </p:nvSpPr>
        <p:spPr>
          <a:xfrm rot="16200000">
            <a:off x="8601772" y="1368603"/>
            <a:ext cx="302661" cy="828095"/>
          </a:xfrm>
          <a:prstGeom prst="rightBrace">
            <a:avLst>
              <a:gd name="adj1" fmla="val 38244"/>
              <a:gd name="adj2" fmla="val 52664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/>
          <p:cNvSpPr/>
          <p:nvPr/>
        </p:nvSpPr>
        <p:spPr>
          <a:xfrm rot="16200000">
            <a:off x="10476871" y="340383"/>
            <a:ext cx="281439" cy="2863311"/>
          </a:xfrm>
          <a:prstGeom prst="rightBrace">
            <a:avLst>
              <a:gd name="adj1" fmla="val 38244"/>
              <a:gd name="adj2" fmla="val 52664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494572" y="677839"/>
            <a:ext cx="35958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/>
              <a:t>ID info</a:t>
            </a:r>
          </a:p>
          <a:p>
            <a:pPr algn="r"/>
            <a:r>
              <a:rPr lang="en-US" sz="2400"/>
              <a:t>mirrors data layer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444941" y="36669"/>
            <a:ext cx="25167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Gapfill info</a:t>
            </a:r>
          </a:p>
          <a:p>
            <a:pPr algn="ctr"/>
            <a:r>
              <a:rPr lang="en-US" sz="2400"/>
              <a:t>gapfilled (yes/no) method </a:t>
            </a:r>
          </a:p>
          <a:p>
            <a:pPr algn="ctr"/>
            <a:r>
              <a:rPr lang="en-US" sz="2400"/>
              <a:t>error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432328"/>
              </p:ext>
            </p:extLst>
          </p:nvPr>
        </p:nvGraphicFramePr>
        <p:xfrm>
          <a:off x="5822063" y="1933981"/>
          <a:ext cx="2111738" cy="593887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28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3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tonnes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B050"/>
                          </a:solidFill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B050"/>
                          </a:solidFill>
                        </a:rPr>
                        <a:t>103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B050"/>
                          </a:solidFill>
                        </a:rPr>
                        <a:t>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21991">
                <a:tc>
                  <a:txBody>
                    <a:bodyPr/>
                    <a:lstStyle/>
                    <a:p>
                      <a:r>
                        <a:rPr lang="en-US" sz="20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B050"/>
                          </a:solidFill>
                        </a:rPr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017393"/>
              </p:ext>
            </p:extLst>
          </p:nvPr>
        </p:nvGraphicFramePr>
        <p:xfrm>
          <a:off x="8218026" y="1930541"/>
          <a:ext cx="3831221" cy="593887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25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3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06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12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gapfilled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B050"/>
                          </a:solidFill>
                        </a:rPr>
                        <a:t>lm_usd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B050"/>
                          </a:solidFill>
                        </a:rPr>
                        <a:t>lm_usd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B050"/>
                          </a:solidFill>
                        </a:rPr>
                        <a:t>lm_usd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21991">
                <a:tc>
                  <a:txBody>
                    <a:bodyPr/>
                    <a:lstStyle/>
                    <a:p>
                      <a:r>
                        <a:rPr lang="en-US" sz="20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B050"/>
                          </a:solidFill>
                        </a:rPr>
                        <a:t>lm_usd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45626" y="4604411"/>
            <a:ext cx="5312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(even if there was no gapfilling)</a:t>
            </a:r>
          </a:p>
        </p:txBody>
      </p:sp>
    </p:spTree>
    <p:extLst>
      <p:ext uri="{BB962C8B-B14F-4D97-AF65-F5344CB8AC3E}">
        <p14:creationId xmlns:p14="http://schemas.microsoft.com/office/powerpoint/2010/main" val="3678188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644" y="0"/>
            <a:ext cx="46877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Selecting the model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229523"/>
              </p:ext>
            </p:extLst>
          </p:nvPr>
        </p:nvGraphicFramePr>
        <p:xfrm>
          <a:off x="2444502" y="747964"/>
          <a:ext cx="2497888" cy="593887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230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7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Georegion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USD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21991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641183"/>
              </p:ext>
            </p:extLst>
          </p:nvPr>
        </p:nvGraphicFramePr>
        <p:xfrm>
          <a:off x="324412" y="746037"/>
          <a:ext cx="2111738" cy="593887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28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3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tonnes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21991">
                <a:tc>
                  <a:txBody>
                    <a:bodyPr/>
                    <a:lstStyle/>
                    <a:p>
                      <a:r>
                        <a:rPr lang="en-US" sz="20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404081"/>
              </p:ext>
            </p:extLst>
          </p:nvPr>
        </p:nvGraphicFramePr>
        <p:xfrm>
          <a:off x="5105399" y="916437"/>
          <a:ext cx="6838950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64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9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77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2182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R</a:t>
                      </a:r>
                      <a:r>
                        <a:rPr lang="en-US" sz="2800" baseline="300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AIC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BIC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cross-val</a:t>
                      </a:r>
                    </a:p>
                    <a:p>
                      <a:pPr algn="ctr"/>
                      <a:r>
                        <a:rPr lang="en-US" sz="2800"/>
                        <a:t>(loo)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182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tonnes ~ Georegion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0.965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69.8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70.7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5.9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182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tonnes ~ </a:t>
                      </a:r>
                    </a:p>
                    <a:p>
                      <a:pPr algn="ctr"/>
                      <a:r>
                        <a:rPr lang="en-US" sz="2400"/>
                        <a:t>USD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0.992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54.6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55.6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2.7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182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tonnes ~ Georegion + USD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0.993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56.48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57.7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2.8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Multiply 8"/>
          <p:cNvSpPr/>
          <p:nvPr/>
        </p:nvSpPr>
        <p:spPr>
          <a:xfrm>
            <a:off x="7140735" y="746037"/>
            <a:ext cx="1296364" cy="1670621"/>
          </a:xfrm>
          <a:prstGeom prst="mathMultiply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484243" y="3231265"/>
            <a:ext cx="1018573" cy="544011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9539465" y="3231265"/>
            <a:ext cx="1018573" cy="544011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0754811" y="3231265"/>
            <a:ext cx="1018573" cy="544011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miley Face 12"/>
          <p:cNvSpPr/>
          <p:nvPr/>
        </p:nvSpPr>
        <p:spPr>
          <a:xfrm>
            <a:off x="8689088" y="746037"/>
            <a:ext cx="607551" cy="576699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miley Face 13"/>
          <p:cNvSpPr/>
          <p:nvPr/>
        </p:nvSpPr>
        <p:spPr>
          <a:xfrm>
            <a:off x="9769089" y="748074"/>
            <a:ext cx="590253" cy="574662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miley Face 14"/>
          <p:cNvSpPr/>
          <p:nvPr/>
        </p:nvSpPr>
        <p:spPr>
          <a:xfrm>
            <a:off x="10831792" y="332497"/>
            <a:ext cx="883717" cy="801714"/>
          </a:xfrm>
          <a:prstGeom prst="smileyFac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10812684" y="5122677"/>
            <a:ext cx="414759" cy="618366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111830" y="5740208"/>
            <a:ext cx="6152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Can also be used to estimate error!!</a:t>
            </a:r>
          </a:p>
        </p:txBody>
      </p:sp>
      <p:sp>
        <p:nvSpPr>
          <p:cNvPr id="2" name="Rectangle 1"/>
          <p:cNvSpPr/>
          <p:nvPr/>
        </p:nvSpPr>
        <p:spPr>
          <a:xfrm>
            <a:off x="10581188" y="332497"/>
            <a:ext cx="1479633" cy="47901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437099" y="510453"/>
            <a:ext cx="3646872" cy="47901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48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/>
      <p:bldP spid="2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332" y="1228019"/>
            <a:ext cx="6107609" cy="364431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4643" y="0"/>
            <a:ext cx="7245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Cross-validation: estimating error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86441" y="694860"/>
            <a:ext cx="10984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Error is provided in the model output.  Why use cross-validation?</a:t>
            </a:r>
          </a:p>
        </p:txBody>
      </p:sp>
      <p:sp>
        <p:nvSpPr>
          <p:cNvPr id="31" name="Oval 30"/>
          <p:cNvSpPr/>
          <p:nvPr/>
        </p:nvSpPr>
        <p:spPr>
          <a:xfrm>
            <a:off x="1296655" y="4149648"/>
            <a:ext cx="2703941" cy="40511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14591" y="5042118"/>
            <a:ext cx="109843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Overly optimistic because the data used to create the model are also used to estimate performance.  </a:t>
            </a:r>
          </a:p>
          <a:p>
            <a:endParaRPr lang="en-US" sz="2800"/>
          </a:p>
          <a:p>
            <a:r>
              <a:rPr lang="en-US" sz="2800"/>
              <a:t>Cross-validation uses different data to create and test models. </a:t>
            </a:r>
          </a:p>
        </p:txBody>
      </p:sp>
    </p:spTree>
    <p:extLst>
      <p:ext uri="{BB962C8B-B14F-4D97-AF65-F5344CB8AC3E}">
        <p14:creationId xmlns:p14="http://schemas.microsoft.com/office/powerpoint/2010/main" val="1891610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643" y="0"/>
            <a:ext cx="7245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Cross-validation: estimating error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444502" y="805839"/>
          <a:ext cx="2497888" cy="593887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230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7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Georegion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USD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21991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24412" y="803912"/>
          <a:ext cx="2111738" cy="593887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28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3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tonnes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21991">
                <a:tc>
                  <a:txBody>
                    <a:bodyPr/>
                    <a:lstStyle/>
                    <a:p>
                      <a:r>
                        <a:rPr lang="en-US" sz="20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4942390" y="803912"/>
          <a:ext cx="1230023" cy="593887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230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tonnes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21991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921665" y="489582"/>
            <a:ext cx="1307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/>
              <a:t>predicted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18386" y="478007"/>
            <a:ext cx="1307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/>
              <a:t>observed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58673" y="1006502"/>
            <a:ext cx="5000263" cy="19697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/>
              <a:t>Leave-one-out method</a:t>
            </a:r>
          </a:p>
          <a:p>
            <a:endParaRPr lang="en-US"/>
          </a:p>
          <a:p>
            <a:r>
              <a:rPr lang="en-US" sz="2400" b="1"/>
              <a:t>STEP 1</a:t>
            </a:r>
            <a:r>
              <a:rPr lang="en-US" sz="2400"/>
              <a:t> Model parameters estimated using the data (</a:t>
            </a:r>
            <a:r>
              <a:rPr lang="en-US" sz="2400">
                <a:solidFill>
                  <a:srgbClr val="00B050"/>
                </a:solidFill>
              </a:rPr>
              <a:t>training data</a:t>
            </a:r>
            <a:r>
              <a:rPr lang="en-US" sz="2400"/>
              <a:t>) minus one case (</a:t>
            </a:r>
            <a:r>
              <a:rPr lang="en-US" sz="2400">
                <a:solidFill>
                  <a:srgbClr val="FF0000"/>
                </a:solidFill>
              </a:rPr>
              <a:t>testing data</a:t>
            </a:r>
            <a:r>
              <a:rPr lang="en-US" sz="2400"/>
              <a:t>)</a:t>
            </a: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24412" y="1180618"/>
            <a:ext cx="5866922" cy="3935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24412" y="1597305"/>
            <a:ext cx="5853825" cy="514547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364296" y="489581"/>
            <a:ext cx="3306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/>
              <a:t>(tonnes ~ USD)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222826" y="1180617"/>
            <a:ext cx="877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13.0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80245" y="2700822"/>
            <a:ext cx="5000263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2400"/>
          </a:p>
          <a:p>
            <a:r>
              <a:rPr lang="en-US" sz="2400" b="1"/>
              <a:t>STEP 2</a:t>
            </a:r>
            <a:r>
              <a:rPr lang="en-US" sz="2400"/>
              <a:t> Model is applied to to the </a:t>
            </a:r>
            <a:r>
              <a:rPr lang="en-US" sz="2400">
                <a:solidFill>
                  <a:srgbClr val="FF0000"/>
                </a:solidFill>
              </a:rPr>
              <a:t>testing data</a:t>
            </a:r>
            <a:r>
              <a:rPr lang="en-US" sz="2400"/>
              <a:t> to predict its value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00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</TotalTime>
  <Words>1038</Words>
  <Application>Microsoft Office PowerPoint</Application>
  <PresentationFormat>Widescreen</PresentationFormat>
  <Paragraphs>615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Uncertainty</vt:lpstr>
      <vt:lpstr>Gapfilling</vt:lpstr>
      <vt:lpstr>Gapfilling</vt:lpstr>
      <vt:lpstr>Today's Discussion Plan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Gapfilling</dc:title>
  <dc:creator>Melanie Frazier</dc:creator>
  <cp:lastModifiedBy>Melanie Frazier</cp:lastModifiedBy>
  <cp:revision>99</cp:revision>
  <dcterms:created xsi:type="dcterms:W3CDTF">2016-03-13T12:51:58Z</dcterms:created>
  <dcterms:modified xsi:type="dcterms:W3CDTF">2020-05-21T15:02:05Z</dcterms:modified>
</cp:coreProperties>
</file>