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441" r:id="rId3"/>
    <p:sldId id="442" r:id="rId4"/>
    <p:sldId id="446" r:id="rId5"/>
    <p:sldId id="444" r:id="rId6"/>
    <p:sldId id="445" r:id="rId7"/>
    <p:sldId id="4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952C14-E795-F34B-BF2E-DD287AA043A8}">
          <p14:sldIdLst>
            <p14:sldId id="441"/>
          </p14:sldIdLst>
        </p14:section>
        <p14:section name="Data exploration" id="{69458BC5-6D62-DC42-8634-DE3CB9F0EEDE}">
          <p14:sldIdLst>
            <p14:sldId id="442"/>
            <p14:sldId id="446"/>
            <p14:sldId id="444"/>
            <p14:sldId id="445"/>
            <p14:sldId id="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1F6D9-51FA-274F-A490-2A97F3718F28}" v="12" dt="2025-05-09T18:43:1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83176"/>
  </p:normalViewPr>
  <p:slideViewPr>
    <p:cSldViewPr snapToGrid="0">
      <p:cViewPr varScale="1">
        <p:scale>
          <a:sx n="122" d="100"/>
          <a:sy n="122" d="100"/>
        </p:scale>
        <p:origin x="16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C95D-15DC-416C-AE23-D0E7D84B951E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9341-DA28-4315-A1DA-EEDB724A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F323-DE29-DB92-FA24-0BB92311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9620C-556B-614F-BC67-04AE3A52F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6C82-EDC2-B2F4-A925-171CD1C2D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D2399-A79F-DA31-72BF-640963538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1050-379A-E045-5A3B-5F28E907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470BB-30EB-55F5-5C79-1659AF42C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6D5DB-5564-917F-F067-83BF2DA78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EAA95-2861-C0D6-CD72-0465F00F0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I could only include subjects who have both clinical visit measurements and corresponding Fitbit activity tracker data (n=26)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B4A-6BDD-E6CF-B793-C700337E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A4179-7BE0-98E5-7E4B-DD1A6B36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F591-D544-F446-370F-546BD73A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15A5-17AD-815F-C28D-87A29CE2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14D7-C944-C31D-F40D-6EC7E109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B1D-4BE3-3815-0882-589D01FF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CFEB-A9F7-80D9-2DDB-6E28DD9B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FD50-2F0C-37B1-9506-0AB8AAD1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0D57-2283-15D2-5AB3-8A3F363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0A4A-307E-AC3C-9E6E-F9D6A0A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8A89-2702-690C-ABA7-0A8B62CE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3D84-D01A-E63B-96B3-C8290BC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E29-A31B-F4A2-CAB0-043B4D79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534C-8D41-C1E4-59D6-21EE76D4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A496-FA2F-173B-E568-B2BDC73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E392-5335-4BD2-B2AE-2E58DF1D7131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C05-1960-492B-8CA1-6327C1E9730E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3E59-B9A7-4EB7-BF51-78455628A0C2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4BFE-0BD2-47CA-AAC2-6B03C6320F22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1FD2-6801-45B8-938D-C0153ACAC338}" type="datetime1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650B-2CA6-4877-B1A8-B01B8753498A}" type="datetime1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3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BB7D-6E09-4B61-A23F-504B1CD2ACF3}" type="datetime1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B6C-74A8-4C56-8E54-159E2819A463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625A-4034-9913-B92B-2DE34A51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2395-D064-531D-E65D-A41D6EB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1D98-DE9A-1CB1-D716-C8EFC9BC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82B6-4E8D-EBD2-7E82-EA1729D0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727-615B-1BCD-F752-0030268C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6068-F85F-4A15-A746-CEC668DC6907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BF82-848A-4EA6-A444-3D8487B36951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36AC-8BD1-455A-8B82-8C43EB648AB9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45FD-06E7-AEC3-7DC2-64A6380C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98B3-33FC-475F-0212-3B30902B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9906-CEFE-0368-983A-BAA2E6D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A929-936E-0946-EA2D-2936368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23C1-E37E-BA99-9B0C-51B52A8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F40-3BB2-30C7-FB02-75EC60CA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6B2C-244D-57C7-2CFE-FA50DAC9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D003-43A5-FC76-E707-4C9D105C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D09C-A18C-D6AE-3DD7-DE1B78F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FC3C-3962-AA59-BF53-7FC71F5F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3A72-0194-1D51-F1F0-500EFAE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C581-3A32-6AAB-496D-460BBCB8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3933-5DD7-0A96-7CE3-FCC43D95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8CC2F-8E56-666F-A960-6D786B1F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485CE-BECD-9850-8F85-D2459C4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DCB19-7C40-6F5A-9442-F0C1E2E7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F1679-6C3C-D3B9-E506-FF9BE80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8FB6-583A-08DA-BE9D-AB169D5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B04C-AE72-E6C2-D8FE-E57AD4AD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37F-1876-7F15-B20D-C1120BA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AE1D-F631-2035-5B89-D07B1B83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C728B-CC54-936E-D516-D085A2A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53660-4B42-6D84-8430-681C752F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022D4-3640-AEAD-B7F5-5A840397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BECB0-E5C8-447F-F29D-5FFD156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DE35-FBDE-9289-CEB9-A136BA7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729-BEFB-31CF-146B-F89F9DB6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FAAC-64BF-C9C4-8740-F91440DE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ED92-2E66-5B56-4076-FA7A29B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0E33-F669-D70B-56CA-12A14E7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7478-1E44-F29C-239D-FDB16CE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4413-B3F2-D840-8BC7-E3D500F7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BDE-418C-A6E0-1662-DC49D26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964A-C979-9460-4F91-F193F2C1E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0BB0B-F894-4E1F-1204-0B967389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E15C-04D8-69D7-1BCC-460721F5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45CB-5FA4-A916-1729-06A0CC14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2065-5759-338D-7CEB-E3D3B1B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51A3-497A-1685-75B5-1295CE0B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A163-687C-E538-8795-F13DE223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89FD-44F7-922B-20EA-B9F9458F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46D1-96BD-40AC-8344-CD56C1B0AD2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A028-6A65-0ABA-988C-4489D579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99F8-A8B2-4968-CE31-8C2311B0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DAF8-F297-45F9-AD57-EE74B8BCEFB4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5BFCA-B2D2-E07A-7215-977180D6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C8C8F-4E71-4FBF-FA4D-C059A73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B5A42-835D-612C-246D-63463BFE2F34}"/>
              </a:ext>
            </a:extLst>
          </p:cNvPr>
          <p:cNvSpPr txBox="1"/>
          <p:nvPr/>
        </p:nvSpPr>
        <p:spPr>
          <a:xfrm>
            <a:off x="4181654" y="1437"/>
            <a:ext cx="396168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{'bath': {0: 'dependent', 1: 'independent'},</a:t>
            </a:r>
          </a:p>
          <a:p>
            <a:r>
              <a:rPr lang="en-US" sz="1000"/>
              <a:t> 'conti': {0: 'dependent', 1: 'independent'},</a:t>
            </a:r>
          </a:p>
          <a:p>
            <a:r>
              <a:rPr lang="en-US" sz="1000"/>
              <a:t> 'dependent_independent': {0: 'dependent', 1: 'independent'},</a:t>
            </a:r>
          </a:p>
          <a:p>
            <a:r>
              <a:rPr lang="en-US" sz="1000"/>
              <a:t> 'dress': {0: 'dependent', 1: 'independent'},</a:t>
            </a:r>
          </a:p>
          <a:p>
            <a:r>
              <a:rPr lang="en-US" sz="1000"/>
              <a:t> 'dressing': {0: 'dependent', 1: 'independent'},</a:t>
            </a:r>
          </a:p>
          <a:p>
            <a:r>
              <a:rPr lang="en-US" sz="1000"/>
              <a:t> 'ethnicity': {0: 'non_hisp', 1: 'hisp'},</a:t>
            </a:r>
          </a:p>
          <a:p>
            <a:r>
              <a:rPr lang="en-US" sz="1000"/>
              <a:t> 'exhaust': {0: False, 1: True},</a:t>
            </a:r>
          </a:p>
          <a:p>
            <a:r>
              <a:rPr lang="en-US" sz="1000"/>
              <a:t> 'feed': {0: 'dependent', 1: 'independent'},</a:t>
            </a:r>
          </a:p>
          <a:p>
            <a:r>
              <a:rPr lang="en-US" sz="1000"/>
              <a:t> 'ffp_status': {0: 'frail', 1: 'prefrail', 2: 'robust'},</a:t>
            </a:r>
          </a:p>
          <a:p>
            <a:r>
              <a:rPr lang="en-US" sz="1000"/>
              <a:t> 'fina': {0: 'dependent', 1: 'independent'},</a:t>
            </a:r>
          </a:p>
          <a:p>
            <a:r>
              <a:rPr lang="en-US" sz="1000"/>
              <a:t> 'house': {0: 'dependent', 1: 'independent'},</a:t>
            </a:r>
          </a:p>
          <a:p>
            <a:r>
              <a:rPr lang="en-US" sz="1000"/>
              <a:t> 'laun': {0: 'dependent', 1: 'independent'},</a:t>
            </a:r>
          </a:p>
          <a:p>
            <a:r>
              <a:rPr lang="en-US" sz="1000"/>
              <a:t> 'living_situation': {0: 'alone',</a:t>
            </a:r>
          </a:p>
          <a:p>
            <a:r>
              <a:rPr lang="en-US" sz="1000"/>
              <a:t>                      1: 'with_spouse',</a:t>
            </a:r>
          </a:p>
          <a:p>
            <a:r>
              <a:rPr lang="en-US" sz="1000"/>
              <a:t>                      2: 'with_family',</a:t>
            </a:r>
          </a:p>
          <a:p>
            <a:r>
              <a:rPr lang="en-US" sz="1000"/>
              <a:t>                      3: 'with_others'},</a:t>
            </a:r>
          </a:p>
          <a:p>
            <a:r>
              <a:rPr lang="en-US" sz="1000"/>
              <a:t> 'marital_status': {0: 'married',</a:t>
            </a:r>
          </a:p>
          <a:p>
            <a:r>
              <a:rPr lang="en-US" sz="1000"/>
              <a:t>                    1: 'divorced',</a:t>
            </a:r>
          </a:p>
          <a:p>
            <a:r>
              <a:rPr lang="en-US" sz="1000"/>
              <a:t>                    2: 'widowed',</a:t>
            </a:r>
          </a:p>
          <a:p>
            <a:r>
              <a:rPr lang="en-US" sz="1000"/>
              <a:t>                    3: 'separated',</a:t>
            </a:r>
          </a:p>
          <a:p>
            <a:r>
              <a:rPr lang="en-US" sz="1000"/>
              <a:t>                    4: 'never_married',</a:t>
            </a:r>
          </a:p>
          <a:p>
            <a:r>
              <a:rPr lang="en-US" sz="1000"/>
              <a:t>                    5: 'unknown'},</a:t>
            </a:r>
          </a:p>
          <a:p>
            <a:r>
              <a:rPr lang="en-US" sz="1000"/>
              <a:t> 'meds': {0: 'dependent', 1: 'independent'},</a:t>
            </a:r>
          </a:p>
          <a:p>
            <a:r>
              <a:rPr lang="en-US" sz="1000"/>
              <a:t> 'phys_act': {0: False, 1: True},</a:t>
            </a:r>
          </a:p>
          <a:p>
            <a:r>
              <a:rPr lang="en-US" sz="1000"/>
              <a:t> 'prep': {0: 'dependent', 1: 'independent'},</a:t>
            </a:r>
          </a:p>
          <a:p>
            <a:r>
              <a:rPr lang="en-US" sz="1000"/>
              <a:t> 'race': {0: 'am_in_al_na',</a:t>
            </a:r>
          </a:p>
          <a:p>
            <a:r>
              <a:rPr lang="en-US" sz="1000"/>
              <a:t>          1: 'asian',</a:t>
            </a:r>
          </a:p>
          <a:p>
            <a:r>
              <a:rPr lang="en-US" sz="1000"/>
              <a:t>          2: 'black',</a:t>
            </a:r>
          </a:p>
          <a:p>
            <a:r>
              <a:rPr lang="en-US" sz="1000"/>
              <a:t>          3: 'na_ha_pa_is',</a:t>
            </a:r>
          </a:p>
          <a:p>
            <a:r>
              <a:rPr lang="en-US" sz="1000"/>
              <a:t>          4: 'white',</a:t>
            </a:r>
          </a:p>
          <a:p>
            <a:r>
              <a:rPr lang="en-US" sz="1000"/>
              <a:t>          5: 'unknown'},</a:t>
            </a:r>
          </a:p>
          <a:p>
            <a:r>
              <a:rPr lang="en-US" sz="1000"/>
              <a:t> 'sex': {0: 'f', 1: 'm'},</a:t>
            </a:r>
          </a:p>
          <a:p>
            <a:r>
              <a:rPr lang="en-US" sz="1000"/>
              <a:t> 'shop': {0: 'dependent', 1: 'independent'},</a:t>
            </a:r>
          </a:p>
          <a:p>
            <a:r>
              <a:rPr lang="en-US" sz="1000"/>
              <a:t> 'shopping': {0: 'dependent', 1: 'independent'},</a:t>
            </a:r>
          </a:p>
          <a:p>
            <a:r>
              <a:rPr lang="en-US" sz="1000"/>
              <a:t> 'slow': {0: False, 1: True},</a:t>
            </a:r>
          </a:p>
          <a:p>
            <a:r>
              <a:rPr lang="en-US" sz="1000"/>
              <a:t> 'tele': {0: 'dependent', 1: 'independent'},</a:t>
            </a:r>
          </a:p>
          <a:p>
            <a:r>
              <a:rPr lang="en-US" sz="1000"/>
              <a:t> 'telephone': {0: 'dependent', 1: 'independent'},</a:t>
            </a:r>
          </a:p>
          <a:p>
            <a:r>
              <a:rPr lang="en-US" sz="1000"/>
              <a:t> 'toilet': {0: 'dependent', 1: 'independent'},</a:t>
            </a:r>
          </a:p>
          <a:p>
            <a:r>
              <a:rPr lang="en-US" sz="1000"/>
              <a:t> 'toileting': {0: 'dependent', 1: 'independent'},</a:t>
            </a:r>
          </a:p>
          <a:p>
            <a:r>
              <a:rPr lang="en-US" sz="1000"/>
              <a:t> 'transf': {0: 'dependent', 1: 'independent'},</a:t>
            </a:r>
          </a:p>
          <a:p>
            <a:r>
              <a:rPr lang="en-US" sz="1000"/>
              <a:t> 'transp': {0: 'dependent', 1: 'independent'},</a:t>
            </a:r>
          </a:p>
          <a:p>
            <a:r>
              <a:rPr lang="en-US" sz="1000"/>
              <a:t> 'weak': {0: False, 1: True},</a:t>
            </a:r>
          </a:p>
          <a:p>
            <a:r>
              <a:rPr lang="en-US" sz="1000"/>
              <a:t> 'wt_loss': {0: False, 1: True},</a:t>
            </a:r>
          </a:p>
          <a:p>
            <a:r>
              <a:rPr lang="en-US" sz="1000"/>
              <a:t> 'yes_no': {0: False, 1: True}}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83225-0C5A-2AB8-242E-180E6CD17ADE}"/>
              </a:ext>
            </a:extLst>
          </p:cNvPr>
          <p:cNvSpPr txBox="1"/>
          <p:nvPr/>
        </p:nvSpPr>
        <p:spPr>
          <a:xfrm>
            <a:off x="340056" y="1578528"/>
            <a:ext cx="32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mapping dictionary</a:t>
            </a:r>
          </a:p>
        </p:txBody>
      </p:sp>
    </p:spTree>
    <p:extLst>
      <p:ext uri="{BB962C8B-B14F-4D97-AF65-F5344CB8AC3E}">
        <p14:creationId xmlns:p14="http://schemas.microsoft.com/office/powerpoint/2010/main" val="220784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9E6D6-EB1D-360F-3F37-1D71F21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E6FC-14C5-557E-8FC7-4ABA1666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55" y="1060450"/>
            <a:ext cx="3251200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60FA4-996F-C4A0-5AED-C8739FD6F235}"/>
              </a:ext>
            </a:extLst>
          </p:cNvPr>
          <p:cNvSpPr txBox="1"/>
          <p:nvPr/>
        </p:nvSpPr>
        <p:spPr>
          <a:xfrm>
            <a:off x="4071759" y="260059"/>
            <a:ext cx="36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device was on, but not worn?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DEE34-2E5A-89BB-C422-64A75FB0FA9E}"/>
              </a:ext>
            </a:extLst>
          </p:cNvPr>
          <p:cNvSpPr txBox="1"/>
          <p:nvPr/>
        </p:nvSpPr>
        <p:spPr>
          <a:xfrm>
            <a:off x="5843234" y="1284915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be treated as no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calory should just be basal metabolic rate.</a:t>
            </a:r>
          </a:p>
        </p:txBody>
      </p:sp>
    </p:spTree>
    <p:extLst>
      <p:ext uri="{BB962C8B-B14F-4D97-AF65-F5344CB8AC3E}">
        <p14:creationId xmlns:p14="http://schemas.microsoft.com/office/powerpoint/2010/main" val="6137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240E-E31E-5E7C-A4D7-D0AFAF27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4FF0-B5BA-7F98-EB77-8A4F98D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3E19-A987-A290-0E5F-F52C988FA985}"/>
              </a:ext>
            </a:extLst>
          </p:cNvPr>
          <p:cNvSpPr txBox="1"/>
          <p:nvPr/>
        </p:nvSpPr>
        <p:spPr>
          <a:xfrm>
            <a:off x="2541451" y="301593"/>
            <a:ext cx="770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total_minutes_wear_time</a:t>
            </a:r>
            <a:r>
              <a:rPr lang="en-US" sz="2000" dirty="0"/>
              <a:t> may not be a reliable marker for device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F573-4AAE-F576-2AB0-B5F8A287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8" y="1022837"/>
            <a:ext cx="10345064" cy="48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CD4A1-F0B1-3108-CF84-8AD84FF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4</a:t>
            </a:fld>
            <a:endParaRPr lang="en-US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BADD3C1-D262-9871-D0BD-378697EDBA08}"/>
              </a:ext>
            </a:extLst>
          </p:cNvPr>
          <p:cNvSpPr txBox="1">
            <a:spLocks/>
          </p:cNvSpPr>
          <p:nvPr/>
        </p:nvSpPr>
        <p:spPr>
          <a:xfrm>
            <a:off x="880533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8A241-CF1B-2CA8-DA57-4A34D649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39789"/>
              </p:ext>
            </p:extLst>
          </p:nvPr>
        </p:nvGraphicFramePr>
        <p:xfrm>
          <a:off x="1812465" y="360316"/>
          <a:ext cx="2437552" cy="634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978">
                  <a:extLst>
                    <a:ext uri="{9D8B030D-6E8A-4147-A177-3AD203B41FA5}">
                      <a16:colId xmlns:a16="http://schemas.microsoft.com/office/drawing/2014/main" val="951366754"/>
                    </a:ext>
                  </a:extLst>
                </a:gridCol>
                <a:gridCol w="1220574">
                  <a:extLst>
                    <a:ext uri="{9D8B030D-6E8A-4147-A177-3AD203B41FA5}">
                      <a16:colId xmlns:a16="http://schemas.microsoft.com/office/drawing/2014/main" val="271802502"/>
                    </a:ext>
                  </a:extLst>
                </a:gridCol>
              </a:tblGrid>
              <a:tr h="181524">
                <a:tc>
                  <a:txBody>
                    <a:bodyPr/>
                    <a:lstStyle/>
                    <a:p>
                      <a:pPr algn="ctr"/>
                      <a:r>
                        <a:rPr lang="en-US" sz="900" b="1" cap="all" spc="60" dirty="0" err="1">
                          <a:solidFill>
                            <a:schemeClr val="tx1"/>
                          </a:solidFill>
                        </a:rPr>
                        <a:t>subject_id</a:t>
                      </a:r>
                      <a:endParaRPr lang="en-US" sz="9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50423" marR="50423" marT="50423" marB="504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cap="all" spc="60" dirty="0" err="1">
                          <a:solidFill>
                            <a:schemeClr val="tx1"/>
                          </a:solidFill>
                        </a:rPr>
                        <a:t>measured_days</a:t>
                      </a:r>
                      <a:endParaRPr lang="en-US" sz="9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50423" marR="50423" marT="50423" marB="50423" anchor="ctr"/>
                </a:tc>
                <a:extLst>
                  <a:ext uri="{0D108BD9-81ED-4DB2-BD59-A6C34878D82A}">
                    <a16:rowId xmlns:a16="http://schemas.microsoft.com/office/drawing/2014/main" val="3094808024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MDE74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286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42221262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MDE87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242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46051241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MDE95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214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5759892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MDE97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213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362308343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MDE89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434660627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MDE83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738180306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MDE84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718885056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MDE86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347430006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MDE80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64663623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MDE79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126542223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MDE82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178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718348275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MDE75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177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424783145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MDE96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173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46442443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MDE90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191995513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MDE81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663790307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MDE94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236164482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MDE70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078852685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MDE100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139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07674968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MDE101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4399139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MDE67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131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31376964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MDE66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272473963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MDE68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122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263398171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MDE61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661147635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MDE62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54418191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MDE60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26478997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MDE76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446125296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MDE92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656284172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MDE93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84039617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MDE57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910867426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MDE58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2378920830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MDE85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622262494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MDE88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896079599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MDE73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1500965031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MDE99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925379992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MDE77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15987484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MDE78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4053659083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MDE91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3811292961"/>
                  </a:ext>
                </a:extLst>
              </a:tr>
              <a:tr h="141831"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MDE98</a:t>
                      </a:r>
                    </a:p>
                  </a:txBody>
                  <a:tcPr marL="10254" marR="10254" marT="5127" marB="336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254" marR="10254" marT="5127" marB="33615" anchor="ctr"/>
                </a:tc>
                <a:extLst>
                  <a:ext uri="{0D108BD9-81ED-4DB2-BD59-A6C34878D82A}">
                    <a16:rowId xmlns:a16="http://schemas.microsoft.com/office/drawing/2014/main" val="5798072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EB5DD-559D-859E-6F2F-3A20494C6082}"/>
              </a:ext>
            </a:extLst>
          </p:cNvPr>
          <p:cNvSpPr txBox="1"/>
          <p:nvPr/>
        </p:nvSpPr>
        <p:spPr>
          <a:xfrm>
            <a:off x="5855317" y="848687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Days that the measurement was taken.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 of subjects = 38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101C5-A367-1C38-93D6-973CE9EA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25" y="2407947"/>
            <a:ext cx="6423471" cy="42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A5CCF-FBA8-9415-5E26-84D0225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035E0-A43B-7458-3840-03842EB7CA93}"/>
              </a:ext>
            </a:extLst>
          </p:cNvPr>
          <p:cNvSpPr txBox="1"/>
          <p:nvPr/>
        </p:nvSpPr>
        <p:spPr>
          <a:xfrm>
            <a:off x="2803322" y="1291361"/>
            <a:ext cx="7178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Menlo" panose="020B0609030804020204" pitchFamily="49" charset="0"/>
              </a:rPr>
              <a:t>{'MDE100', 'MDE101', 'MDE90', 'MDE91', 'MDE92', 'MDE93', 'MDE94', 'MDE95', 'MDE96', 'MDE97', 'MDE98', 'MDE99'}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C88BC-B698-EAC3-A8D8-C8CDF1EE1407}"/>
              </a:ext>
            </a:extLst>
          </p:cNvPr>
          <p:cNvSpPr txBox="1"/>
          <p:nvPr/>
        </p:nvSpPr>
        <p:spPr>
          <a:xfrm>
            <a:off x="3011024" y="253069"/>
            <a:ext cx="616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Patients that took the measurement, but not present in the visit (MDE clinical </a:t>
            </a:r>
            <a:r>
              <a:rPr lang="en-US" sz="2000" dirty="0" err="1"/>
              <a:t>data.xlsx</a:t>
            </a:r>
            <a:r>
              <a:rPr lang="en-US" sz="20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1775CA-1920-96EC-F61B-03BECB5C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90" y="2399410"/>
            <a:ext cx="4271818" cy="39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D3607-BAB7-EEFD-DE1F-C6F2E69C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790" y="700976"/>
            <a:ext cx="6050012" cy="60778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1EE8C-A65B-9EBF-3369-9B56B3BD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751199E-887D-638A-539D-F836894EE136}"/>
              </a:ext>
            </a:extLst>
          </p:cNvPr>
          <p:cNvSpPr txBox="1">
            <a:spLocks/>
          </p:cNvSpPr>
          <p:nvPr/>
        </p:nvSpPr>
        <p:spPr>
          <a:xfrm>
            <a:off x="2012974" y="134018"/>
            <a:ext cx="8169911" cy="401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"/>
                <a:cs typeface="Arial"/>
              </a:rPr>
              <a:t>Subject demographics</a:t>
            </a:r>
            <a:endParaRPr lang="en-US" sz="2000" dirty="0">
              <a:latin typeface="Arial"/>
              <a:ea typeface="Calibri" panose="020F050202020403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6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698</Words>
  <Application>Microsoft Macintosh PowerPoint</Application>
  <PresentationFormat>Widescreen</PresentationFormat>
  <Paragraphs>147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Menlo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I</dc:title>
  <dc:creator>Palacios, Daniel Mauricio</dc:creator>
  <cp:lastModifiedBy>Ahn, Jaerong</cp:lastModifiedBy>
  <cp:revision>87</cp:revision>
  <dcterms:created xsi:type="dcterms:W3CDTF">2024-09-22T20:12:36Z</dcterms:created>
  <dcterms:modified xsi:type="dcterms:W3CDTF">2025-05-12T20:36:21Z</dcterms:modified>
</cp:coreProperties>
</file>